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Default Extension="jpg" ContentType="image/jpg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  <p:sldId id="300" r:id="rId50"/>
    <p:sldId id="301" r:id="rId51"/>
    <p:sldId id="302" r:id="rId52"/>
    <p:sldId id="303" r:id="rId53"/>
    <p:sldId id="304" r:id="rId54"/>
    <p:sldId id="305" r:id="rId55"/>
    <p:sldId id="306" r:id="rId56"/>
    <p:sldId id="307" r:id="rId57"/>
    <p:sldId id="308" r:id="rId58"/>
    <p:sldId id="309" r:id="rId59"/>
    <p:sldId id="310" r:id="rId60"/>
    <p:sldId id="311" r:id="rId61"/>
    <p:sldId id="312" r:id="rId62"/>
    <p:sldId id="313" r:id="rId63"/>
    <p:sldId id="314" r:id="rId64"/>
    <p:sldId id="315" r:id="rId65"/>
    <p:sldId id="316" r:id="rId66"/>
    <p:sldId id="317" r:id="rId67"/>
    <p:sldId id="318" r:id="rId68"/>
    <p:sldId id="319" r:id="rId69"/>
    <p:sldId id="320" r:id="rId70"/>
    <p:sldId id="321" r:id="rId71"/>
    <p:sldId id="322" r:id="rId72"/>
    <p:sldId id="323" r:id="rId73"/>
    <p:sldId id="324" r:id="rId74"/>
    <p:sldId id="325" r:id="rId75"/>
  </p:sldIdLst>
  <p:sldSz cx="7569200" cy="10693400"/>
  <p:notesSz cx="7569200" cy="106934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<Relationship Id="rId29" Type="http://schemas.openxmlformats.org/officeDocument/2006/relationships/slide" Target="slides/slide24.xml"/><Relationship Id="rId30" Type="http://schemas.openxmlformats.org/officeDocument/2006/relationships/slide" Target="slides/slide25.xml"/><Relationship Id="rId31" Type="http://schemas.openxmlformats.org/officeDocument/2006/relationships/slide" Target="slides/slide26.xml"/><Relationship Id="rId32" Type="http://schemas.openxmlformats.org/officeDocument/2006/relationships/slide" Target="slides/slide27.xml"/><Relationship Id="rId33" Type="http://schemas.openxmlformats.org/officeDocument/2006/relationships/slide" Target="slides/slide28.xml"/><Relationship Id="rId34" Type="http://schemas.openxmlformats.org/officeDocument/2006/relationships/slide" Target="slides/slide29.xml"/><Relationship Id="rId35" Type="http://schemas.openxmlformats.org/officeDocument/2006/relationships/slide" Target="slides/slide30.xml"/><Relationship Id="rId36" Type="http://schemas.openxmlformats.org/officeDocument/2006/relationships/slide" Target="slides/slide31.xml"/><Relationship Id="rId37" Type="http://schemas.openxmlformats.org/officeDocument/2006/relationships/slide" Target="slides/slide32.xml"/><Relationship Id="rId38" Type="http://schemas.openxmlformats.org/officeDocument/2006/relationships/slide" Target="slides/slide33.xml"/><Relationship Id="rId39" Type="http://schemas.openxmlformats.org/officeDocument/2006/relationships/slide" Target="slides/slide34.xml"/><Relationship Id="rId40" Type="http://schemas.openxmlformats.org/officeDocument/2006/relationships/slide" Target="slides/slide35.xml"/><Relationship Id="rId41" Type="http://schemas.openxmlformats.org/officeDocument/2006/relationships/slide" Target="slides/slide36.xml"/><Relationship Id="rId42" Type="http://schemas.openxmlformats.org/officeDocument/2006/relationships/slide" Target="slides/slide37.xml"/><Relationship Id="rId43" Type="http://schemas.openxmlformats.org/officeDocument/2006/relationships/slide" Target="slides/slide38.xml"/><Relationship Id="rId44" Type="http://schemas.openxmlformats.org/officeDocument/2006/relationships/slide" Target="slides/slide39.xml"/><Relationship Id="rId45" Type="http://schemas.openxmlformats.org/officeDocument/2006/relationships/slide" Target="slides/slide40.xml"/><Relationship Id="rId46" Type="http://schemas.openxmlformats.org/officeDocument/2006/relationships/slide" Target="slides/slide41.xml"/><Relationship Id="rId47" Type="http://schemas.openxmlformats.org/officeDocument/2006/relationships/slide" Target="slides/slide42.xml"/><Relationship Id="rId48" Type="http://schemas.openxmlformats.org/officeDocument/2006/relationships/slide" Target="slides/slide43.xml"/><Relationship Id="rId49" Type="http://schemas.openxmlformats.org/officeDocument/2006/relationships/slide" Target="slides/slide44.xml"/><Relationship Id="rId50" Type="http://schemas.openxmlformats.org/officeDocument/2006/relationships/slide" Target="slides/slide45.xml"/><Relationship Id="rId51" Type="http://schemas.openxmlformats.org/officeDocument/2006/relationships/slide" Target="slides/slide46.xml"/><Relationship Id="rId52" Type="http://schemas.openxmlformats.org/officeDocument/2006/relationships/slide" Target="slides/slide47.xml"/><Relationship Id="rId53" Type="http://schemas.openxmlformats.org/officeDocument/2006/relationships/slide" Target="slides/slide48.xml"/><Relationship Id="rId54" Type="http://schemas.openxmlformats.org/officeDocument/2006/relationships/slide" Target="slides/slide49.xml"/><Relationship Id="rId55" Type="http://schemas.openxmlformats.org/officeDocument/2006/relationships/slide" Target="slides/slide50.xml"/><Relationship Id="rId56" Type="http://schemas.openxmlformats.org/officeDocument/2006/relationships/slide" Target="slides/slide51.xml"/><Relationship Id="rId57" Type="http://schemas.openxmlformats.org/officeDocument/2006/relationships/slide" Target="slides/slide52.xml"/><Relationship Id="rId58" Type="http://schemas.openxmlformats.org/officeDocument/2006/relationships/slide" Target="slides/slide53.xml"/><Relationship Id="rId59" Type="http://schemas.openxmlformats.org/officeDocument/2006/relationships/slide" Target="slides/slide54.xml"/><Relationship Id="rId60" Type="http://schemas.openxmlformats.org/officeDocument/2006/relationships/slide" Target="slides/slide55.xml"/><Relationship Id="rId61" Type="http://schemas.openxmlformats.org/officeDocument/2006/relationships/slide" Target="slides/slide56.xml"/><Relationship Id="rId62" Type="http://schemas.openxmlformats.org/officeDocument/2006/relationships/slide" Target="slides/slide57.xml"/><Relationship Id="rId63" Type="http://schemas.openxmlformats.org/officeDocument/2006/relationships/slide" Target="slides/slide58.xml"/><Relationship Id="rId64" Type="http://schemas.openxmlformats.org/officeDocument/2006/relationships/slide" Target="slides/slide59.xml"/><Relationship Id="rId65" Type="http://schemas.openxmlformats.org/officeDocument/2006/relationships/slide" Target="slides/slide60.xml"/><Relationship Id="rId66" Type="http://schemas.openxmlformats.org/officeDocument/2006/relationships/slide" Target="slides/slide61.xml"/><Relationship Id="rId67" Type="http://schemas.openxmlformats.org/officeDocument/2006/relationships/slide" Target="slides/slide62.xml"/><Relationship Id="rId68" Type="http://schemas.openxmlformats.org/officeDocument/2006/relationships/slide" Target="slides/slide63.xml"/><Relationship Id="rId69" Type="http://schemas.openxmlformats.org/officeDocument/2006/relationships/slide" Target="slides/slide64.xml"/><Relationship Id="rId70" Type="http://schemas.openxmlformats.org/officeDocument/2006/relationships/slide" Target="slides/slide65.xml"/><Relationship Id="rId71" Type="http://schemas.openxmlformats.org/officeDocument/2006/relationships/slide" Target="slides/slide66.xml"/><Relationship Id="rId72" Type="http://schemas.openxmlformats.org/officeDocument/2006/relationships/slide" Target="slides/slide67.xml"/><Relationship Id="rId73" Type="http://schemas.openxmlformats.org/officeDocument/2006/relationships/slide" Target="slides/slide68.xml"/><Relationship Id="rId74" Type="http://schemas.openxmlformats.org/officeDocument/2006/relationships/slide" Target="slides/slide69.xml"/><Relationship Id="rId75" Type="http://schemas.openxmlformats.org/officeDocument/2006/relationships/slide" Target="slides/slide70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690" y="3314954"/>
            <a:ext cx="6433820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1" i="1">
                <a:solidFill>
                  <a:schemeClr val="tx1"/>
                </a:solidFill>
                <a:latin typeface="Cambria"/>
                <a:cs typeface="Cambri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5380" y="5988304"/>
            <a:ext cx="5298440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1000" b="1" i="1">
                <a:solidFill>
                  <a:srgbClr val="424242"/>
                </a:solidFill>
                <a:latin typeface="Cambria"/>
                <a:cs typeface="Cambria"/>
              </a:defRPr>
            </a:lvl1pPr>
          </a:lstStyle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/>
              <a:t>Md.</a:t>
            </a:r>
            <a:r>
              <a:rPr dirty="0" spc="55"/>
              <a:t> </a:t>
            </a:r>
            <a:r>
              <a:rPr dirty="0" spc="-25"/>
              <a:t>Tariqul</a:t>
            </a:r>
            <a:r>
              <a:rPr dirty="0" spc="60"/>
              <a:t> </a:t>
            </a:r>
            <a:r>
              <a:rPr dirty="0"/>
              <a:t>Islam,</a:t>
            </a:r>
            <a:r>
              <a:rPr dirty="0" spc="55"/>
              <a:t> </a:t>
            </a:r>
            <a:r>
              <a:rPr dirty="0" spc="-30"/>
              <a:t>Lecturer,</a:t>
            </a:r>
            <a:r>
              <a:rPr dirty="0" spc="60"/>
              <a:t> </a:t>
            </a:r>
            <a:r>
              <a:rPr dirty="0" spc="-20"/>
              <a:t>Department</a:t>
            </a:r>
            <a:r>
              <a:rPr dirty="0" spc="55"/>
              <a:t> </a:t>
            </a:r>
            <a:r>
              <a:rPr dirty="0"/>
              <a:t>of</a:t>
            </a:r>
            <a:r>
              <a:rPr dirty="0" spc="60"/>
              <a:t> CSE,</a:t>
            </a:r>
            <a:r>
              <a:rPr dirty="0" spc="55"/>
              <a:t> </a:t>
            </a:r>
            <a:r>
              <a:rPr dirty="0"/>
              <a:t>University</a:t>
            </a:r>
            <a:r>
              <a:rPr dirty="0" spc="60"/>
              <a:t> </a:t>
            </a:r>
            <a:r>
              <a:rPr dirty="0"/>
              <a:t>of</a:t>
            </a:r>
            <a:r>
              <a:rPr dirty="0" spc="60"/>
              <a:t> </a:t>
            </a:r>
            <a:r>
              <a:rPr dirty="0"/>
              <a:t>Global</a:t>
            </a:r>
            <a:r>
              <a:rPr dirty="0" spc="55"/>
              <a:t> </a:t>
            </a:r>
            <a:r>
              <a:rPr dirty="0"/>
              <a:t>Village</a:t>
            </a:r>
            <a:r>
              <a:rPr dirty="0" spc="60"/>
              <a:t> </a:t>
            </a:r>
            <a:r>
              <a:rPr dirty="0" spc="-10"/>
              <a:t>(UGV)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1000" b="1" i="1">
                <a:solidFill>
                  <a:srgbClr val="424242"/>
                </a:solidFill>
                <a:latin typeface="Cambria"/>
                <a:cs typeface="Cambria"/>
              </a:defRPr>
            </a:lvl1pPr>
          </a:lstStyle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 spc="-20"/>
              <a:t>Page:</a:t>
            </a:r>
            <a:r>
              <a:rPr dirty="0" spc="-10"/>
              <a:t> </a:t>
            </a:r>
            <a:fld id="{81D60167-4931-47E6-BA6A-407CBD079E47}" type="slidenum">
              <a:rPr dirty="0" spc="-40"/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1">
                <a:solidFill>
                  <a:schemeClr val="tx1"/>
                </a:solidFill>
                <a:latin typeface="Cambria"/>
                <a:cs typeface="Cambri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1000" b="1" i="1">
                <a:solidFill>
                  <a:srgbClr val="424242"/>
                </a:solidFill>
                <a:latin typeface="Cambria"/>
                <a:cs typeface="Cambria"/>
              </a:defRPr>
            </a:lvl1pPr>
          </a:lstStyle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/>
              <a:t>Md.</a:t>
            </a:r>
            <a:r>
              <a:rPr dirty="0" spc="55"/>
              <a:t> </a:t>
            </a:r>
            <a:r>
              <a:rPr dirty="0" spc="-25"/>
              <a:t>Tariqul</a:t>
            </a:r>
            <a:r>
              <a:rPr dirty="0" spc="60"/>
              <a:t> </a:t>
            </a:r>
            <a:r>
              <a:rPr dirty="0"/>
              <a:t>Islam,</a:t>
            </a:r>
            <a:r>
              <a:rPr dirty="0" spc="55"/>
              <a:t> </a:t>
            </a:r>
            <a:r>
              <a:rPr dirty="0" spc="-30"/>
              <a:t>Lecturer,</a:t>
            </a:r>
            <a:r>
              <a:rPr dirty="0" spc="60"/>
              <a:t> </a:t>
            </a:r>
            <a:r>
              <a:rPr dirty="0" spc="-20"/>
              <a:t>Department</a:t>
            </a:r>
            <a:r>
              <a:rPr dirty="0" spc="55"/>
              <a:t> </a:t>
            </a:r>
            <a:r>
              <a:rPr dirty="0"/>
              <a:t>of</a:t>
            </a:r>
            <a:r>
              <a:rPr dirty="0" spc="60"/>
              <a:t> CSE,</a:t>
            </a:r>
            <a:r>
              <a:rPr dirty="0" spc="55"/>
              <a:t> </a:t>
            </a:r>
            <a:r>
              <a:rPr dirty="0"/>
              <a:t>University</a:t>
            </a:r>
            <a:r>
              <a:rPr dirty="0" spc="60"/>
              <a:t> </a:t>
            </a:r>
            <a:r>
              <a:rPr dirty="0"/>
              <a:t>of</a:t>
            </a:r>
            <a:r>
              <a:rPr dirty="0" spc="60"/>
              <a:t> </a:t>
            </a:r>
            <a:r>
              <a:rPr dirty="0"/>
              <a:t>Global</a:t>
            </a:r>
            <a:r>
              <a:rPr dirty="0" spc="55"/>
              <a:t> </a:t>
            </a:r>
            <a:r>
              <a:rPr dirty="0"/>
              <a:t>Village</a:t>
            </a:r>
            <a:r>
              <a:rPr dirty="0" spc="60"/>
              <a:t> </a:t>
            </a:r>
            <a:r>
              <a:rPr dirty="0" spc="-10"/>
              <a:t>(UGV)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1000" b="1" i="1">
                <a:solidFill>
                  <a:srgbClr val="424242"/>
                </a:solidFill>
                <a:latin typeface="Cambria"/>
                <a:cs typeface="Cambria"/>
              </a:defRPr>
            </a:lvl1pPr>
          </a:lstStyle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 spc="-20"/>
              <a:t>Page:</a:t>
            </a:r>
            <a:r>
              <a:rPr dirty="0" spc="-10"/>
              <a:t> </a:t>
            </a:r>
            <a:fld id="{81D60167-4931-47E6-BA6A-407CBD079E47}" type="slidenum">
              <a:rPr dirty="0" spc="-40"/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1">
                <a:solidFill>
                  <a:schemeClr val="tx1"/>
                </a:solidFill>
                <a:latin typeface="Cambria"/>
                <a:cs typeface="Cambri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378460" y="2459482"/>
            <a:ext cx="329260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3898138" y="2459482"/>
            <a:ext cx="329260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1000" b="1" i="1">
                <a:solidFill>
                  <a:srgbClr val="424242"/>
                </a:solidFill>
                <a:latin typeface="Cambria"/>
                <a:cs typeface="Cambria"/>
              </a:defRPr>
            </a:lvl1pPr>
          </a:lstStyle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/>
              <a:t>Md.</a:t>
            </a:r>
            <a:r>
              <a:rPr dirty="0" spc="55"/>
              <a:t> </a:t>
            </a:r>
            <a:r>
              <a:rPr dirty="0" spc="-25"/>
              <a:t>Tariqul</a:t>
            </a:r>
            <a:r>
              <a:rPr dirty="0" spc="60"/>
              <a:t> </a:t>
            </a:r>
            <a:r>
              <a:rPr dirty="0"/>
              <a:t>Islam,</a:t>
            </a:r>
            <a:r>
              <a:rPr dirty="0" spc="55"/>
              <a:t> </a:t>
            </a:r>
            <a:r>
              <a:rPr dirty="0" spc="-30"/>
              <a:t>Lecturer,</a:t>
            </a:r>
            <a:r>
              <a:rPr dirty="0" spc="60"/>
              <a:t> </a:t>
            </a:r>
            <a:r>
              <a:rPr dirty="0" spc="-20"/>
              <a:t>Department</a:t>
            </a:r>
            <a:r>
              <a:rPr dirty="0" spc="55"/>
              <a:t> </a:t>
            </a:r>
            <a:r>
              <a:rPr dirty="0"/>
              <a:t>of</a:t>
            </a:r>
            <a:r>
              <a:rPr dirty="0" spc="60"/>
              <a:t> CSE,</a:t>
            </a:r>
            <a:r>
              <a:rPr dirty="0" spc="55"/>
              <a:t> </a:t>
            </a:r>
            <a:r>
              <a:rPr dirty="0"/>
              <a:t>University</a:t>
            </a:r>
            <a:r>
              <a:rPr dirty="0" spc="60"/>
              <a:t> </a:t>
            </a:r>
            <a:r>
              <a:rPr dirty="0"/>
              <a:t>of</a:t>
            </a:r>
            <a:r>
              <a:rPr dirty="0" spc="60"/>
              <a:t> </a:t>
            </a:r>
            <a:r>
              <a:rPr dirty="0"/>
              <a:t>Global</a:t>
            </a:r>
            <a:r>
              <a:rPr dirty="0" spc="55"/>
              <a:t> </a:t>
            </a:r>
            <a:r>
              <a:rPr dirty="0"/>
              <a:t>Village</a:t>
            </a:r>
            <a:r>
              <a:rPr dirty="0" spc="60"/>
              <a:t> </a:t>
            </a:r>
            <a:r>
              <a:rPr dirty="0" spc="-10"/>
              <a:t>(UGV)</a:t>
            </a:r>
          </a:p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1000" b="1" i="1">
                <a:solidFill>
                  <a:srgbClr val="424242"/>
                </a:solidFill>
                <a:latin typeface="Cambria"/>
                <a:cs typeface="Cambria"/>
              </a:defRPr>
            </a:lvl1pPr>
          </a:lstStyle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 spc="-20"/>
              <a:t>Page:</a:t>
            </a:r>
            <a:r>
              <a:rPr dirty="0" spc="-10"/>
              <a:t> </a:t>
            </a:r>
            <a:fld id="{81D60167-4931-47E6-BA6A-407CBD079E47}" type="slidenum">
              <a:rPr dirty="0" spc="-40"/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1">
                <a:solidFill>
                  <a:schemeClr val="tx1"/>
                </a:solidFill>
                <a:latin typeface="Cambria"/>
                <a:cs typeface="Cambri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1000" b="1" i="1">
                <a:solidFill>
                  <a:srgbClr val="424242"/>
                </a:solidFill>
                <a:latin typeface="Cambria"/>
                <a:cs typeface="Cambria"/>
              </a:defRPr>
            </a:lvl1pPr>
          </a:lstStyle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/>
              <a:t>Md.</a:t>
            </a:r>
            <a:r>
              <a:rPr dirty="0" spc="55"/>
              <a:t> </a:t>
            </a:r>
            <a:r>
              <a:rPr dirty="0" spc="-25"/>
              <a:t>Tariqul</a:t>
            </a:r>
            <a:r>
              <a:rPr dirty="0" spc="60"/>
              <a:t> </a:t>
            </a:r>
            <a:r>
              <a:rPr dirty="0"/>
              <a:t>Islam,</a:t>
            </a:r>
            <a:r>
              <a:rPr dirty="0" spc="55"/>
              <a:t> </a:t>
            </a:r>
            <a:r>
              <a:rPr dirty="0" spc="-30"/>
              <a:t>Lecturer,</a:t>
            </a:r>
            <a:r>
              <a:rPr dirty="0" spc="60"/>
              <a:t> </a:t>
            </a:r>
            <a:r>
              <a:rPr dirty="0" spc="-20"/>
              <a:t>Department</a:t>
            </a:r>
            <a:r>
              <a:rPr dirty="0" spc="55"/>
              <a:t> </a:t>
            </a:r>
            <a:r>
              <a:rPr dirty="0"/>
              <a:t>of</a:t>
            </a:r>
            <a:r>
              <a:rPr dirty="0" spc="60"/>
              <a:t> CSE,</a:t>
            </a:r>
            <a:r>
              <a:rPr dirty="0" spc="55"/>
              <a:t> </a:t>
            </a:r>
            <a:r>
              <a:rPr dirty="0"/>
              <a:t>University</a:t>
            </a:r>
            <a:r>
              <a:rPr dirty="0" spc="60"/>
              <a:t> </a:t>
            </a:r>
            <a:r>
              <a:rPr dirty="0"/>
              <a:t>of</a:t>
            </a:r>
            <a:r>
              <a:rPr dirty="0" spc="60"/>
              <a:t> </a:t>
            </a:r>
            <a:r>
              <a:rPr dirty="0"/>
              <a:t>Global</a:t>
            </a:r>
            <a:r>
              <a:rPr dirty="0" spc="55"/>
              <a:t> </a:t>
            </a:r>
            <a:r>
              <a:rPr dirty="0"/>
              <a:t>Village</a:t>
            </a:r>
            <a:r>
              <a:rPr dirty="0" spc="60"/>
              <a:t> </a:t>
            </a:r>
            <a:r>
              <a:rPr dirty="0" spc="-10"/>
              <a:t>(UGV)</a:t>
            </a:r>
          </a:p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1000" b="1" i="1">
                <a:solidFill>
                  <a:srgbClr val="424242"/>
                </a:solidFill>
                <a:latin typeface="Cambria"/>
                <a:cs typeface="Cambria"/>
              </a:defRPr>
            </a:lvl1pPr>
          </a:lstStyle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 spc="-20"/>
              <a:t>Page:</a:t>
            </a:r>
            <a:r>
              <a:rPr dirty="0" spc="-10"/>
              <a:t> </a:t>
            </a:r>
            <a:fld id="{81D60167-4931-47E6-BA6A-407CBD079E47}" type="slidenum">
              <a:rPr dirty="0" spc="-40"/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1000" b="1" i="1">
                <a:solidFill>
                  <a:srgbClr val="424242"/>
                </a:solidFill>
                <a:latin typeface="Cambria"/>
                <a:cs typeface="Cambria"/>
              </a:defRPr>
            </a:lvl1pPr>
          </a:lstStyle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/>
              <a:t>Md.</a:t>
            </a:r>
            <a:r>
              <a:rPr dirty="0" spc="55"/>
              <a:t> </a:t>
            </a:r>
            <a:r>
              <a:rPr dirty="0" spc="-25"/>
              <a:t>Tariqul</a:t>
            </a:r>
            <a:r>
              <a:rPr dirty="0" spc="60"/>
              <a:t> </a:t>
            </a:r>
            <a:r>
              <a:rPr dirty="0"/>
              <a:t>Islam,</a:t>
            </a:r>
            <a:r>
              <a:rPr dirty="0" spc="55"/>
              <a:t> </a:t>
            </a:r>
            <a:r>
              <a:rPr dirty="0" spc="-30"/>
              <a:t>Lecturer,</a:t>
            </a:r>
            <a:r>
              <a:rPr dirty="0" spc="60"/>
              <a:t> </a:t>
            </a:r>
            <a:r>
              <a:rPr dirty="0" spc="-20"/>
              <a:t>Department</a:t>
            </a:r>
            <a:r>
              <a:rPr dirty="0" spc="55"/>
              <a:t> </a:t>
            </a:r>
            <a:r>
              <a:rPr dirty="0"/>
              <a:t>of</a:t>
            </a:r>
            <a:r>
              <a:rPr dirty="0" spc="60"/>
              <a:t> CSE,</a:t>
            </a:r>
            <a:r>
              <a:rPr dirty="0" spc="55"/>
              <a:t> </a:t>
            </a:r>
            <a:r>
              <a:rPr dirty="0"/>
              <a:t>University</a:t>
            </a:r>
            <a:r>
              <a:rPr dirty="0" spc="60"/>
              <a:t> </a:t>
            </a:r>
            <a:r>
              <a:rPr dirty="0"/>
              <a:t>of</a:t>
            </a:r>
            <a:r>
              <a:rPr dirty="0" spc="60"/>
              <a:t> </a:t>
            </a:r>
            <a:r>
              <a:rPr dirty="0"/>
              <a:t>Global</a:t>
            </a:r>
            <a:r>
              <a:rPr dirty="0" spc="55"/>
              <a:t> </a:t>
            </a:r>
            <a:r>
              <a:rPr dirty="0"/>
              <a:t>Village</a:t>
            </a:r>
            <a:r>
              <a:rPr dirty="0" spc="60"/>
              <a:t> </a:t>
            </a:r>
            <a:r>
              <a:rPr dirty="0" spc="-10"/>
              <a:t>(UGV)</a:t>
            </a:r>
          </a:p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1000" b="1" i="1">
                <a:solidFill>
                  <a:srgbClr val="424242"/>
                </a:solidFill>
                <a:latin typeface="Cambria"/>
                <a:cs typeface="Cambria"/>
              </a:defRPr>
            </a:lvl1pPr>
          </a:lstStyle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 spc="-20"/>
              <a:t>Page:</a:t>
            </a:r>
            <a:r>
              <a:rPr dirty="0" spc="-10"/>
              <a:t> </a:t>
            </a:r>
            <a:fld id="{81D60167-4931-47E6-BA6A-407CBD079E47}" type="slidenum">
              <a:rPr dirty="0" spc="-40"/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33108" y="870346"/>
            <a:ext cx="6702983" cy="5130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1" i="1">
                <a:solidFill>
                  <a:schemeClr val="tx1"/>
                </a:solidFill>
                <a:latin typeface="Cambria"/>
                <a:cs typeface="Cambri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460" y="2459482"/>
            <a:ext cx="6812280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983360" y="10142115"/>
            <a:ext cx="4779010" cy="1790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000" b="1" i="1">
                <a:solidFill>
                  <a:srgbClr val="424242"/>
                </a:solidFill>
                <a:latin typeface="Cambria"/>
                <a:cs typeface="Cambria"/>
              </a:defRPr>
            </a:lvl1pPr>
          </a:lstStyle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/>
              <a:t>Md.</a:t>
            </a:r>
            <a:r>
              <a:rPr dirty="0" spc="55"/>
              <a:t> </a:t>
            </a:r>
            <a:r>
              <a:rPr dirty="0" spc="-25"/>
              <a:t>Tariqul</a:t>
            </a:r>
            <a:r>
              <a:rPr dirty="0" spc="60"/>
              <a:t> </a:t>
            </a:r>
            <a:r>
              <a:rPr dirty="0"/>
              <a:t>Islam,</a:t>
            </a:r>
            <a:r>
              <a:rPr dirty="0" spc="55"/>
              <a:t> </a:t>
            </a:r>
            <a:r>
              <a:rPr dirty="0" spc="-30"/>
              <a:t>Lecturer,</a:t>
            </a:r>
            <a:r>
              <a:rPr dirty="0" spc="60"/>
              <a:t> </a:t>
            </a:r>
            <a:r>
              <a:rPr dirty="0" spc="-20"/>
              <a:t>Department</a:t>
            </a:r>
            <a:r>
              <a:rPr dirty="0" spc="55"/>
              <a:t> </a:t>
            </a:r>
            <a:r>
              <a:rPr dirty="0"/>
              <a:t>of</a:t>
            </a:r>
            <a:r>
              <a:rPr dirty="0" spc="60"/>
              <a:t> CSE,</a:t>
            </a:r>
            <a:r>
              <a:rPr dirty="0" spc="55"/>
              <a:t> </a:t>
            </a:r>
            <a:r>
              <a:rPr dirty="0"/>
              <a:t>University</a:t>
            </a:r>
            <a:r>
              <a:rPr dirty="0" spc="60"/>
              <a:t> </a:t>
            </a:r>
            <a:r>
              <a:rPr dirty="0"/>
              <a:t>of</a:t>
            </a:r>
            <a:r>
              <a:rPr dirty="0" spc="60"/>
              <a:t> </a:t>
            </a:r>
            <a:r>
              <a:rPr dirty="0"/>
              <a:t>Global</a:t>
            </a:r>
            <a:r>
              <a:rPr dirty="0" spc="55"/>
              <a:t> </a:t>
            </a:r>
            <a:r>
              <a:rPr dirty="0"/>
              <a:t>Village</a:t>
            </a:r>
            <a:r>
              <a:rPr dirty="0" spc="60"/>
              <a:t> </a:t>
            </a:r>
            <a:r>
              <a:rPr dirty="0" spc="-10"/>
              <a:t>(UGV)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378460" y="9944862"/>
            <a:ext cx="1740916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6012560" y="10142112"/>
            <a:ext cx="491490" cy="1790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000" b="1" i="1">
                <a:solidFill>
                  <a:srgbClr val="424242"/>
                </a:solidFill>
                <a:latin typeface="Cambria"/>
                <a:cs typeface="Cambria"/>
              </a:defRPr>
            </a:lvl1pPr>
          </a:lstStyle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 spc="-20"/>
              <a:t>Page:</a:t>
            </a:r>
            <a:r>
              <a:rPr dirty="0" spc="-10"/>
              <a:t> </a:t>
            </a:r>
            <a:fld id="{81D60167-4931-47E6-BA6A-407CBD079E47}" type="slidenum">
              <a:rPr dirty="0" spc="-40"/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www.tutorialspoint.com/unix/index.htm" TargetMode="External"/><Relationship Id="rId3" Type="http://schemas.openxmlformats.org/officeDocument/2006/relationships/hyperlink" Target="https://www.hpc.iastate.edu/guides/unix-introduction" TargetMode="External"/><Relationship Id="rId4" Type="http://schemas.openxmlformats.org/officeDocument/2006/relationships/hyperlink" Target="https://www.tutorialspoint.com/unix/what-is-linux.htm" TargetMode="External"/><Relationship Id="rId5" Type="http://schemas.openxmlformats.org/officeDocument/2006/relationships/hyperlink" Target="https://www.tutorialspoint.com/unix/unix-getting-started.htm" TargetMode="External"/><Relationship Id="rId6" Type="http://schemas.openxmlformats.org/officeDocument/2006/relationships/hyperlink" Target="https://www.tutorialspoint.com/unix/unix-file-management.htm" TargetMode="External"/><Relationship Id="rId7" Type="http://schemas.openxmlformats.org/officeDocument/2006/relationships/hyperlink" Target="https://www.tutorialspoint.com/unix/unix-directories.htm" TargetMode="External"/><Relationship Id="rId8" Type="http://schemas.openxmlformats.org/officeDocument/2006/relationships/hyperlink" Target="https://www.tutorialspoint.com/unix/unix-file-permission.htm" TargetMode="External"/><Relationship Id="rId9" Type="http://schemas.openxmlformats.org/officeDocument/2006/relationships/hyperlink" Target="https://www.tutorialspoint.com/unix/unix-environment.htm" TargetMode="External"/><Relationship Id="rId10" Type="http://schemas.openxmlformats.org/officeDocument/2006/relationships/hyperlink" Target="https://www.tutorialspoint.com/unix/unix-basic-utilities.htm" TargetMode="External"/><Relationship Id="rId11" Type="http://schemas.openxmlformats.org/officeDocument/2006/relationships/hyperlink" Target="https://www.tutorialspoint.com/unix/unix-pipes-filters.htm" TargetMode="External"/><Relationship Id="rId12" Type="http://schemas.openxmlformats.org/officeDocument/2006/relationships/hyperlink" Target="https://www.tutorialspoint.com/unix/unix-processes.htm" TargetMode="External"/><Relationship Id="rId13" Type="http://schemas.openxmlformats.org/officeDocument/2006/relationships/hyperlink" Target="https://www.tutorialspoint.com/unix/unix-communication.htm" TargetMode="External"/><Relationship Id="rId14" Type="http://schemas.openxmlformats.org/officeDocument/2006/relationships/hyperlink" Target="https://www.tutorialspoint.com/unix/unix-vi-editor.htm" TargetMode="External"/><Relationship Id="rId15" Type="http://schemas.openxmlformats.org/officeDocument/2006/relationships/hyperlink" Target="https://www.tutorialspoint.com/unix/shell_scripting.htm" TargetMode="External"/><Relationship Id="rId16" Type="http://schemas.openxmlformats.org/officeDocument/2006/relationships/hyperlink" Target="https://www.tutorialspoint.com/unix/unix-what-is-shell.htm" TargetMode="External"/><Relationship Id="rId17" Type="http://schemas.openxmlformats.org/officeDocument/2006/relationships/hyperlink" Target="https://www.tutorialspoint.com/unix/unix-using-variables.htm" TargetMode="External"/><Relationship Id="rId18" Type="http://schemas.openxmlformats.org/officeDocument/2006/relationships/hyperlink" Target="https://www.tutorialspoint.com/unix/unix-special-variables.htm" TargetMode="External"/><Relationship Id="rId19" Type="http://schemas.openxmlformats.org/officeDocument/2006/relationships/hyperlink" Target="https://www.tutorialspoint.com/unix/unix-using-arrays.htm" TargetMode="External"/><Relationship Id="rId20" Type="http://schemas.openxmlformats.org/officeDocument/2006/relationships/hyperlink" Target="https://www.tutorialspoint.com/unix/unix-basic-operators.htm" TargetMode="External"/><Relationship Id="rId21" Type="http://schemas.openxmlformats.org/officeDocument/2006/relationships/hyperlink" Target="https://www.tutorialspoint.com/unix/unix-decision-making.htm" TargetMode="External"/><Relationship Id="rId22" Type="http://schemas.openxmlformats.org/officeDocument/2006/relationships/hyperlink" Target="https://www.tutorialspoint.com/unix/unix-shell-loops.htm" TargetMode="External"/><Relationship Id="rId23" Type="http://schemas.openxmlformats.org/officeDocument/2006/relationships/hyperlink" Target="https://www.tutorialspoint.com/unix/unix-loop-control.htm" TargetMode="External"/><Relationship Id="rId24" Type="http://schemas.openxmlformats.org/officeDocument/2006/relationships/hyperlink" Target="https://www.tutorialspoint.com/unix/unix-shell-substitutions.htm" TargetMode="External"/><Relationship Id="rId25" Type="http://schemas.openxmlformats.org/officeDocument/2006/relationships/hyperlink" Target="https://www.tutorialspoint.com/unix/unix-quoting-mechanisms.htm" TargetMode="External"/><Relationship Id="rId26" Type="http://schemas.openxmlformats.org/officeDocument/2006/relationships/hyperlink" Target="https://www.tutorialspoint.com/unix/unix-io-redirections.htm" TargetMode="External"/><Relationship Id="rId27" Type="http://schemas.openxmlformats.org/officeDocument/2006/relationships/hyperlink" Target="https://www.tutorialspoint.com/unix/unix-shell-functions.htm" TargetMode="External"/><Relationship Id="rId28" Type="http://schemas.openxmlformats.org/officeDocument/2006/relationships/hyperlink" Target="https://www.tutorialspoint.com/unix/unix-manpage-help.htm" TargetMode="External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://www.kali.org/get-kali/)" TargetMode="External"/><Relationship Id="rId3" Type="http://schemas.openxmlformats.org/officeDocument/2006/relationships/hyperlink" Target="http://www.kali.org/get-kali/" TargetMode="External"/></Relationships>
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rufus.ie/" TargetMode="External"/></Relationships>
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www.virtualbox.org/" TargetMode="External"/></Relationships>
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1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1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webminal.org/" TargetMode="External"/><Relationship Id="rId3" Type="http://schemas.openxmlformats.org/officeDocument/2006/relationships/hyperlink" Target="https://www.tutorialspoint.com/unix_terminal_online.php" TargetMode="External"/></Relationships>

</file>

<file path=ppt/slides/_rels/slide1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cocalc.com/" TargetMode="External"/></Relationships>

</file>

<file path=ppt/slides/_rels/slide1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linuxzoo.net/" TargetMode="External"/></Relationships>

</file>

<file path=ppt/slides/_rels/slide1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1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2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2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2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2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2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2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2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2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2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2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3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3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3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3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3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3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3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3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3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3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4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4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4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4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4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4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4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4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4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jpg"/><Relationship Id="rId3" Type="http://schemas.openxmlformats.org/officeDocument/2006/relationships/image" Target="../media/image2.jpg"/></Relationships>

</file>

<file path=ppt/slides/_rels/slide4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mailto:ursername@192.168.0.0" TargetMode="External"/></Relationships>

</file>

<file path=ppt/slides/_rels/slide5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5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5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5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5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.jpg"/></Relationships>

</file>

<file path=ppt/slides/_rels/slide5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5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5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5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5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6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6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6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6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6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6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6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6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6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6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7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685800" y="9074150"/>
            <a:ext cx="6350000" cy="0"/>
          </a:xfrm>
          <a:custGeom>
            <a:avLst/>
            <a:gdLst/>
            <a:ahLst/>
            <a:cxnLst/>
            <a:rect l="l" t="t" r="r" b="b"/>
            <a:pathLst>
              <a:path w="6350000" h="0">
                <a:moveTo>
                  <a:pt x="0" y="0"/>
                </a:moveTo>
                <a:lnTo>
                  <a:pt x="6350000" y="0"/>
                </a:lnTo>
              </a:path>
            </a:pathLst>
          </a:custGeom>
          <a:ln w="12700">
            <a:solidFill>
              <a:srgbClr val="EDEDED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Unix/Linux-Based</a:t>
            </a:r>
            <a:r>
              <a:rPr dirty="0" spc="-25"/>
              <a:t> </a:t>
            </a:r>
            <a:r>
              <a:rPr dirty="0"/>
              <a:t>Operating</a:t>
            </a:r>
            <a:r>
              <a:rPr dirty="0" spc="-20"/>
              <a:t> </a:t>
            </a:r>
            <a:r>
              <a:rPr dirty="0" spc="-10"/>
              <a:t>System</a:t>
            </a:r>
          </a:p>
        </p:txBody>
      </p:sp>
      <p:sp>
        <p:nvSpPr>
          <p:cNvPr id="4" name="object 4" descr=""/>
          <p:cNvSpPr txBox="1"/>
          <p:nvPr/>
        </p:nvSpPr>
        <p:spPr>
          <a:xfrm>
            <a:off x="1379285" y="1996757"/>
            <a:ext cx="4728845" cy="513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200" spc="-20" b="1" i="1">
                <a:latin typeface="Cambria"/>
                <a:cs typeface="Cambria"/>
              </a:rPr>
              <a:t>Introduction</a:t>
            </a:r>
            <a:r>
              <a:rPr dirty="0" sz="3200" spc="-45" b="1" i="1">
                <a:latin typeface="Cambria"/>
                <a:cs typeface="Cambria"/>
              </a:rPr>
              <a:t> </a:t>
            </a:r>
            <a:r>
              <a:rPr dirty="0" sz="2700" b="1">
                <a:latin typeface="Palatino Linotype"/>
                <a:cs typeface="Palatino Linotype"/>
              </a:rPr>
              <a:t>to</a:t>
            </a:r>
            <a:r>
              <a:rPr dirty="0" sz="2700" spc="-5" b="1">
                <a:latin typeface="Palatino Linotype"/>
                <a:cs typeface="Palatino Linotype"/>
              </a:rPr>
              <a:t> </a:t>
            </a:r>
            <a:r>
              <a:rPr dirty="0" sz="2700" spc="-10" b="1">
                <a:latin typeface="Palatino Linotype"/>
                <a:cs typeface="Palatino Linotype"/>
              </a:rPr>
              <a:t>UNIX/Linux</a:t>
            </a:r>
            <a:endParaRPr sz="2700">
              <a:latin typeface="Palatino Linotype"/>
              <a:cs typeface="Palatino Linotype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444500" y="3124276"/>
            <a:ext cx="6232525" cy="529590"/>
          </a:xfrm>
          <a:prstGeom prst="rect">
            <a:avLst/>
          </a:prstGeom>
        </p:spPr>
        <p:txBody>
          <a:bodyPr wrap="square" lIns="0" tIns="425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35"/>
              </a:spcBef>
            </a:pPr>
            <a:r>
              <a:rPr dirty="0" sz="1400">
                <a:latin typeface="Cambria"/>
                <a:cs typeface="Cambria"/>
              </a:rPr>
              <a:t>Reference</a:t>
            </a:r>
            <a:r>
              <a:rPr dirty="0" sz="1400" spc="495">
                <a:latin typeface="Cambria"/>
                <a:cs typeface="Cambria"/>
              </a:rPr>
              <a:t> </a:t>
            </a:r>
            <a:r>
              <a:rPr dirty="0" sz="1400">
                <a:latin typeface="Cambria"/>
                <a:cs typeface="Cambria"/>
              </a:rPr>
              <a:t>Site:</a:t>
            </a:r>
            <a:r>
              <a:rPr dirty="0" sz="1400" spc="90">
                <a:latin typeface="Cambria"/>
                <a:cs typeface="Cambria"/>
              </a:rPr>
              <a:t>  </a:t>
            </a:r>
            <a:r>
              <a:rPr dirty="0" u="heavy" sz="1400" spc="-10">
                <a:solidFill>
                  <a:srgbClr val="1154CC"/>
                </a:solidFill>
                <a:uFill>
                  <a:solidFill>
                    <a:srgbClr val="1154CC"/>
                  </a:solidFill>
                </a:uFill>
                <a:latin typeface="Cambria"/>
                <a:cs typeface="Cambria"/>
                <a:hlinkClick r:id="rId2"/>
              </a:rPr>
              <a:t>https://www.tutorialspoint.com/unix/index.htm</a:t>
            </a:r>
            <a:endParaRPr sz="1400">
              <a:latin typeface="Cambria"/>
              <a:cs typeface="Cambria"/>
            </a:endParaRPr>
          </a:p>
          <a:p>
            <a:pPr marL="12700">
              <a:lnSpc>
                <a:spcPct val="100000"/>
              </a:lnSpc>
              <a:spcBef>
                <a:spcPts val="250"/>
              </a:spcBef>
            </a:pPr>
            <a:r>
              <a:rPr dirty="0" sz="1500" b="1">
                <a:latin typeface="Palatino Linotype"/>
                <a:cs typeface="Palatino Linotype"/>
              </a:rPr>
              <a:t>Source</a:t>
            </a:r>
            <a:r>
              <a:rPr dirty="0" sz="1500" spc="165" b="1">
                <a:latin typeface="Palatino Linotype"/>
                <a:cs typeface="Palatino Linotype"/>
              </a:rPr>
              <a:t>  </a:t>
            </a:r>
            <a:r>
              <a:rPr dirty="0" sz="1500" spc="-10" b="1">
                <a:latin typeface="Palatino Linotype"/>
                <a:cs typeface="Palatino Linotype"/>
              </a:rPr>
              <a:t>Website:</a:t>
            </a:r>
            <a:r>
              <a:rPr dirty="0" sz="1500" spc="170" b="1">
                <a:latin typeface="Palatino Linotype"/>
                <a:cs typeface="Palatino Linotype"/>
              </a:rPr>
              <a:t>  </a:t>
            </a:r>
            <a:r>
              <a:rPr dirty="0" u="sng" sz="1500">
                <a:solidFill>
                  <a:srgbClr val="1154CC"/>
                </a:solidFill>
                <a:uFill>
                  <a:solidFill>
                    <a:srgbClr val="1154CC"/>
                  </a:solidFill>
                </a:uFill>
                <a:latin typeface="Cambria"/>
                <a:cs typeface="Cambria"/>
                <a:hlinkClick r:id="rId3"/>
              </a:rPr>
              <a:t>https://www.hpc.iastate.edu/guides/unix-</a:t>
            </a:r>
            <a:r>
              <a:rPr dirty="0" u="sng" sz="1500" spc="-10">
                <a:solidFill>
                  <a:srgbClr val="1154CC"/>
                </a:solidFill>
                <a:uFill>
                  <a:solidFill>
                    <a:srgbClr val="1154CC"/>
                  </a:solidFill>
                </a:uFill>
                <a:latin typeface="Cambria"/>
                <a:cs typeface="Cambria"/>
                <a:hlinkClick r:id="rId3"/>
              </a:rPr>
              <a:t>introduction</a:t>
            </a:r>
            <a:endParaRPr sz="1500">
              <a:latin typeface="Cambria"/>
              <a:cs typeface="Cambria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685800" y="4219027"/>
            <a:ext cx="1596390" cy="162560"/>
          </a:xfrm>
          <a:prstGeom prst="rect">
            <a:avLst/>
          </a:prstGeom>
          <a:solidFill>
            <a:srgbClr val="CFE8D0"/>
          </a:solidFill>
        </p:spPr>
        <p:txBody>
          <a:bodyPr wrap="square" lIns="0" tIns="63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5"/>
              </a:spcBef>
            </a:pPr>
            <a:r>
              <a:rPr dirty="0" sz="1050">
                <a:latin typeface="Verdana"/>
                <a:cs typeface="Verdana"/>
              </a:rPr>
              <a:t>1.</a:t>
            </a:r>
            <a:r>
              <a:rPr dirty="0" sz="1050" spc="370">
                <a:latin typeface="Verdana"/>
                <a:cs typeface="Verdana"/>
              </a:rPr>
              <a:t> </a:t>
            </a:r>
            <a:r>
              <a:rPr dirty="0" sz="1050">
                <a:solidFill>
                  <a:srgbClr val="1154CC"/>
                </a:solidFill>
                <a:latin typeface="Verdana"/>
                <a:cs typeface="Verdana"/>
                <a:hlinkClick r:id="rId2"/>
              </a:rPr>
              <a:t>Unix</a:t>
            </a:r>
            <a:r>
              <a:rPr dirty="0" sz="1050" spc="-5">
                <a:solidFill>
                  <a:srgbClr val="1154CC"/>
                </a:solidFill>
                <a:latin typeface="Verdana"/>
                <a:cs typeface="Verdana"/>
                <a:hlinkClick r:id="rId2"/>
              </a:rPr>
              <a:t> </a:t>
            </a:r>
            <a:r>
              <a:rPr dirty="0" sz="1050">
                <a:solidFill>
                  <a:srgbClr val="1154CC"/>
                </a:solidFill>
                <a:latin typeface="Verdana"/>
                <a:cs typeface="Verdana"/>
                <a:hlinkClick r:id="rId2"/>
              </a:rPr>
              <a:t>/</a:t>
            </a:r>
            <a:r>
              <a:rPr dirty="0" sz="1050" spc="-10">
                <a:solidFill>
                  <a:srgbClr val="1154CC"/>
                </a:solidFill>
                <a:latin typeface="Verdana"/>
                <a:cs typeface="Verdana"/>
                <a:hlinkClick r:id="rId2"/>
              </a:rPr>
              <a:t> </a:t>
            </a:r>
            <a:r>
              <a:rPr dirty="0" sz="1050">
                <a:solidFill>
                  <a:srgbClr val="1154CC"/>
                </a:solidFill>
                <a:latin typeface="Verdana"/>
                <a:cs typeface="Verdana"/>
                <a:hlinkClick r:id="rId2"/>
              </a:rPr>
              <a:t>Linux</a:t>
            </a:r>
            <a:r>
              <a:rPr dirty="0" sz="1050" spc="-5">
                <a:solidFill>
                  <a:srgbClr val="1154CC"/>
                </a:solidFill>
                <a:latin typeface="Verdana"/>
                <a:cs typeface="Verdana"/>
                <a:hlinkClick r:id="rId2"/>
              </a:rPr>
              <a:t> </a:t>
            </a:r>
            <a:r>
              <a:rPr dirty="0" sz="1050">
                <a:solidFill>
                  <a:srgbClr val="1154CC"/>
                </a:solidFill>
                <a:latin typeface="Verdana"/>
                <a:cs typeface="Verdana"/>
                <a:hlinkClick r:id="rId2"/>
              </a:rPr>
              <a:t>-</a:t>
            </a:r>
            <a:r>
              <a:rPr dirty="0" sz="1050" spc="-5">
                <a:solidFill>
                  <a:srgbClr val="1154CC"/>
                </a:solidFill>
                <a:latin typeface="Verdana"/>
                <a:cs typeface="Verdana"/>
                <a:hlinkClick r:id="rId2"/>
              </a:rPr>
              <a:t> </a:t>
            </a:r>
            <a:r>
              <a:rPr dirty="0" sz="1050" spc="-20">
                <a:solidFill>
                  <a:srgbClr val="1154CC"/>
                </a:solidFill>
                <a:latin typeface="Verdana"/>
                <a:cs typeface="Verdana"/>
                <a:hlinkClick r:id="rId2"/>
              </a:rPr>
              <a:t>Home</a:t>
            </a:r>
            <a:endParaRPr sz="1050">
              <a:latin typeface="Verdana"/>
              <a:cs typeface="Verdana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673100" y="4367064"/>
            <a:ext cx="2607945" cy="4685030"/>
          </a:xfrm>
          <a:prstGeom prst="rect">
            <a:avLst/>
          </a:prstGeom>
        </p:spPr>
        <p:txBody>
          <a:bodyPr wrap="square" lIns="0" tIns="38735" rIns="0" bIns="0" rtlCol="0" vert="horz">
            <a:spAutoFit/>
          </a:bodyPr>
          <a:lstStyle/>
          <a:p>
            <a:pPr marL="241935" indent="-229235">
              <a:lnSpc>
                <a:spcPct val="100000"/>
              </a:lnSpc>
              <a:spcBef>
                <a:spcPts val="305"/>
              </a:spcBef>
              <a:buClr>
                <a:srgbClr val="000000"/>
              </a:buClr>
              <a:buAutoNum type="arabicPeriod" startAt="2"/>
              <a:tabLst>
                <a:tab pos="241935" algn="l"/>
              </a:tabLst>
            </a:pPr>
            <a:r>
              <a:rPr dirty="0" sz="1050">
                <a:solidFill>
                  <a:srgbClr val="1154CC"/>
                </a:solidFill>
                <a:latin typeface="Verdana"/>
                <a:cs typeface="Verdana"/>
                <a:hlinkClick r:id="rId4"/>
              </a:rPr>
              <a:t>Unix</a:t>
            </a:r>
            <a:r>
              <a:rPr dirty="0" sz="1050" spc="-10">
                <a:solidFill>
                  <a:srgbClr val="1154CC"/>
                </a:solidFill>
                <a:latin typeface="Verdana"/>
                <a:cs typeface="Verdana"/>
                <a:hlinkClick r:id="rId4"/>
              </a:rPr>
              <a:t> </a:t>
            </a:r>
            <a:r>
              <a:rPr dirty="0" sz="1050">
                <a:solidFill>
                  <a:srgbClr val="1154CC"/>
                </a:solidFill>
                <a:latin typeface="Verdana"/>
                <a:cs typeface="Verdana"/>
                <a:hlinkClick r:id="rId4"/>
              </a:rPr>
              <a:t>/</a:t>
            </a:r>
            <a:r>
              <a:rPr dirty="0" sz="1050" spc="-5">
                <a:solidFill>
                  <a:srgbClr val="1154CC"/>
                </a:solidFill>
                <a:latin typeface="Verdana"/>
                <a:cs typeface="Verdana"/>
                <a:hlinkClick r:id="rId4"/>
              </a:rPr>
              <a:t> </a:t>
            </a:r>
            <a:r>
              <a:rPr dirty="0" sz="1050">
                <a:solidFill>
                  <a:srgbClr val="1154CC"/>
                </a:solidFill>
                <a:latin typeface="Verdana"/>
                <a:cs typeface="Verdana"/>
                <a:hlinkClick r:id="rId4"/>
              </a:rPr>
              <a:t>Linux</a:t>
            </a:r>
            <a:r>
              <a:rPr dirty="0" sz="1050" spc="-5">
                <a:solidFill>
                  <a:srgbClr val="1154CC"/>
                </a:solidFill>
                <a:latin typeface="Verdana"/>
                <a:cs typeface="Verdana"/>
                <a:hlinkClick r:id="rId4"/>
              </a:rPr>
              <a:t> </a:t>
            </a:r>
            <a:r>
              <a:rPr dirty="0" sz="1050">
                <a:solidFill>
                  <a:srgbClr val="1154CC"/>
                </a:solidFill>
                <a:latin typeface="Verdana"/>
                <a:cs typeface="Verdana"/>
                <a:hlinkClick r:id="rId4"/>
              </a:rPr>
              <a:t>-</a:t>
            </a:r>
            <a:r>
              <a:rPr dirty="0" sz="1050" spc="-5">
                <a:solidFill>
                  <a:srgbClr val="1154CC"/>
                </a:solidFill>
                <a:latin typeface="Verdana"/>
                <a:cs typeface="Verdana"/>
                <a:hlinkClick r:id="rId4"/>
              </a:rPr>
              <a:t> </a:t>
            </a:r>
            <a:r>
              <a:rPr dirty="0" sz="1050">
                <a:solidFill>
                  <a:srgbClr val="1154CC"/>
                </a:solidFill>
                <a:latin typeface="Verdana"/>
                <a:cs typeface="Verdana"/>
                <a:hlinkClick r:id="rId4"/>
              </a:rPr>
              <a:t>What</a:t>
            </a:r>
            <a:r>
              <a:rPr dirty="0" sz="1050" spc="-10">
                <a:solidFill>
                  <a:srgbClr val="1154CC"/>
                </a:solidFill>
                <a:latin typeface="Verdana"/>
                <a:cs typeface="Verdana"/>
                <a:hlinkClick r:id="rId4"/>
              </a:rPr>
              <a:t> </a:t>
            </a:r>
            <a:r>
              <a:rPr dirty="0" sz="1050">
                <a:solidFill>
                  <a:srgbClr val="1154CC"/>
                </a:solidFill>
                <a:latin typeface="Verdana"/>
                <a:cs typeface="Verdana"/>
                <a:hlinkClick r:id="rId4"/>
              </a:rPr>
              <a:t>is</a:t>
            </a:r>
            <a:r>
              <a:rPr dirty="0" sz="1050" spc="-5">
                <a:solidFill>
                  <a:srgbClr val="1154CC"/>
                </a:solidFill>
                <a:latin typeface="Verdana"/>
                <a:cs typeface="Verdana"/>
                <a:hlinkClick r:id="rId4"/>
              </a:rPr>
              <a:t> </a:t>
            </a:r>
            <a:r>
              <a:rPr dirty="0" sz="1050" spc="-10">
                <a:solidFill>
                  <a:srgbClr val="1154CC"/>
                </a:solidFill>
                <a:latin typeface="Verdana"/>
                <a:cs typeface="Verdana"/>
                <a:hlinkClick r:id="rId4"/>
              </a:rPr>
              <a:t>Linux?</a:t>
            </a:r>
            <a:endParaRPr sz="1050">
              <a:latin typeface="Verdana"/>
              <a:cs typeface="Verdana"/>
            </a:endParaRPr>
          </a:p>
          <a:p>
            <a:pPr marL="241935" indent="-229235">
              <a:lnSpc>
                <a:spcPct val="100000"/>
              </a:lnSpc>
              <a:spcBef>
                <a:spcPts val="210"/>
              </a:spcBef>
              <a:buClr>
                <a:srgbClr val="000000"/>
              </a:buClr>
              <a:buAutoNum type="arabicPeriod" startAt="2"/>
              <a:tabLst>
                <a:tab pos="241935" algn="l"/>
              </a:tabLst>
            </a:pPr>
            <a:r>
              <a:rPr dirty="0" sz="1050">
                <a:solidFill>
                  <a:srgbClr val="1154CC"/>
                </a:solidFill>
                <a:latin typeface="Verdana"/>
                <a:cs typeface="Verdana"/>
                <a:hlinkClick r:id="rId5"/>
              </a:rPr>
              <a:t>Unix</a:t>
            </a:r>
            <a:r>
              <a:rPr dirty="0" sz="1050" spc="-10">
                <a:solidFill>
                  <a:srgbClr val="1154CC"/>
                </a:solidFill>
                <a:latin typeface="Verdana"/>
                <a:cs typeface="Verdana"/>
                <a:hlinkClick r:id="rId5"/>
              </a:rPr>
              <a:t> </a:t>
            </a:r>
            <a:r>
              <a:rPr dirty="0" sz="1050">
                <a:solidFill>
                  <a:srgbClr val="1154CC"/>
                </a:solidFill>
                <a:latin typeface="Verdana"/>
                <a:cs typeface="Verdana"/>
                <a:hlinkClick r:id="rId5"/>
              </a:rPr>
              <a:t>/</a:t>
            </a:r>
            <a:r>
              <a:rPr dirty="0" sz="1050" spc="-5">
                <a:solidFill>
                  <a:srgbClr val="1154CC"/>
                </a:solidFill>
                <a:latin typeface="Verdana"/>
                <a:cs typeface="Verdana"/>
                <a:hlinkClick r:id="rId5"/>
              </a:rPr>
              <a:t> </a:t>
            </a:r>
            <a:r>
              <a:rPr dirty="0" sz="1050">
                <a:solidFill>
                  <a:srgbClr val="1154CC"/>
                </a:solidFill>
                <a:latin typeface="Verdana"/>
                <a:cs typeface="Verdana"/>
                <a:hlinkClick r:id="rId5"/>
              </a:rPr>
              <a:t>Linux</a:t>
            </a:r>
            <a:r>
              <a:rPr dirty="0" sz="1050" spc="-5">
                <a:solidFill>
                  <a:srgbClr val="1154CC"/>
                </a:solidFill>
                <a:latin typeface="Verdana"/>
                <a:cs typeface="Verdana"/>
                <a:hlinkClick r:id="rId5"/>
              </a:rPr>
              <a:t> </a:t>
            </a:r>
            <a:r>
              <a:rPr dirty="0" sz="1050">
                <a:solidFill>
                  <a:srgbClr val="1154CC"/>
                </a:solidFill>
                <a:latin typeface="Verdana"/>
                <a:cs typeface="Verdana"/>
                <a:hlinkClick r:id="rId5"/>
              </a:rPr>
              <a:t>-</a:t>
            </a:r>
            <a:r>
              <a:rPr dirty="0" sz="1050" spc="-5">
                <a:solidFill>
                  <a:srgbClr val="1154CC"/>
                </a:solidFill>
                <a:latin typeface="Verdana"/>
                <a:cs typeface="Verdana"/>
                <a:hlinkClick r:id="rId5"/>
              </a:rPr>
              <a:t> </a:t>
            </a:r>
            <a:r>
              <a:rPr dirty="0" sz="1050">
                <a:solidFill>
                  <a:srgbClr val="1154CC"/>
                </a:solidFill>
                <a:latin typeface="Verdana"/>
                <a:cs typeface="Verdana"/>
                <a:hlinkClick r:id="rId5"/>
              </a:rPr>
              <a:t>Getting</a:t>
            </a:r>
            <a:r>
              <a:rPr dirty="0" sz="1050" spc="-5">
                <a:solidFill>
                  <a:srgbClr val="1154CC"/>
                </a:solidFill>
                <a:latin typeface="Verdana"/>
                <a:cs typeface="Verdana"/>
                <a:hlinkClick r:id="rId5"/>
              </a:rPr>
              <a:t> </a:t>
            </a:r>
            <a:r>
              <a:rPr dirty="0" sz="1050" spc="-10">
                <a:solidFill>
                  <a:srgbClr val="1154CC"/>
                </a:solidFill>
                <a:latin typeface="Verdana"/>
                <a:cs typeface="Verdana"/>
                <a:hlinkClick r:id="rId5"/>
              </a:rPr>
              <a:t>Started</a:t>
            </a:r>
            <a:endParaRPr sz="1050">
              <a:latin typeface="Verdana"/>
              <a:cs typeface="Verdana"/>
            </a:endParaRPr>
          </a:p>
          <a:p>
            <a:pPr marL="241935" indent="-229235">
              <a:lnSpc>
                <a:spcPct val="100000"/>
              </a:lnSpc>
              <a:spcBef>
                <a:spcPts val="204"/>
              </a:spcBef>
              <a:buClr>
                <a:srgbClr val="000000"/>
              </a:buClr>
              <a:buAutoNum type="arabicPeriod" startAt="2"/>
              <a:tabLst>
                <a:tab pos="241935" algn="l"/>
              </a:tabLst>
            </a:pPr>
            <a:r>
              <a:rPr dirty="0" sz="1050">
                <a:solidFill>
                  <a:srgbClr val="1154CC"/>
                </a:solidFill>
                <a:latin typeface="Verdana"/>
                <a:cs typeface="Verdana"/>
                <a:hlinkClick r:id="rId6"/>
              </a:rPr>
              <a:t>Unix</a:t>
            </a:r>
            <a:r>
              <a:rPr dirty="0" sz="1050" spc="-10">
                <a:solidFill>
                  <a:srgbClr val="1154CC"/>
                </a:solidFill>
                <a:latin typeface="Verdana"/>
                <a:cs typeface="Verdana"/>
                <a:hlinkClick r:id="rId6"/>
              </a:rPr>
              <a:t> </a:t>
            </a:r>
            <a:r>
              <a:rPr dirty="0" sz="1050">
                <a:solidFill>
                  <a:srgbClr val="1154CC"/>
                </a:solidFill>
                <a:latin typeface="Verdana"/>
                <a:cs typeface="Verdana"/>
                <a:hlinkClick r:id="rId6"/>
              </a:rPr>
              <a:t>/</a:t>
            </a:r>
            <a:r>
              <a:rPr dirty="0" sz="1050" spc="-5">
                <a:solidFill>
                  <a:srgbClr val="1154CC"/>
                </a:solidFill>
                <a:latin typeface="Verdana"/>
                <a:cs typeface="Verdana"/>
                <a:hlinkClick r:id="rId6"/>
              </a:rPr>
              <a:t> </a:t>
            </a:r>
            <a:r>
              <a:rPr dirty="0" sz="1050">
                <a:solidFill>
                  <a:srgbClr val="1154CC"/>
                </a:solidFill>
                <a:latin typeface="Verdana"/>
                <a:cs typeface="Verdana"/>
                <a:hlinkClick r:id="rId6"/>
              </a:rPr>
              <a:t>Linux</a:t>
            </a:r>
            <a:r>
              <a:rPr dirty="0" sz="1050" spc="-5">
                <a:solidFill>
                  <a:srgbClr val="1154CC"/>
                </a:solidFill>
                <a:latin typeface="Verdana"/>
                <a:cs typeface="Verdana"/>
                <a:hlinkClick r:id="rId6"/>
              </a:rPr>
              <a:t> </a:t>
            </a:r>
            <a:r>
              <a:rPr dirty="0" sz="1050">
                <a:solidFill>
                  <a:srgbClr val="1154CC"/>
                </a:solidFill>
                <a:latin typeface="Verdana"/>
                <a:cs typeface="Verdana"/>
                <a:hlinkClick r:id="rId6"/>
              </a:rPr>
              <a:t>-</a:t>
            </a:r>
            <a:r>
              <a:rPr dirty="0" sz="1050" spc="-5">
                <a:solidFill>
                  <a:srgbClr val="1154CC"/>
                </a:solidFill>
                <a:latin typeface="Verdana"/>
                <a:cs typeface="Verdana"/>
                <a:hlinkClick r:id="rId6"/>
              </a:rPr>
              <a:t> </a:t>
            </a:r>
            <a:r>
              <a:rPr dirty="0" sz="1050">
                <a:solidFill>
                  <a:srgbClr val="1154CC"/>
                </a:solidFill>
                <a:latin typeface="Verdana"/>
                <a:cs typeface="Verdana"/>
                <a:hlinkClick r:id="rId6"/>
              </a:rPr>
              <a:t>File</a:t>
            </a:r>
            <a:r>
              <a:rPr dirty="0" sz="1050" spc="-5">
                <a:solidFill>
                  <a:srgbClr val="1154CC"/>
                </a:solidFill>
                <a:latin typeface="Verdana"/>
                <a:cs typeface="Verdana"/>
                <a:hlinkClick r:id="rId6"/>
              </a:rPr>
              <a:t> </a:t>
            </a:r>
            <a:r>
              <a:rPr dirty="0" sz="1050" spc="-10">
                <a:solidFill>
                  <a:srgbClr val="1154CC"/>
                </a:solidFill>
                <a:latin typeface="Verdana"/>
                <a:cs typeface="Verdana"/>
                <a:hlinkClick r:id="rId6"/>
              </a:rPr>
              <a:t>Management</a:t>
            </a:r>
            <a:endParaRPr sz="1050">
              <a:latin typeface="Verdana"/>
              <a:cs typeface="Verdana"/>
            </a:endParaRPr>
          </a:p>
          <a:p>
            <a:pPr marL="241935" indent="-229235">
              <a:lnSpc>
                <a:spcPct val="100000"/>
              </a:lnSpc>
              <a:spcBef>
                <a:spcPts val="210"/>
              </a:spcBef>
              <a:buClr>
                <a:srgbClr val="000000"/>
              </a:buClr>
              <a:buAutoNum type="arabicPeriod" startAt="2"/>
              <a:tabLst>
                <a:tab pos="241935" algn="l"/>
              </a:tabLst>
            </a:pPr>
            <a:r>
              <a:rPr dirty="0" sz="1050">
                <a:solidFill>
                  <a:srgbClr val="1154CC"/>
                </a:solidFill>
                <a:latin typeface="Verdana"/>
                <a:cs typeface="Verdana"/>
                <a:hlinkClick r:id="rId7"/>
              </a:rPr>
              <a:t>Unix</a:t>
            </a:r>
            <a:r>
              <a:rPr dirty="0" sz="1050" spc="-10">
                <a:solidFill>
                  <a:srgbClr val="1154CC"/>
                </a:solidFill>
                <a:latin typeface="Verdana"/>
                <a:cs typeface="Verdana"/>
                <a:hlinkClick r:id="rId7"/>
              </a:rPr>
              <a:t> </a:t>
            </a:r>
            <a:r>
              <a:rPr dirty="0" sz="1050">
                <a:solidFill>
                  <a:srgbClr val="1154CC"/>
                </a:solidFill>
                <a:latin typeface="Verdana"/>
                <a:cs typeface="Verdana"/>
                <a:hlinkClick r:id="rId7"/>
              </a:rPr>
              <a:t>/</a:t>
            </a:r>
            <a:r>
              <a:rPr dirty="0" sz="1050" spc="-5">
                <a:solidFill>
                  <a:srgbClr val="1154CC"/>
                </a:solidFill>
                <a:latin typeface="Verdana"/>
                <a:cs typeface="Verdana"/>
                <a:hlinkClick r:id="rId7"/>
              </a:rPr>
              <a:t> </a:t>
            </a:r>
            <a:r>
              <a:rPr dirty="0" sz="1050">
                <a:solidFill>
                  <a:srgbClr val="1154CC"/>
                </a:solidFill>
                <a:latin typeface="Verdana"/>
                <a:cs typeface="Verdana"/>
                <a:hlinkClick r:id="rId7"/>
              </a:rPr>
              <a:t>Linux</a:t>
            </a:r>
            <a:r>
              <a:rPr dirty="0" sz="1050" spc="-10">
                <a:solidFill>
                  <a:srgbClr val="1154CC"/>
                </a:solidFill>
                <a:latin typeface="Verdana"/>
                <a:cs typeface="Verdana"/>
                <a:hlinkClick r:id="rId7"/>
              </a:rPr>
              <a:t> </a:t>
            </a:r>
            <a:r>
              <a:rPr dirty="0" sz="1050">
                <a:solidFill>
                  <a:srgbClr val="1154CC"/>
                </a:solidFill>
                <a:latin typeface="Verdana"/>
                <a:cs typeface="Verdana"/>
                <a:hlinkClick r:id="rId7"/>
              </a:rPr>
              <a:t>-</a:t>
            </a:r>
            <a:r>
              <a:rPr dirty="0" sz="1050" spc="-5">
                <a:solidFill>
                  <a:srgbClr val="1154CC"/>
                </a:solidFill>
                <a:latin typeface="Verdana"/>
                <a:cs typeface="Verdana"/>
                <a:hlinkClick r:id="rId7"/>
              </a:rPr>
              <a:t> </a:t>
            </a:r>
            <a:r>
              <a:rPr dirty="0" sz="1050" spc="-10">
                <a:solidFill>
                  <a:srgbClr val="1154CC"/>
                </a:solidFill>
                <a:latin typeface="Verdana"/>
                <a:cs typeface="Verdana"/>
                <a:hlinkClick r:id="rId7"/>
              </a:rPr>
              <a:t>Directories</a:t>
            </a:r>
            <a:endParaRPr sz="1050">
              <a:latin typeface="Verdana"/>
              <a:cs typeface="Verdana"/>
            </a:endParaRPr>
          </a:p>
          <a:p>
            <a:pPr marL="241935" indent="-229235">
              <a:lnSpc>
                <a:spcPct val="100000"/>
              </a:lnSpc>
              <a:spcBef>
                <a:spcPts val="204"/>
              </a:spcBef>
              <a:buClr>
                <a:srgbClr val="000000"/>
              </a:buClr>
              <a:buAutoNum type="arabicPeriod" startAt="2"/>
              <a:tabLst>
                <a:tab pos="241935" algn="l"/>
              </a:tabLst>
            </a:pPr>
            <a:r>
              <a:rPr dirty="0" sz="1050">
                <a:solidFill>
                  <a:srgbClr val="1154CC"/>
                </a:solidFill>
                <a:latin typeface="Verdana"/>
                <a:cs typeface="Verdana"/>
                <a:hlinkClick r:id="rId8"/>
              </a:rPr>
              <a:t>Unix</a:t>
            </a:r>
            <a:r>
              <a:rPr dirty="0" sz="1050" spc="-10">
                <a:solidFill>
                  <a:srgbClr val="1154CC"/>
                </a:solidFill>
                <a:latin typeface="Verdana"/>
                <a:cs typeface="Verdana"/>
                <a:hlinkClick r:id="rId8"/>
              </a:rPr>
              <a:t> </a:t>
            </a:r>
            <a:r>
              <a:rPr dirty="0" sz="1050">
                <a:solidFill>
                  <a:srgbClr val="1154CC"/>
                </a:solidFill>
                <a:latin typeface="Verdana"/>
                <a:cs typeface="Verdana"/>
                <a:hlinkClick r:id="rId8"/>
              </a:rPr>
              <a:t>/</a:t>
            </a:r>
            <a:r>
              <a:rPr dirty="0" sz="1050" spc="-5">
                <a:solidFill>
                  <a:srgbClr val="1154CC"/>
                </a:solidFill>
                <a:latin typeface="Verdana"/>
                <a:cs typeface="Verdana"/>
                <a:hlinkClick r:id="rId8"/>
              </a:rPr>
              <a:t> </a:t>
            </a:r>
            <a:r>
              <a:rPr dirty="0" sz="1050">
                <a:solidFill>
                  <a:srgbClr val="1154CC"/>
                </a:solidFill>
                <a:latin typeface="Verdana"/>
                <a:cs typeface="Verdana"/>
                <a:hlinkClick r:id="rId8"/>
              </a:rPr>
              <a:t>Linux</a:t>
            </a:r>
            <a:r>
              <a:rPr dirty="0" sz="1050" spc="-5">
                <a:solidFill>
                  <a:srgbClr val="1154CC"/>
                </a:solidFill>
                <a:latin typeface="Verdana"/>
                <a:cs typeface="Verdana"/>
                <a:hlinkClick r:id="rId8"/>
              </a:rPr>
              <a:t> </a:t>
            </a:r>
            <a:r>
              <a:rPr dirty="0" sz="1050">
                <a:solidFill>
                  <a:srgbClr val="1154CC"/>
                </a:solidFill>
                <a:latin typeface="Verdana"/>
                <a:cs typeface="Verdana"/>
                <a:hlinkClick r:id="rId8"/>
              </a:rPr>
              <a:t>-</a:t>
            </a:r>
            <a:r>
              <a:rPr dirty="0" sz="1050" spc="-5">
                <a:solidFill>
                  <a:srgbClr val="1154CC"/>
                </a:solidFill>
                <a:latin typeface="Verdana"/>
                <a:cs typeface="Verdana"/>
                <a:hlinkClick r:id="rId8"/>
              </a:rPr>
              <a:t> </a:t>
            </a:r>
            <a:r>
              <a:rPr dirty="0" sz="1050">
                <a:solidFill>
                  <a:srgbClr val="1154CC"/>
                </a:solidFill>
                <a:latin typeface="Verdana"/>
                <a:cs typeface="Verdana"/>
                <a:hlinkClick r:id="rId8"/>
              </a:rPr>
              <a:t>File</a:t>
            </a:r>
            <a:r>
              <a:rPr dirty="0" sz="1050" spc="-5">
                <a:solidFill>
                  <a:srgbClr val="1154CC"/>
                </a:solidFill>
                <a:latin typeface="Verdana"/>
                <a:cs typeface="Verdana"/>
                <a:hlinkClick r:id="rId8"/>
              </a:rPr>
              <a:t> </a:t>
            </a:r>
            <a:r>
              <a:rPr dirty="0" sz="1050" spc="-10">
                <a:solidFill>
                  <a:srgbClr val="1154CC"/>
                </a:solidFill>
                <a:latin typeface="Verdana"/>
                <a:cs typeface="Verdana"/>
                <a:hlinkClick r:id="rId8"/>
              </a:rPr>
              <a:t>Permission</a:t>
            </a:r>
            <a:endParaRPr sz="1050">
              <a:latin typeface="Verdana"/>
              <a:cs typeface="Verdana"/>
            </a:endParaRPr>
          </a:p>
          <a:p>
            <a:pPr marL="241935" indent="-229235">
              <a:lnSpc>
                <a:spcPct val="100000"/>
              </a:lnSpc>
              <a:spcBef>
                <a:spcPts val="210"/>
              </a:spcBef>
              <a:buClr>
                <a:srgbClr val="000000"/>
              </a:buClr>
              <a:buAutoNum type="arabicPeriod" startAt="2"/>
              <a:tabLst>
                <a:tab pos="241935" algn="l"/>
              </a:tabLst>
            </a:pPr>
            <a:r>
              <a:rPr dirty="0" sz="1050">
                <a:solidFill>
                  <a:srgbClr val="1154CC"/>
                </a:solidFill>
                <a:latin typeface="Verdana"/>
                <a:cs typeface="Verdana"/>
                <a:hlinkClick r:id="rId9"/>
              </a:rPr>
              <a:t>Unix</a:t>
            </a:r>
            <a:r>
              <a:rPr dirty="0" sz="1050" spc="-10">
                <a:solidFill>
                  <a:srgbClr val="1154CC"/>
                </a:solidFill>
                <a:latin typeface="Verdana"/>
                <a:cs typeface="Verdana"/>
                <a:hlinkClick r:id="rId9"/>
              </a:rPr>
              <a:t> </a:t>
            </a:r>
            <a:r>
              <a:rPr dirty="0" sz="1050">
                <a:solidFill>
                  <a:srgbClr val="1154CC"/>
                </a:solidFill>
                <a:latin typeface="Verdana"/>
                <a:cs typeface="Verdana"/>
                <a:hlinkClick r:id="rId9"/>
              </a:rPr>
              <a:t>/</a:t>
            </a:r>
            <a:r>
              <a:rPr dirty="0" sz="1050" spc="-5">
                <a:solidFill>
                  <a:srgbClr val="1154CC"/>
                </a:solidFill>
                <a:latin typeface="Verdana"/>
                <a:cs typeface="Verdana"/>
                <a:hlinkClick r:id="rId9"/>
              </a:rPr>
              <a:t> </a:t>
            </a:r>
            <a:r>
              <a:rPr dirty="0" sz="1050">
                <a:solidFill>
                  <a:srgbClr val="1154CC"/>
                </a:solidFill>
                <a:latin typeface="Verdana"/>
                <a:cs typeface="Verdana"/>
                <a:hlinkClick r:id="rId9"/>
              </a:rPr>
              <a:t>Linux</a:t>
            </a:r>
            <a:r>
              <a:rPr dirty="0" sz="1050" spc="-10">
                <a:solidFill>
                  <a:srgbClr val="1154CC"/>
                </a:solidFill>
                <a:latin typeface="Verdana"/>
                <a:cs typeface="Verdana"/>
                <a:hlinkClick r:id="rId9"/>
              </a:rPr>
              <a:t> </a:t>
            </a:r>
            <a:r>
              <a:rPr dirty="0" sz="1050">
                <a:solidFill>
                  <a:srgbClr val="1154CC"/>
                </a:solidFill>
                <a:latin typeface="Verdana"/>
                <a:cs typeface="Verdana"/>
                <a:hlinkClick r:id="rId9"/>
              </a:rPr>
              <a:t>-</a:t>
            </a:r>
            <a:r>
              <a:rPr dirty="0" sz="1050" spc="-5">
                <a:solidFill>
                  <a:srgbClr val="1154CC"/>
                </a:solidFill>
                <a:latin typeface="Verdana"/>
                <a:cs typeface="Verdana"/>
                <a:hlinkClick r:id="rId9"/>
              </a:rPr>
              <a:t> </a:t>
            </a:r>
            <a:r>
              <a:rPr dirty="0" sz="1050" spc="-10">
                <a:solidFill>
                  <a:srgbClr val="1154CC"/>
                </a:solidFill>
                <a:latin typeface="Verdana"/>
                <a:cs typeface="Verdana"/>
                <a:hlinkClick r:id="rId9"/>
              </a:rPr>
              <a:t>Environment</a:t>
            </a:r>
            <a:endParaRPr sz="1050">
              <a:latin typeface="Verdana"/>
              <a:cs typeface="Verdana"/>
            </a:endParaRPr>
          </a:p>
          <a:p>
            <a:pPr marL="241935" indent="-229235">
              <a:lnSpc>
                <a:spcPct val="100000"/>
              </a:lnSpc>
              <a:spcBef>
                <a:spcPts val="204"/>
              </a:spcBef>
              <a:buClr>
                <a:srgbClr val="000000"/>
              </a:buClr>
              <a:buAutoNum type="arabicPeriod" startAt="2"/>
              <a:tabLst>
                <a:tab pos="241935" algn="l"/>
              </a:tabLst>
            </a:pPr>
            <a:r>
              <a:rPr dirty="0" sz="1050">
                <a:solidFill>
                  <a:srgbClr val="1154CC"/>
                </a:solidFill>
                <a:latin typeface="Verdana"/>
                <a:cs typeface="Verdana"/>
                <a:hlinkClick r:id="rId10"/>
              </a:rPr>
              <a:t>Unix</a:t>
            </a:r>
            <a:r>
              <a:rPr dirty="0" sz="1050" spc="-15">
                <a:solidFill>
                  <a:srgbClr val="1154CC"/>
                </a:solidFill>
                <a:latin typeface="Verdana"/>
                <a:cs typeface="Verdana"/>
                <a:hlinkClick r:id="rId10"/>
              </a:rPr>
              <a:t> </a:t>
            </a:r>
            <a:r>
              <a:rPr dirty="0" sz="1050">
                <a:solidFill>
                  <a:srgbClr val="1154CC"/>
                </a:solidFill>
                <a:latin typeface="Verdana"/>
                <a:cs typeface="Verdana"/>
                <a:hlinkClick r:id="rId10"/>
              </a:rPr>
              <a:t>/</a:t>
            </a:r>
            <a:r>
              <a:rPr dirty="0" sz="1050" spc="-10">
                <a:solidFill>
                  <a:srgbClr val="1154CC"/>
                </a:solidFill>
                <a:latin typeface="Verdana"/>
                <a:cs typeface="Verdana"/>
                <a:hlinkClick r:id="rId10"/>
              </a:rPr>
              <a:t> </a:t>
            </a:r>
            <a:r>
              <a:rPr dirty="0" sz="1050">
                <a:solidFill>
                  <a:srgbClr val="1154CC"/>
                </a:solidFill>
                <a:latin typeface="Verdana"/>
                <a:cs typeface="Verdana"/>
                <a:hlinkClick r:id="rId10"/>
              </a:rPr>
              <a:t>Linux</a:t>
            </a:r>
            <a:r>
              <a:rPr dirty="0" sz="1050" spc="-10">
                <a:solidFill>
                  <a:srgbClr val="1154CC"/>
                </a:solidFill>
                <a:latin typeface="Verdana"/>
                <a:cs typeface="Verdana"/>
                <a:hlinkClick r:id="rId10"/>
              </a:rPr>
              <a:t> </a:t>
            </a:r>
            <a:r>
              <a:rPr dirty="0" sz="1050">
                <a:solidFill>
                  <a:srgbClr val="1154CC"/>
                </a:solidFill>
                <a:latin typeface="Verdana"/>
                <a:cs typeface="Verdana"/>
                <a:hlinkClick r:id="rId10"/>
              </a:rPr>
              <a:t>-</a:t>
            </a:r>
            <a:r>
              <a:rPr dirty="0" sz="1050" spc="-10">
                <a:solidFill>
                  <a:srgbClr val="1154CC"/>
                </a:solidFill>
                <a:latin typeface="Verdana"/>
                <a:cs typeface="Verdana"/>
                <a:hlinkClick r:id="rId10"/>
              </a:rPr>
              <a:t> </a:t>
            </a:r>
            <a:r>
              <a:rPr dirty="0" sz="1050">
                <a:solidFill>
                  <a:srgbClr val="1154CC"/>
                </a:solidFill>
                <a:latin typeface="Verdana"/>
                <a:cs typeface="Verdana"/>
                <a:hlinkClick r:id="rId10"/>
              </a:rPr>
              <a:t>Basic</a:t>
            </a:r>
            <a:r>
              <a:rPr dirty="0" sz="1050" spc="-15">
                <a:solidFill>
                  <a:srgbClr val="1154CC"/>
                </a:solidFill>
                <a:latin typeface="Verdana"/>
                <a:cs typeface="Verdana"/>
                <a:hlinkClick r:id="rId10"/>
              </a:rPr>
              <a:t> </a:t>
            </a:r>
            <a:r>
              <a:rPr dirty="0" sz="1050" spc="-10">
                <a:solidFill>
                  <a:srgbClr val="1154CC"/>
                </a:solidFill>
                <a:latin typeface="Verdana"/>
                <a:cs typeface="Verdana"/>
                <a:hlinkClick r:id="rId10"/>
              </a:rPr>
              <a:t>Utilities</a:t>
            </a:r>
            <a:endParaRPr sz="1050">
              <a:latin typeface="Verdana"/>
              <a:cs typeface="Verdana"/>
            </a:endParaRPr>
          </a:p>
          <a:p>
            <a:pPr marL="241935" indent="-229235">
              <a:lnSpc>
                <a:spcPct val="100000"/>
              </a:lnSpc>
              <a:spcBef>
                <a:spcPts val="210"/>
              </a:spcBef>
              <a:buClr>
                <a:srgbClr val="000000"/>
              </a:buClr>
              <a:buAutoNum type="arabicPeriod" startAt="2"/>
              <a:tabLst>
                <a:tab pos="241935" algn="l"/>
              </a:tabLst>
            </a:pPr>
            <a:r>
              <a:rPr dirty="0" sz="1050">
                <a:solidFill>
                  <a:srgbClr val="1154CC"/>
                </a:solidFill>
                <a:latin typeface="Verdana"/>
                <a:cs typeface="Verdana"/>
                <a:hlinkClick r:id="rId11"/>
              </a:rPr>
              <a:t>Unix</a:t>
            </a:r>
            <a:r>
              <a:rPr dirty="0" sz="1050" spc="-10">
                <a:solidFill>
                  <a:srgbClr val="1154CC"/>
                </a:solidFill>
                <a:latin typeface="Verdana"/>
                <a:cs typeface="Verdana"/>
                <a:hlinkClick r:id="rId11"/>
              </a:rPr>
              <a:t> </a:t>
            </a:r>
            <a:r>
              <a:rPr dirty="0" sz="1050">
                <a:solidFill>
                  <a:srgbClr val="1154CC"/>
                </a:solidFill>
                <a:latin typeface="Verdana"/>
                <a:cs typeface="Verdana"/>
                <a:hlinkClick r:id="rId11"/>
              </a:rPr>
              <a:t>/</a:t>
            </a:r>
            <a:r>
              <a:rPr dirty="0" sz="1050" spc="-10">
                <a:solidFill>
                  <a:srgbClr val="1154CC"/>
                </a:solidFill>
                <a:latin typeface="Verdana"/>
                <a:cs typeface="Verdana"/>
                <a:hlinkClick r:id="rId11"/>
              </a:rPr>
              <a:t> </a:t>
            </a:r>
            <a:r>
              <a:rPr dirty="0" sz="1050">
                <a:solidFill>
                  <a:srgbClr val="1154CC"/>
                </a:solidFill>
                <a:latin typeface="Verdana"/>
                <a:cs typeface="Verdana"/>
                <a:hlinkClick r:id="rId11"/>
              </a:rPr>
              <a:t>Linux</a:t>
            </a:r>
            <a:r>
              <a:rPr dirty="0" sz="1050" spc="-10">
                <a:solidFill>
                  <a:srgbClr val="1154CC"/>
                </a:solidFill>
                <a:latin typeface="Verdana"/>
                <a:cs typeface="Verdana"/>
                <a:hlinkClick r:id="rId11"/>
              </a:rPr>
              <a:t> </a:t>
            </a:r>
            <a:r>
              <a:rPr dirty="0" sz="1050">
                <a:solidFill>
                  <a:srgbClr val="1154CC"/>
                </a:solidFill>
                <a:latin typeface="Verdana"/>
                <a:cs typeface="Verdana"/>
                <a:hlinkClick r:id="rId11"/>
              </a:rPr>
              <a:t>-</a:t>
            </a:r>
            <a:r>
              <a:rPr dirty="0" sz="1050" spc="-10">
                <a:solidFill>
                  <a:srgbClr val="1154CC"/>
                </a:solidFill>
                <a:latin typeface="Verdana"/>
                <a:cs typeface="Verdana"/>
                <a:hlinkClick r:id="rId11"/>
              </a:rPr>
              <a:t> </a:t>
            </a:r>
            <a:r>
              <a:rPr dirty="0" sz="1050">
                <a:solidFill>
                  <a:srgbClr val="1154CC"/>
                </a:solidFill>
                <a:latin typeface="Verdana"/>
                <a:cs typeface="Verdana"/>
                <a:hlinkClick r:id="rId11"/>
              </a:rPr>
              <a:t>Pipes</a:t>
            </a:r>
            <a:r>
              <a:rPr dirty="0" sz="1050" spc="-10">
                <a:solidFill>
                  <a:srgbClr val="1154CC"/>
                </a:solidFill>
                <a:latin typeface="Verdana"/>
                <a:cs typeface="Verdana"/>
                <a:hlinkClick r:id="rId11"/>
              </a:rPr>
              <a:t> </a:t>
            </a:r>
            <a:r>
              <a:rPr dirty="0" sz="1050">
                <a:solidFill>
                  <a:srgbClr val="1154CC"/>
                </a:solidFill>
                <a:latin typeface="Verdana"/>
                <a:cs typeface="Verdana"/>
                <a:hlinkClick r:id="rId11"/>
              </a:rPr>
              <a:t>&amp;</a:t>
            </a:r>
            <a:r>
              <a:rPr dirty="0" sz="1050" spc="-10">
                <a:solidFill>
                  <a:srgbClr val="1154CC"/>
                </a:solidFill>
                <a:latin typeface="Verdana"/>
                <a:cs typeface="Verdana"/>
                <a:hlinkClick r:id="rId11"/>
              </a:rPr>
              <a:t> Filters</a:t>
            </a:r>
            <a:endParaRPr sz="1050">
              <a:latin typeface="Verdana"/>
              <a:cs typeface="Verdana"/>
            </a:endParaRPr>
          </a:p>
          <a:p>
            <a:pPr marL="241300" indent="-230504">
              <a:lnSpc>
                <a:spcPct val="100000"/>
              </a:lnSpc>
              <a:spcBef>
                <a:spcPts val="204"/>
              </a:spcBef>
              <a:buClr>
                <a:srgbClr val="000000"/>
              </a:buClr>
              <a:buAutoNum type="arabicPeriod" startAt="2"/>
              <a:tabLst>
                <a:tab pos="241300" algn="l"/>
              </a:tabLst>
            </a:pPr>
            <a:r>
              <a:rPr dirty="0" sz="1050">
                <a:solidFill>
                  <a:srgbClr val="1154CC"/>
                </a:solidFill>
                <a:latin typeface="Verdana"/>
                <a:cs typeface="Verdana"/>
                <a:hlinkClick r:id="rId12"/>
              </a:rPr>
              <a:t>Unix</a:t>
            </a:r>
            <a:r>
              <a:rPr dirty="0" sz="1050" spc="-10">
                <a:solidFill>
                  <a:srgbClr val="1154CC"/>
                </a:solidFill>
                <a:latin typeface="Verdana"/>
                <a:cs typeface="Verdana"/>
                <a:hlinkClick r:id="rId12"/>
              </a:rPr>
              <a:t> </a:t>
            </a:r>
            <a:r>
              <a:rPr dirty="0" sz="1050">
                <a:solidFill>
                  <a:srgbClr val="1154CC"/>
                </a:solidFill>
                <a:latin typeface="Verdana"/>
                <a:cs typeface="Verdana"/>
                <a:hlinkClick r:id="rId12"/>
              </a:rPr>
              <a:t>/</a:t>
            </a:r>
            <a:r>
              <a:rPr dirty="0" sz="1050" spc="-5">
                <a:solidFill>
                  <a:srgbClr val="1154CC"/>
                </a:solidFill>
                <a:latin typeface="Verdana"/>
                <a:cs typeface="Verdana"/>
                <a:hlinkClick r:id="rId12"/>
              </a:rPr>
              <a:t> </a:t>
            </a:r>
            <a:r>
              <a:rPr dirty="0" sz="1050">
                <a:solidFill>
                  <a:srgbClr val="1154CC"/>
                </a:solidFill>
                <a:latin typeface="Verdana"/>
                <a:cs typeface="Verdana"/>
                <a:hlinkClick r:id="rId12"/>
              </a:rPr>
              <a:t>Linux</a:t>
            </a:r>
            <a:r>
              <a:rPr dirty="0" sz="1050" spc="-10">
                <a:solidFill>
                  <a:srgbClr val="1154CC"/>
                </a:solidFill>
                <a:latin typeface="Verdana"/>
                <a:cs typeface="Verdana"/>
                <a:hlinkClick r:id="rId12"/>
              </a:rPr>
              <a:t> </a:t>
            </a:r>
            <a:r>
              <a:rPr dirty="0" sz="1050">
                <a:solidFill>
                  <a:srgbClr val="1154CC"/>
                </a:solidFill>
                <a:latin typeface="Verdana"/>
                <a:cs typeface="Verdana"/>
                <a:hlinkClick r:id="rId12"/>
              </a:rPr>
              <a:t>-</a:t>
            </a:r>
            <a:r>
              <a:rPr dirty="0" sz="1050" spc="-5">
                <a:solidFill>
                  <a:srgbClr val="1154CC"/>
                </a:solidFill>
                <a:latin typeface="Verdana"/>
                <a:cs typeface="Verdana"/>
                <a:hlinkClick r:id="rId12"/>
              </a:rPr>
              <a:t> </a:t>
            </a:r>
            <a:r>
              <a:rPr dirty="0" sz="1050" spc="-10">
                <a:solidFill>
                  <a:srgbClr val="1154CC"/>
                </a:solidFill>
                <a:latin typeface="Verdana"/>
                <a:cs typeface="Verdana"/>
                <a:hlinkClick r:id="rId12"/>
              </a:rPr>
              <a:t>Processes</a:t>
            </a:r>
            <a:endParaRPr sz="1050">
              <a:latin typeface="Verdana"/>
              <a:cs typeface="Verdana"/>
            </a:endParaRPr>
          </a:p>
          <a:p>
            <a:pPr marL="241300" indent="-230504">
              <a:lnSpc>
                <a:spcPct val="100000"/>
              </a:lnSpc>
              <a:spcBef>
                <a:spcPts val="210"/>
              </a:spcBef>
              <a:buClr>
                <a:srgbClr val="000000"/>
              </a:buClr>
              <a:buAutoNum type="arabicPeriod" startAt="2"/>
              <a:tabLst>
                <a:tab pos="241300" algn="l"/>
              </a:tabLst>
            </a:pPr>
            <a:r>
              <a:rPr dirty="0" sz="1050">
                <a:solidFill>
                  <a:srgbClr val="1154CC"/>
                </a:solidFill>
                <a:latin typeface="Verdana"/>
                <a:cs typeface="Verdana"/>
                <a:hlinkClick r:id="rId13"/>
              </a:rPr>
              <a:t>Unix</a:t>
            </a:r>
            <a:r>
              <a:rPr dirty="0" sz="1050" spc="-10">
                <a:solidFill>
                  <a:srgbClr val="1154CC"/>
                </a:solidFill>
                <a:latin typeface="Verdana"/>
                <a:cs typeface="Verdana"/>
                <a:hlinkClick r:id="rId13"/>
              </a:rPr>
              <a:t> </a:t>
            </a:r>
            <a:r>
              <a:rPr dirty="0" sz="1050">
                <a:solidFill>
                  <a:srgbClr val="1154CC"/>
                </a:solidFill>
                <a:latin typeface="Verdana"/>
                <a:cs typeface="Verdana"/>
                <a:hlinkClick r:id="rId13"/>
              </a:rPr>
              <a:t>/</a:t>
            </a:r>
            <a:r>
              <a:rPr dirty="0" sz="1050" spc="-5">
                <a:solidFill>
                  <a:srgbClr val="1154CC"/>
                </a:solidFill>
                <a:latin typeface="Verdana"/>
                <a:cs typeface="Verdana"/>
                <a:hlinkClick r:id="rId13"/>
              </a:rPr>
              <a:t> </a:t>
            </a:r>
            <a:r>
              <a:rPr dirty="0" sz="1050">
                <a:solidFill>
                  <a:srgbClr val="1154CC"/>
                </a:solidFill>
                <a:latin typeface="Verdana"/>
                <a:cs typeface="Verdana"/>
                <a:hlinkClick r:id="rId13"/>
              </a:rPr>
              <a:t>Linux</a:t>
            </a:r>
            <a:r>
              <a:rPr dirty="0" sz="1050" spc="-10">
                <a:solidFill>
                  <a:srgbClr val="1154CC"/>
                </a:solidFill>
                <a:latin typeface="Verdana"/>
                <a:cs typeface="Verdana"/>
                <a:hlinkClick r:id="rId13"/>
              </a:rPr>
              <a:t> </a:t>
            </a:r>
            <a:r>
              <a:rPr dirty="0" sz="1050">
                <a:solidFill>
                  <a:srgbClr val="1154CC"/>
                </a:solidFill>
                <a:latin typeface="Verdana"/>
                <a:cs typeface="Verdana"/>
                <a:hlinkClick r:id="rId13"/>
              </a:rPr>
              <a:t>-</a:t>
            </a:r>
            <a:r>
              <a:rPr dirty="0" sz="1050" spc="-5">
                <a:solidFill>
                  <a:srgbClr val="1154CC"/>
                </a:solidFill>
                <a:latin typeface="Verdana"/>
                <a:cs typeface="Verdana"/>
                <a:hlinkClick r:id="rId13"/>
              </a:rPr>
              <a:t> </a:t>
            </a:r>
            <a:r>
              <a:rPr dirty="0" sz="1050" spc="-10">
                <a:solidFill>
                  <a:srgbClr val="1154CC"/>
                </a:solidFill>
                <a:latin typeface="Verdana"/>
                <a:cs typeface="Verdana"/>
                <a:hlinkClick r:id="rId13"/>
              </a:rPr>
              <a:t>Communication</a:t>
            </a:r>
            <a:endParaRPr sz="1050">
              <a:latin typeface="Verdana"/>
              <a:cs typeface="Verdana"/>
            </a:endParaRPr>
          </a:p>
          <a:p>
            <a:pPr marL="241300" indent="-230504">
              <a:lnSpc>
                <a:spcPct val="100000"/>
              </a:lnSpc>
              <a:spcBef>
                <a:spcPts val="204"/>
              </a:spcBef>
              <a:buClr>
                <a:srgbClr val="000000"/>
              </a:buClr>
              <a:buAutoNum type="arabicPeriod" startAt="2"/>
              <a:tabLst>
                <a:tab pos="241300" algn="l"/>
              </a:tabLst>
            </a:pPr>
            <a:r>
              <a:rPr dirty="0" sz="1050">
                <a:solidFill>
                  <a:srgbClr val="1154CC"/>
                </a:solidFill>
                <a:latin typeface="Verdana"/>
                <a:cs typeface="Verdana"/>
                <a:hlinkClick r:id="rId14"/>
              </a:rPr>
              <a:t>Unix</a:t>
            </a:r>
            <a:r>
              <a:rPr dirty="0" sz="1050" spc="-10">
                <a:solidFill>
                  <a:srgbClr val="1154CC"/>
                </a:solidFill>
                <a:latin typeface="Verdana"/>
                <a:cs typeface="Verdana"/>
                <a:hlinkClick r:id="rId14"/>
              </a:rPr>
              <a:t> </a:t>
            </a:r>
            <a:r>
              <a:rPr dirty="0" sz="1050">
                <a:solidFill>
                  <a:srgbClr val="1154CC"/>
                </a:solidFill>
                <a:latin typeface="Verdana"/>
                <a:cs typeface="Verdana"/>
                <a:hlinkClick r:id="rId14"/>
              </a:rPr>
              <a:t>/</a:t>
            </a:r>
            <a:r>
              <a:rPr dirty="0" sz="1050" spc="-10">
                <a:solidFill>
                  <a:srgbClr val="1154CC"/>
                </a:solidFill>
                <a:latin typeface="Verdana"/>
                <a:cs typeface="Verdana"/>
                <a:hlinkClick r:id="rId14"/>
              </a:rPr>
              <a:t> </a:t>
            </a:r>
            <a:r>
              <a:rPr dirty="0" sz="1050">
                <a:solidFill>
                  <a:srgbClr val="1154CC"/>
                </a:solidFill>
                <a:latin typeface="Verdana"/>
                <a:cs typeface="Verdana"/>
                <a:hlinkClick r:id="rId14"/>
              </a:rPr>
              <a:t>Linux</a:t>
            </a:r>
            <a:r>
              <a:rPr dirty="0" sz="1050" spc="-10">
                <a:solidFill>
                  <a:srgbClr val="1154CC"/>
                </a:solidFill>
                <a:latin typeface="Verdana"/>
                <a:cs typeface="Verdana"/>
                <a:hlinkClick r:id="rId14"/>
              </a:rPr>
              <a:t> </a:t>
            </a:r>
            <a:r>
              <a:rPr dirty="0" sz="1050">
                <a:solidFill>
                  <a:srgbClr val="1154CC"/>
                </a:solidFill>
                <a:latin typeface="Verdana"/>
                <a:cs typeface="Verdana"/>
                <a:hlinkClick r:id="rId14"/>
              </a:rPr>
              <a:t>-</a:t>
            </a:r>
            <a:r>
              <a:rPr dirty="0" sz="1050" spc="-10">
                <a:solidFill>
                  <a:srgbClr val="1154CC"/>
                </a:solidFill>
                <a:latin typeface="Verdana"/>
                <a:cs typeface="Verdana"/>
                <a:hlinkClick r:id="rId14"/>
              </a:rPr>
              <a:t> </a:t>
            </a:r>
            <a:r>
              <a:rPr dirty="0" sz="1050">
                <a:solidFill>
                  <a:srgbClr val="1154CC"/>
                </a:solidFill>
                <a:latin typeface="Verdana"/>
                <a:cs typeface="Verdana"/>
                <a:hlinkClick r:id="rId14"/>
              </a:rPr>
              <a:t>The</a:t>
            </a:r>
            <a:r>
              <a:rPr dirty="0" sz="1050" spc="-10">
                <a:solidFill>
                  <a:srgbClr val="1154CC"/>
                </a:solidFill>
                <a:latin typeface="Verdana"/>
                <a:cs typeface="Verdana"/>
                <a:hlinkClick r:id="rId14"/>
              </a:rPr>
              <a:t> </a:t>
            </a:r>
            <a:r>
              <a:rPr dirty="0" sz="1050">
                <a:solidFill>
                  <a:srgbClr val="1154CC"/>
                </a:solidFill>
                <a:latin typeface="Verdana"/>
                <a:cs typeface="Verdana"/>
                <a:hlinkClick r:id="rId14"/>
              </a:rPr>
              <a:t>vi</a:t>
            </a:r>
            <a:r>
              <a:rPr dirty="0" sz="1050" spc="-10">
                <a:solidFill>
                  <a:srgbClr val="1154CC"/>
                </a:solidFill>
                <a:latin typeface="Verdana"/>
                <a:cs typeface="Verdana"/>
                <a:hlinkClick r:id="rId14"/>
              </a:rPr>
              <a:t> Editor</a:t>
            </a:r>
            <a:endParaRPr sz="1050">
              <a:latin typeface="Verdana"/>
              <a:cs typeface="Verdana"/>
            </a:endParaRPr>
          </a:p>
          <a:p>
            <a:pPr marL="241300" indent="-230504">
              <a:lnSpc>
                <a:spcPct val="100000"/>
              </a:lnSpc>
              <a:spcBef>
                <a:spcPts val="210"/>
              </a:spcBef>
              <a:buClr>
                <a:srgbClr val="000000"/>
              </a:buClr>
              <a:buAutoNum type="arabicPeriod" startAt="2"/>
              <a:tabLst>
                <a:tab pos="241300" algn="l"/>
              </a:tabLst>
            </a:pPr>
            <a:r>
              <a:rPr dirty="0" sz="1050">
                <a:solidFill>
                  <a:srgbClr val="1154CC"/>
                </a:solidFill>
                <a:latin typeface="Verdana"/>
                <a:cs typeface="Verdana"/>
                <a:hlinkClick r:id="rId15"/>
              </a:rPr>
              <a:t>Unix</a:t>
            </a:r>
            <a:r>
              <a:rPr dirty="0" sz="1050" spc="-10">
                <a:solidFill>
                  <a:srgbClr val="1154CC"/>
                </a:solidFill>
                <a:latin typeface="Verdana"/>
                <a:cs typeface="Verdana"/>
                <a:hlinkClick r:id="rId15"/>
              </a:rPr>
              <a:t> </a:t>
            </a:r>
            <a:r>
              <a:rPr dirty="0" sz="1050">
                <a:solidFill>
                  <a:srgbClr val="1154CC"/>
                </a:solidFill>
                <a:latin typeface="Verdana"/>
                <a:cs typeface="Verdana"/>
                <a:hlinkClick r:id="rId15"/>
              </a:rPr>
              <a:t>/</a:t>
            </a:r>
            <a:r>
              <a:rPr dirty="0" sz="1050" spc="-5">
                <a:solidFill>
                  <a:srgbClr val="1154CC"/>
                </a:solidFill>
                <a:latin typeface="Verdana"/>
                <a:cs typeface="Verdana"/>
                <a:hlinkClick r:id="rId15"/>
              </a:rPr>
              <a:t> </a:t>
            </a:r>
            <a:r>
              <a:rPr dirty="0" sz="1050">
                <a:solidFill>
                  <a:srgbClr val="1154CC"/>
                </a:solidFill>
                <a:latin typeface="Verdana"/>
                <a:cs typeface="Verdana"/>
                <a:hlinkClick r:id="rId15"/>
              </a:rPr>
              <a:t>Linux</a:t>
            </a:r>
            <a:r>
              <a:rPr dirty="0" sz="1050" spc="-5">
                <a:solidFill>
                  <a:srgbClr val="1154CC"/>
                </a:solidFill>
                <a:latin typeface="Verdana"/>
                <a:cs typeface="Verdana"/>
                <a:hlinkClick r:id="rId15"/>
              </a:rPr>
              <a:t> </a:t>
            </a:r>
            <a:r>
              <a:rPr dirty="0" sz="1050">
                <a:solidFill>
                  <a:srgbClr val="1154CC"/>
                </a:solidFill>
                <a:latin typeface="Verdana"/>
                <a:cs typeface="Verdana"/>
                <a:hlinkClick r:id="rId15"/>
              </a:rPr>
              <a:t>-</a:t>
            </a:r>
            <a:r>
              <a:rPr dirty="0" sz="1050" spc="-5">
                <a:solidFill>
                  <a:srgbClr val="1154CC"/>
                </a:solidFill>
                <a:latin typeface="Verdana"/>
                <a:cs typeface="Verdana"/>
                <a:hlinkClick r:id="rId15"/>
              </a:rPr>
              <a:t> </a:t>
            </a:r>
            <a:r>
              <a:rPr dirty="0" sz="1050">
                <a:solidFill>
                  <a:srgbClr val="1154CC"/>
                </a:solidFill>
                <a:latin typeface="Verdana"/>
                <a:cs typeface="Verdana"/>
                <a:hlinkClick r:id="rId15"/>
              </a:rPr>
              <a:t>Shell</a:t>
            </a:r>
            <a:r>
              <a:rPr dirty="0" sz="1050" spc="-5">
                <a:solidFill>
                  <a:srgbClr val="1154CC"/>
                </a:solidFill>
                <a:latin typeface="Verdana"/>
                <a:cs typeface="Verdana"/>
                <a:hlinkClick r:id="rId15"/>
              </a:rPr>
              <a:t> </a:t>
            </a:r>
            <a:r>
              <a:rPr dirty="0" sz="1050" spc="-10">
                <a:solidFill>
                  <a:srgbClr val="1154CC"/>
                </a:solidFill>
                <a:latin typeface="Verdana"/>
                <a:cs typeface="Verdana"/>
                <a:hlinkClick r:id="rId15"/>
              </a:rPr>
              <a:t>Scripting</a:t>
            </a:r>
            <a:endParaRPr sz="1050">
              <a:latin typeface="Verdana"/>
              <a:cs typeface="Verdana"/>
            </a:endParaRPr>
          </a:p>
          <a:p>
            <a:pPr marL="241300" indent="-230504">
              <a:lnSpc>
                <a:spcPct val="100000"/>
              </a:lnSpc>
              <a:spcBef>
                <a:spcPts val="204"/>
              </a:spcBef>
              <a:buClr>
                <a:srgbClr val="000000"/>
              </a:buClr>
              <a:buAutoNum type="arabicPeriod" startAt="2"/>
              <a:tabLst>
                <a:tab pos="241300" algn="l"/>
              </a:tabLst>
            </a:pPr>
            <a:r>
              <a:rPr dirty="0" sz="1050">
                <a:solidFill>
                  <a:srgbClr val="1154CC"/>
                </a:solidFill>
                <a:latin typeface="Verdana"/>
                <a:cs typeface="Verdana"/>
                <a:hlinkClick r:id="rId16"/>
              </a:rPr>
              <a:t>Unix</a:t>
            </a:r>
            <a:r>
              <a:rPr dirty="0" sz="1050" spc="-10">
                <a:solidFill>
                  <a:srgbClr val="1154CC"/>
                </a:solidFill>
                <a:latin typeface="Verdana"/>
                <a:cs typeface="Verdana"/>
                <a:hlinkClick r:id="rId16"/>
              </a:rPr>
              <a:t> </a:t>
            </a:r>
            <a:r>
              <a:rPr dirty="0" sz="1050">
                <a:solidFill>
                  <a:srgbClr val="1154CC"/>
                </a:solidFill>
                <a:latin typeface="Verdana"/>
                <a:cs typeface="Verdana"/>
                <a:hlinkClick r:id="rId16"/>
              </a:rPr>
              <a:t>/</a:t>
            </a:r>
            <a:r>
              <a:rPr dirty="0" sz="1050" spc="-5">
                <a:solidFill>
                  <a:srgbClr val="1154CC"/>
                </a:solidFill>
                <a:latin typeface="Verdana"/>
                <a:cs typeface="Verdana"/>
                <a:hlinkClick r:id="rId16"/>
              </a:rPr>
              <a:t> </a:t>
            </a:r>
            <a:r>
              <a:rPr dirty="0" sz="1050">
                <a:solidFill>
                  <a:srgbClr val="1154CC"/>
                </a:solidFill>
                <a:latin typeface="Verdana"/>
                <a:cs typeface="Verdana"/>
                <a:hlinkClick r:id="rId16"/>
              </a:rPr>
              <a:t>Linux</a:t>
            </a:r>
            <a:r>
              <a:rPr dirty="0" sz="1050" spc="-5">
                <a:solidFill>
                  <a:srgbClr val="1154CC"/>
                </a:solidFill>
                <a:latin typeface="Verdana"/>
                <a:cs typeface="Verdana"/>
                <a:hlinkClick r:id="rId16"/>
              </a:rPr>
              <a:t> </a:t>
            </a:r>
            <a:r>
              <a:rPr dirty="0" sz="1050">
                <a:solidFill>
                  <a:srgbClr val="1154CC"/>
                </a:solidFill>
                <a:latin typeface="Verdana"/>
                <a:cs typeface="Verdana"/>
                <a:hlinkClick r:id="rId16"/>
              </a:rPr>
              <a:t>-</a:t>
            </a:r>
            <a:r>
              <a:rPr dirty="0" sz="1050" spc="-5">
                <a:solidFill>
                  <a:srgbClr val="1154CC"/>
                </a:solidFill>
                <a:latin typeface="Verdana"/>
                <a:cs typeface="Verdana"/>
                <a:hlinkClick r:id="rId16"/>
              </a:rPr>
              <a:t> </a:t>
            </a:r>
            <a:r>
              <a:rPr dirty="0" sz="1050">
                <a:solidFill>
                  <a:srgbClr val="1154CC"/>
                </a:solidFill>
                <a:latin typeface="Verdana"/>
                <a:cs typeface="Verdana"/>
                <a:hlinkClick r:id="rId16"/>
              </a:rPr>
              <a:t>What</a:t>
            </a:r>
            <a:r>
              <a:rPr dirty="0" sz="1050" spc="-10">
                <a:solidFill>
                  <a:srgbClr val="1154CC"/>
                </a:solidFill>
                <a:latin typeface="Verdana"/>
                <a:cs typeface="Verdana"/>
                <a:hlinkClick r:id="rId16"/>
              </a:rPr>
              <a:t> </a:t>
            </a:r>
            <a:r>
              <a:rPr dirty="0" sz="1050">
                <a:solidFill>
                  <a:srgbClr val="1154CC"/>
                </a:solidFill>
                <a:latin typeface="Verdana"/>
                <a:cs typeface="Verdana"/>
                <a:hlinkClick r:id="rId16"/>
              </a:rPr>
              <a:t>is</a:t>
            </a:r>
            <a:r>
              <a:rPr dirty="0" sz="1050" spc="-5">
                <a:solidFill>
                  <a:srgbClr val="1154CC"/>
                </a:solidFill>
                <a:latin typeface="Verdana"/>
                <a:cs typeface="Verdana"/>
                <a:hlinkClick r:id="rId16"/>
              </a:rPr>
              <a:t> </a:t>
            </a:r>
            <a:r>
              <a:rPr dirty="0" sz="1050" spc="-10">
                <a:solidFill>
                  <a:srgbClr val="1154CC"/>
                </a:solidFill>
                <a:latin typeface="Verdana"/>
                <a:cs typeface="Verdana"/>
                <a:hlinkClick r:id="rId16"/>
              </a:rPr>
              <a:t>Shell?</a:t>
            </a:r>
            <a:endParaRPr sz="1050">
              <a:latin typeface="Verdana"/>
              <a:cs typeface="Verdana"/>
            </a:endParaRPr>
          </a:p>
          <a:p>
            <a:pPr marL="241300" indent="-230504">
              <a:lnSpc>
                <a:spcPct val="100000"/>
              </a:lnSpc>
              <a:spcBef>
                <a:spcPts val="210"/>
              </a:spcBef>
              <a:buClr>
                <a:srgbClr val="000000"/>
              </a:buClr>
              <a:buAutoNum type="arabicPeriod" startAt="2"/>
              <a:tabLst>
                <a:tab pos="241300" algn="l"/>
              </a:tabLst>
            </a:pPr>
            <a:r>
              <a:rPr dirty="0" sz="1050">
                <a:solidFill>
                  <a:srgbClr val="1154CC"/>
                </a:solidFill>
                <a:latin typeface="Verdana"/>
                <a:cs typeface="Verdana"/>
                <a:hlinkClick r:id="rId17"/>
              </a:rPr>
              <a:t>Unix</a:t>
            </a:r>
            <a:r>
              <a:rPr dirty="0" sz="1050" spc="-10">
                <a:solidFill>
                  <a:srgbClr val="1154CC"/>
                </a:solidFill>
                <a:latin typeface="Verdana"/>
                <a:cs typeface="Verdana"/>
                <a:hlinkClick r:id="rId17"/>
              </a:rPr>
              <a:t> </a:t>
            </a:r>
            <a:r>
              <a:rPr dirty="0" sz="1050">
                <a:solidFill>
                  <a:srgbClr val="1154CC"/>
                </a:solidFill>
                <a:latin typeface="Verdana"/>
                <a:cs typeface="Verdana"/>
                <a:hlinkClick r:id="rId17"/>
              </a:rPr>
              <a:t>/</a:t>
            </a:r>
            <a:r>
              <a:rPr dirty="0" sz="1050" spc="-5">
                <a:solidFill>
                  <a:srgbClr val="1154CC"/>
                </a:solidFill>
                <a:latin typeface="Verdana"/>
                <a:cs typeface="Verdana"/>
                <a:hlinkClick r:id="rId17"/>
              </a:rPr>
              <a:t> </a:t>
            </a:r>
            <a:r>
              <a:rPr dirty="0" sz="1050">
                <a:solidFill>
                  <a:srgbClr val="1154CC"/>
                </a:solidFill>
                <a:latin typeface="Verdana"/>
                <a:cs typeface="Verdana"/>
                <a:hlinkClick r:id="rId17"/>
              </a:rPr>
              <a:t>Linux</a:t>
            </a:r>
            <a:r>
              <a:rPr dirty="0" sz="1050" spc="-5">
                <a:solidFill>
                  <a:srgbClr val="1154CC"/>
                </a:solidFill>
                <a:latin typeface="Verdana"/>
                <a:cs typeface="Verdana"/>
                <a:hlinkClick r:id="rId17"/>
              </a:rPr>
              <a:t> </a:t>
            </a:r>
            <a:r>
              <a:rPr dirty="0" sz="1050">
                <a:solidFill>
                  <a:srgbClr val="1154CC"/>
                </a:solidFill>
                <a:latin typeface="Verdana"/>
                <a:cs typeface="Verdana"/>
                <a:hlinkClick r:id="rId17"/>
              </a:rPr>
              <a:t>-</a:t>
            </a:r>
            <a:r>
              <a:rPr dirty="0" sz="1050" spc="-5">
                <a:solidFill>
                  <a:srgbClr val="1154CC"/>
                </a:solidFill>
                <a:latin typeface="Verdana"/>
                <a:cs typeface="Verdana"/>
                <a:hlinkClick r:id="rId17"/>
              </a:rPr>
              <a:t> </a:t>
            </a:r>
            <a:r>
              <a:rPr dirty="0" sz="1050">
                <a:solidFill>
                  <a:srgbClr val="1154CC"/>
                </a:solidFill>
                <a:latin typeface="Verdana"/>
                <a:cs typeface="Verdana"/>
                <a:hlinkClick r:id="rId17"/>
              </a:rPr>
              <a:t>Using</a:t>
            </a:r>
            <a:r>
              <a:rPr dirty="0" sz="1050" spc="-5">
                <a:solidFill>
                  <a:srgbClr val="1154CC"/>
                </a:solidFill>
                <a:latin typeface="Verdana"/>
                <a:cs typeface="Verdana"/>
                <a:hlinkClick r:id="rId17"/>
              </a:rPr>
              <a:t> </a:t>
            </a:r>
            <a:r>
              <a:rPr dirty="0" sz="1050" spc="-10">
                <a:solidFill>
                  <a:srgbClr val="1154CC"/>
                </a:solidFill>
                <a:latin typeface="Verdana"/>
                <a:cs typeface="Verdana"/>
                <a:hlinkClick r:id="rId17"/>
              </a:rPr>
              <a:t>Variables</a:t>
            </a:r>
            <a:endParaRPr sz="1050">
              <a:latin typeface="Verdana"/>
              <a:cs typeface="Verdana"/>
            </a:endParaRPr>
          </a:p>
          <a:p>
            <a:pPr marL="241300" indent="-230504">
              <a:lnSpc>
                <a:spcPct val="100000"/>
              </a:lnSpc>
              <a:spcBef>
                <a:spcPts val="204"/>
              </a:spcBef>
              <a:buClr>
                <a:srgbClr val="000000"/>
              </a:buClr>
              <a:buAutoNum type="arabicPeriod" startAt="2"/>
              <a:tabLst>
                <a:tab pos="241300" algn="l"/>
              </a:tabLst>
            </a:pPr>
            <a:r>
              <a:rPr dirty="0" sz="1050">
                <a:solidFill>
                  <a:srgbClr val="1154CC"/>
                </a:solidFill>
                <a:latin typeface="Verdana"/>
                <a:cs typeface="Verdana"/>
                <a:hlinkClick r:id="rId18"/>
              </a:rPr>
              <a:t>Unix</a:t>
            </a:r>
            <a:r>
              <a:rPr dirty="0" sz="1050" spc="-10">
                <a:solidFill>
                  <a:srgbClr val="1154CC"/>
                </a:solidFill>
                <a:latin typeface="Verdana"/>
                <a:cs typeface="Verdana"/>
                <a:hlinkClick r:id="rId18"/>
              </a:rPr>
              <a:t> </a:t>
            </a:r>
            <a:r>
              <a:rPr dirty="0" sz="1050">
                <a:solidFill>
                  <a:srgbClr val="1154CC"/>
                </a:solidFill>
                <a:latin typeface="Verdana"/>
                <a:cs typeface="Verdana"/>
                <a:hlinkClick r:id="rId18"/>
              </a:rPr>
              <a:t>/</a:t>
            </a:r>
            <a:r>
              <a:rPr dirty="0" sz="1050" spc="-5">
                <a:solidFill>
                  <a:srgbClr val="1154CC"/>
                </a:solidFill>
                <a:latin typeface="Verdana"/>
                <a:cs typeface="Verdana"/>
                <a:hlinkClick r:id="rId18"/>
              </a:rPr>
              <a:t> </a:t>
            </a:r>
            <a:r>
              <a:rPr dirty="0" sz="1050">
                <a:solidFill>
                  <a:srgbClr val="1154CC"/>
                </a:solidFill>
                <a:latin typeface="Verdana"/>
                <a:cs typeface="Verdana"/>
                <a:hlinkClick r:id="rId18"/>
              </a:rPr>
              <a:t>Linux</a:t>
            </a:r>
            <a:r>
              <a:rPr dirty="0" sz="1050" spc="-5">
                <a:solidFill>
                  <a:srgbClr val="1154CC"/>
                </a:solidFill>
                <a:latin typeface="Verdana"/>
                <a:cs typeface="Verdana"/>
                <a:hlinkClick r:id="rId18"/>
              </a:rPr>
              <a:t> </a:t>
            </a:r>
            <a:r>
              <a:rPr dirty="0" sz="1050">
                <a:solidFill>
                  <a:srgbClr val="1154CC"/>
                </a:solidFill>
                <a:latin typeface="Verdana"/>
                <a:cs typeface="Verdana"/>
                <a:hlinkClick r:id="rId18"/>
              </a:rPr>
              <a:t>-</a:t>
            </a:r>
            <a:r>
              <a:rPr dirty="0" sz="1050" spc="-5">
                <a:solidFill>
                  <a:srgbClr val="1154CC"/>
                </a:solidFill>
                <a:latin typeface="Verdana"/>
                <a:cs typeface="Verdana"/>
                <a:hlinkClick r:id="rId18"/>
              </a:rPr>
              <a:t> </a:t>
            </a:r>
            <a:r>
              <a:rPr dirty="0" sz="1050">
                <a:solidFill>
                  <a:srgbClr val="1154CC"/>
                </a:solidFill>
                <a:latin typeface="Verdana"/>
                <a:cs typeface="Verdana"/>
                <a:hlinkClick r:id="rId18"/>
              </a:rPr>
              <a:t>Special</a:t>
            </a:r>
            <a:r>
              <a:rPr dirty="0" sz="1050" spc="-5">
                <a:solidFill>
                  <a:srgbClr val="1154CC"/>
                </a:solidFill>
                <a:latin typeface="Verdana"/>
                <a:cs typeface="Verdana"/>
                <a:hlinkClick r:id="rId18"/>
              </a:rPr>
              <a:t> </a:t>
            </a:r>
            <a:r>
              <a:rPr dirty="0" sz="1050" spc="-10">
                <a:solidFill>
                  <a:srgbClr val="1154CC"/>
                </a:solidFill>
                <a:latin typeface="Verdana"/>
                <a:cs typeface="Verdana"/>
                <a:hlinkClick r:id="rId18"/>
              </a:rPr>
              <a:t>Variables</a:t>
            </a:r>
            <a:endParaRPr sz="1050">
              <a:latin typeface="Verdana"/>
              <a:cs typeface="Verdana"/>
            </a:endParaRPr>
          </a:p>
          <a:p>
            <a:pPr marL="241300" indent="-230504">
              <a:lnSpc>
                <a:spcPct val="100000"/>
              </a:lnSpc>
              <a:spcBef>
                <a:spcPts val="210"/>
              </a:spcBef>
              <a:buClr>
                <a:srgbClr val="000000"/>
              </a:buClr>
              <a:buAutoNum type="arabicPeriod" startAt="2"/>
              <a:tabLst>
                <a:tab pos="241300" algn="l"/>
              </a:tabLst>
            </a:pPr>
            <a:r>
              <a:rPr dirty="0" sz="1050">
                <a:solidFill>
                  <a:srgbClr val="1154CC"/>
                </a:solidFill>
                <a:latin typeface="Verdana"/>
                <a:cs typeface="Verdana"/>
                <a:hlinkClick r:id="rId19"/>
              </a:rPr>
              <a:t>Unix</a:t>
            </a:r>
            <a:r>
              <a:rPr dirty="0" sz="1050" spc="-10">
                <a:solidFill>
                  <a:srgbClr val="1154CC"/>
                </a:solidFill>
                <a:latin typeface="Verdana"/>
                <a:cs typeface="Verdana"/>
                <a:hlinkClick r:id="rId19"/>
              </a:rPr>
              <a:t> </a:t>
            </a:r>
            <a:r>
              <a:rPr dirty="0" sz="1050">
                <a:solidFill>
                  <a:srgbClr val="1154CC"/>
                </a:solidFill>
                <a:latin typeface="Verdana"/>
                <a:cs typeface="Verdana"/>
                <a:hlinkClick r:id="rId19"/>
              </a:rPr>
              <a:t>/</a:t>
            </a:r>
            <a:r>
              <a:rPr dirty="0" sz="1050" spc="-5">
                <a:solidFill>
                  <a:srgbClr val="1154CC"/>
                </a:solidFill>
                <a:latin typeface="Verdana"/>
                <a:cs typeface="Verdana"/>
                <a:hlinkClick r:id="rId19"/>
              </a:rPr>
              <a:t> </a:t>
            </a:r>
            <a:r>
              <a:rPr dirty="0" sz="1050">
                <a:solidFill>
                  <a:srgbClr val="1154CC"/>
                </a:solidFill>
                <a:latin typeface="Verdana"/>
                <a:cs typeface="Verdana"/>
                <a:hlinkClick r:id="rId19"/>
              </a:rPr>
              <a:t>Linux</a:t>
            </a:r>
            <a:r>
              <a:rPr dirty="0" sz="1050" spc="-5">
                <a:solidFill>
                  <a:srgbClr val="1154CC"/>
                </a:solidFill>
                <a:latin typeface="Verdana"/>
                <a:cs typeface="Verdana"/>
                <a:hlinkClick r:id="rId19"/>
              </a:rPr>
              <a:t> </a:t>
            </a:r>
            <a:r>
              <a:rPr dirty="0" sz="1050">
                <a:solidFill>
                  <a:srgbClr val="1154CC"/>
                </a:solidFill>
                <a:latin typeface="Verdana"/>
                <a:cs typeface="Verdana"/>
                <a:hlinkClick r:id="rId19"/>
              </a:rPr>
              <a:t>-</a:t>
            </a:r>
            <a:r>
              <a:rPr dirty="0" sz="1050" spc="-5">
                <a:solidFill>
                  <a:srgbClr val="1154CC"/>
                </a:solidFill>
                <a:latin typeface="Verdana"/>
                <a:cs typeface="Verdana"/>
                <a:hlinkClick r:id="rId19"/>
              </a:rPr>
              <a:t> </a:t>
            </a:r>
            <a:r>
              <a:rPr dirty="0" sz="1050">
                <a:solidFill>
                  <a:srgbClr val="1154CC"/>
                </a:solidFill>
                <a:latin typeface="Verdana"/>
                <a:cs typeface="Verdana"/>
                <a:hlinkClick r:id="rId19"/>
              </a:rPr>
              <a:t>Using</a:t>
            </a:r>
            <a:r>
              <a:rPr dirty="0" sz="1050" spc="-5">
                <a:solidFill>
                  <a:srgbClr val="1154CC"/>
                </a:solidFill>
                <a:latin typeface="Verdana"/>
                <a:cs typeface="Verdana"/>
                <a:hlinkClick r:id="rId19"/>
              </a:rPr>
              <a:t> </a:t>
            </a:r>
            <a:r>
              <a:rPr dirty="0" sz="1050" spc="-10">
                <a:solidFill>
                  <a:srgbClr val="1154CC"/>
                </a:solidFill>
                <a:latin typeface="Verdana"/>
                <a:cs typeface="Verdana"/>
                <a:hlinkClick r:id="rId19"/>
              </a:rPr>
              <a:t>Arrays</a:t>
            </a:r>
            <a:endParaRPr sz="1050">
              <a:latin typeface="Verdana"/>
              <a:cs typeface="Verdana"/>
            </a:endParaRPr>
          </a:p>
          <a:p>
            <a:pPr marL="241300" indent="-230504">
              <a:lnSpc>
                <a:spcPct val="100000"/>
              </a:lnSpc>
              <a:spcBef>
                <a:spcPts val="204"/>
              </a:spcBef>
              <a:buClr>
                <a:srgbClr val="000000"/>
              </a:buClr>
              <a:buAutoNum type="arabicPeriod" startAt="2"/>
              <a:tabLst>
                <a:tab pos="241300" algn="l"/>
              </a:tabLst>
            </a:pPr>
            <a:r>
              <a:rPr dirty="0" sz="1050">
                <a:solidFill>
                  <a:srgbClr val="1154CC"/>
                </a:solidFill>
                <a:latin typeface="Verdana"/>
                <a:cs typeface="Verdana"/>
                <a:hlinkClick r:id="rId20"/>
              </a:rPr>
              <a:t>Unix</a:t>
            </a:r>
            <a:r>
              <a:rPr dirty="0" sz="1050" spc="-15">
                <a:solidFill>
                  <a:srgbClr val="1154CC"/>
                </a:solidFill>
                <a:latin typeface="Verdana"/>
                <a:cs typeface="Verdana"/>
                <a:hlinkClick r:id="rId20"/>
              </a:rPr>
              <a:t> </a:t>
            </a:r>
            <a:r>
              <a:rPr dirty="0" sz="1050">
                <a:solidFill>
                  <a:srgbClr val="1154CC"/>
                </a:solidFill>
                <a:latin typeface="Verdana"/>
                <a:cs typeface="Verdana"/>
                <a:hlinkClick r:id="rId20"/>
              </a:rPr>
              <a:t>/</a:t>
            </a:r>
            <a:r>
              <a:rPr dirty="0" sz="1050" spc="-10">
                <a:solidFill>
                  <a:srgbClr val="1154CC"/>
                </a:solidFill>
                <a:latin typeface="Verdana"/>
                <a:cs typeface="Verdana"/>
                <a:hlinkClick r:id="rId20"/>
              </a:rPr>
              <a:t> </a:t>
            </a:r>
            <a:r>
              <a:rPr dirty="0" sz="1050">
                <a:solidFill>
                  <a:srgbClr val="1154CC"/>
                </a:solidFill>
                <a:latin typeface="Verdana"/>
                <a:cs typeface="Verdana"/>
                <a:hlinkClick r:id="rId20"/>
              </a:rPr>
              <a:t>Linux</a:t>
            </a:r>
            <a:r>
              <a:rPr dirty="0" sz="1050" spc="-10">
                <a:solidFill>
                  <a:srgbClr val="1154CC"/>
                </a:solidFill>
                <a:latin typeface="Verdana"/>
                <a:cs typeface="Verdana"/>
                <a:hlinkClick r:id="rId20"/>
              </a:rPr>
              <a:t> </a:t>
            </a:r>
            <a:r>
              <a:rPr dirty="0" sz="1050">
                <a:solidFill>
                  <a:srgbClr val="1154CC"/>
                </a:solidFill>
                <a:latin typeface="Verdana"/>
                <a:cs typeface="Verdana"/>
                <a:hlinkClick r:id="rId20"/>
              </a:rPr>
              <a:t>-</a:t>
            </a:r>
            <a:r>
              <a:rPr dirty="0" sz="1050" spc="-10">
                <a:solidFill>
                  <a:srgbClr val="1154CC"/>
                </a:solidFill>
                <a:latin typeface="Verdana"/>
                <a:cs typeface="Verdana"/>
                <a:hlinkClick r:id="rId20"/>
              </a:rPr>
              <a:t> </a:t>
            </a:r>
            <a:r>
              <a:rPr dirty="0" sz="1050">
                <a:solidFill>
                  <a:srgbClr val="1154CC"/>
                </a:solidFill>
                <a:latin typeface="Verdana"/>
                <a:cs typeface="Verdana"/>
                <a:hlinkClick r:id="rId20"/>
              </a:rPr>
              <a:t>Basic</a:t>
            </a:r>
            <a:r>
              <a:rPr dirty="0" sz="1050" spc="-15">
                <a:solidFill>
                  <a:srgbClr val="1154CC"/>
                </a:solidFill>
                <a:latin typeface="Verdana"/>
                <a:cs typeface="Verdana"/>
                <a:hlinkClick r:id="rId20"/>
              </a:rPr>
              <a:t> </a:t>
            </a:r>
            <a:r>
              <a:rPr dirty="0" sz="1050" spc="-10">
                <a:solidFill>
                  <a:srgbClr val="1154CC"/>
                </a:solidFill>
                <a:latin typeface="Verdana"/>
                <a:cs typeface="Verdana"/>
                <a:hlinkClick r:id="rId20"/>
              </a:rPr>
              <a:t>Operators</a:t>
            </a:r>
            <a:endParaRPr sz="1050">
              <a:latin typeface="Verdana"/>
              <a:cs typeface="Verdana"/>
            </a:endParaRPr>
          </a:p>
          <a:p>
            <a:pPr marL="241300" indent="-230504">
              <a:lnSpc>
                <a:spcPct val="100000"/>
              </a:lnSpc>
              <a:spcBef>
                <a:spcPts val="210"/>
              </a:spcBef>
              <a:buClr>
                <a:srgbClr val="000000"/>
              </a:buClr>
              <a:buAutoNum type="arabicPeriod" startAt="2"/>
              <a:tabLst>
                <a:tab pos="241300" algn="l"/>
              </a:tabLst>
            </a:pPr>
            <a:r>
              <a:rPr dirty="0" sz="1050">
                <a:solidFill>
                  <a:srgbClr val="1154CC"/>
                </a:solidFill>
                <a:latin typeface="Verdana"/>
                <a:cs typeface="Verdana"/>
                <a:hlinkClick r:id="rId21"/>
              </a:rPr>
              <a:t>Unix</a:t>
            </a:r>
            <a:r>
              <a:rPr dirty="0" sz="1050" spc="-15">
                <a:solidFill>
                  <a:srgbClr val="1154CC"/>
                </a:solidFill>
                <a:latin typeface="Verdana"/>
                <a:cs typeface="Verdana"/>
                <a:hlinkClick r:id="rId21"/>
              </a:rPr>
              <a:t> </a:t>
            </a:r>
            <a:r>
              <a:rPr dirty="0" sz="1050">
                <a:solidFill>
                  <a:srgbClr val="1154CC"/>
                </a:solidFill>
                <a:latin typeface="Verdana"/>
                <a:cs typeface="Verdana"/>
                <a:hlinkClick r:id="rId21"/>
              </a:rPr>
              <a:t>/</a:t>
            </a:r>
            <a:r>
              <a:rPr dirty="0" sz="1050" spc="-15">
                <a:solidFill>
                  <a:srgbClr val="1154CC"/>
                </a:solidFill>
                <a:latin typeface="Verdana"/>
                <a:cs typeface="Verdana"/>
                <a:hlinkClick r:id="rId21"/>
              </a:rPr>
              <a:t> </a:t>
            </a:r>
            <a:r>
              <a:rPr dirty="0" sz="1050">
                <a:solidFill>
                  <a:srgbClr val="1154CC"/>
                </a:solidFill>
                <a:latin typeface="Verdana"/>
                <a:cs typeface="Verdana"/>
                <a:hlinkClick r:id="rId21"/>
              </a:rPr>
              <a:t>Linux</a:t>
            </a:r>
            <a:r>
              <a:rPr dirty="0" sz="1050" spc="-15">
                <a:solidFill>
                  <a:srgbClr val="1154CC"/>
                </a:solidFill>
                <a:latin typeface="Verdana"/>
                <a:cs typeface="Verdana"/>
                <a:hlinkClick r:id="rId21"/>
              </a:rPr>
              <a:t> </a:t>
            </a:r>
            <a:r>
              <a:rPr dirty="0" sz="1050">
                <a:solidFill>
                  <a:srgbClr val="1154CC"/>
                </a:solidFill>
                <a:latin typeface="Verdana"/>
                <a:cs typeface="Verdana"/>
                <a:hlinkClick r:id="rId21"/>
              </a:rPr>
              <a:t>-</a:t>
            </a:r>
            <a:r>
              <a:rPr dirty="0" sz="1050" spc="-15">
                <a:solidFill>
                  <a:srgbClr val="1154CC"/>
                </a:solidFill>
                <a:latin typeface="Verdana"/>
                <a:cs typeface="Verdana"/>
                <a:hlinkClick r:id="rId21"/>
              </a:rPr>
              <a:t> </a:t>
            </a:r>
            <a:r>
              <a:rPr dirty="0" sz="1050">
                <a:solidFill>
                  <a:srgbClr val="1154CC"/>
                </a:solidFill>
                <a:latin typeface="Verdana"/>
                <a:cs typeface="Verdana"/>
                <a:hlinkClick r:id="rId21"/>
              </a:rPr>
              <a:t>Decision</a:t>
            </a:r>
            <a:r>
              <a:rPr dirty="0" sz="1050" spc="-15">
                <a:solidFill>
                  <a:srgbClr val="1154CC"/>
                </a:solidFill>
                <a:latin typeface="Verdana"/>
                <a:cs typeface="Verdana"/>
                <a:hlinkClick r:id="rId21"/>
              </a:rPr>
              <a:t> </a:t>
            </a:r>
            <a:r>
              <a:rPr dirty="0" sz="1050" spc="-10">
                <a:solidFill>
                  <a:srgbClr val="1154CC"/>
                </a:solidFill>
                <a:latin typeface="Verdana"/>
                <a:cs typeface="Verdana"/>
                <a:hlinkClick r:id="rId21"/>
              </a:rPr>
              <a:t>Making</a:t>
            </a:r>
            <a:endParaRPr sz="1050">
              <a:latin typeface="Verdana"/>
              <a:cs typeface="Verdana"/>
            </a:endParaRPr>
          </a:p>
          <a:p>
            <a:pPr marL="241300" indent="-230504">
              <a:lnSpc>
                <a:spcPct val="100000"/>
              </a:lnSpc>
              <a:spcBef>
                <a:spcPts val="204"/>
              </a:spcBef>
              <a:buClr>
                <a:srgbClr val="000000"/>
              </a:buClr>
              <a:buAutoNum type="arabicPeriod" startAt="2"/>
              <a:tabLst>
                <a:tab pos="241300" algn="l"/>
              </a:tabLst>
            </a:pPr>
            <a:r>
              <a:rPr dirty="0" sz="1050">
                <a:solidFill>
                  <a:srgbClr val="1154CC"/>
                </a:solidFill>
                <a:latin typeface="Verdana"/>
                <a:cs typeface="Verdana"/>
                <a:hlinkClick r:id="rId22"/>
              </a:rPr>
              <a:t>Unix</a:t>
            </a:r>
            <a:r>
              <a:rPr dirty="0" sz="1050" spc="-10">
                <a:solidFill>
                  <a:srgbClr val="1154CC"/>
                </a:solidFill>
                <a:latin typeface="Verdana"/>
                <a:cs typeface="Verdana"/>
                <a:hlinkClick r:id="rId22"/>
              </a:rPr>
              <a:t> </a:t>
            </a:r>
            <a:r>
              <a:rPr dirty="0" sz="1050">
                <a:solidFill>
                  <a:srgbClr val="1154CC"/>
                </a:solidFill>
                <a:latin typeface="Verdana"/>
                <a:cs typeface="Verdana"/>
                <a:hlinkClick r:id="rId22"/>
              </a:rPr>
              <a:t>/</a:t>
            </a:r>
            <a:r>
              <a:rPr dirty="0" sz="1050" spc="-5">
                <a:solidFill>
                  <a:srgbClr val="1154CC"/>
                </a:solidFill>
                <a:latin typeface="Verdana"/>
                <a:cs typeface="Verdana"/>
                <a:hlinkClick r:id="rId22"/>
              </a:rPr>
              <a:t> </a:t>
            </a:r>
            <a:r>
              <a:rPr dirty="0" sz="1050">
                <a:solidFill>
                  <a:srgbClr val="1154CC"/>
                </a:solidFill>
                <a:latin typeface="Verdana"/>
                <a:cs typeface="Verdana"/>
                <a:hlinkClick r:id="rId22"/>
              </a:rPr>
              <a:t>Linux</a:t>
            </a:r>
            <a:r>
              <a:rPr dirty="0" sz="1050" spc="-5">
                <a:solidFill>
                  <a:srgbClr val="1154CC"/>
                </a:solidFill>
                <a:latin typeface="Verdana"/>
                <a:cs typeface="Verdana"/>
                <a:hlinkClick r:id="rId22"/>
              </a:rPr>
              <a:t> </a:t>
            </a:r>
            <a:r>
              <a:rPr dirty="0" sz="1050">
                <a:solidFill>
                  <a:srgbClr val="1154CC"/>
                </a:solidFill>
                <a:latin typeface="Verdana"/>
                <a:cs typeface="Verdana"/>
                <a:hlinkClick r:id="rId22"/>
              </a:rPr>
              <a:t>-</a:t>
            </a:r>
            <a:r>
              <a:rPr dirty="0" sz="1050" spc="-5">
                <a:solidFill>
                  <a:srgbClr val="1154CC"/>
                </a:solidFill>
                <a:latin typeface="Verdana"/>
                <a:cs typeface="Verdana"/>
                <a:hlinkClick r:id="rId22"/>
              </a:rPr>
              <a:t> </a:t>
            </a:r>
            <a:r>
              <a:rPr dirty="0" sz="1050">
                <a:solidFill>
                  <a:srgbClr val="1154CC"/>
                </a:solidFill>
                <a:latin typeface="Verdana"/>
                <a:cs typeface="Verdana"/>
                <a:hlinkClick r:id="rId22"/>
              </a:rPr>
              <a:t>Shell</a:t>
            </a:r>
            <a:r>
              <a:rPr dirty="0" sz="1050" spc="-5">
                <a:solidFill>
                  <a:srgbClr val="1154CC"/>
                </a:solidFill>
                <a:latin typeface="Verdana"/>
                <a:cs typeface="Verdana"/>
                <a:hlinkClick r:id="rId22"/>
              </a:rPr>
              <a:t> </a:t>
            </a:r>
            <a:r>
              <a:rPr dirty="0" sz="1050" spc="-10">
                <a:solidFill>
                  <a:srgbClr val="1154CC"/>
                </a:solidFill>
                <a:latin typeface="Verdana"/>
                <a:cs typeface="Verdana"/>
                <a:hlinkClick r:id="rId22"/>
              </a:rPr>
              <a:t>Loops</a:t>
            </a:r>
            <a:endParaRPr sz="1050">
              <a:latin typeface="Verdana"/>
              <a:cs typeface="Verdana"/>
            </a:endParaRPr>
          </a:p>
          <a:p>
            <a:pPr marL="241300" indent="-230504">
              <a:lnSpc>
                <a:spcPct val="100000"/>
              </a:lnSpc>
              <a:spcBef>
                <a:spcPts val="210"/>
              </a:spcBef>
              <a:buClr>
                <a:srgbClr val="000000"/>
              </a:buClr>
              <a:buAutoNum type="arabicPeriod" startAt="2"/>
              <a:tabLst>
                <a:tab pos="241300" algn="l"/>
              </a:tabLst>
            </a:pPr>
            <a:r>
              <a:rPr dirty="0" sz="1050">
                <a:solidFill>
                  <a:srgbClr val="1154CC"/>
                </a:solidFill>
                <a:latin typeface="Verdana"/>
                <a:cs typeface="Verdana"/>
                <a:hlinkClick r:id="rId23"/>
              </a:rPr>
              <a:t>Unix</a:t>
            </a:r>
            <a:r>
              <a:rPr dirty="0" sz="1050" spc="-10">
                <a:solidFill>
                  <a:srgbClr val="1154CC"/>
                </a:solidFill>
                <a:latin typeface="Verdana"/>
                <a:cs typeface="Verdana"/>
                <a:hlinkClick r:id="rId23"/>
              </a:rPr>
              <a:t> </a:t>
            </a:r>
            <a:r>
              <a:rPr dirty="0" sz="1050">
                <a:solidFill>
                  <a:srgbClr val="1154CC"/>
                </a:solidFill>
                <a:latin typeface="Verdana"/>
                <a:cs typeface="Verdana"/>
                <a:hlinkClick r:id="rId23"/>
              </a:rPr>
              <a:t>/</a:t>
            </a:r>
            <a:r>
              <a:rPr dirty="0" sz="1050" spc="-5">
                <a:solidFill>
                  <a:srgbClr val="1154CC"/>
                </a:solidFill>
                <a:latin typeface="Verdana"/>
                <a:cs typeface="Verdana"/>
                <a:hlinkClick r:id="rId23"/>
              </a:rPr>
              <a:t> </a:t>
            </a:r>
            <a:r>
              <a:rPr dirty="0" sz="1050">
                <a:solidFill>
                  <a:srgbClr val="1154CC"/>
                </a:solidFill>
                <a:latin typeface="Verdana"/>
                <a:cs typeface="Verdana"/>
                <a:hlinkClick r:id="rId23"/>
              </a:rPr>
              <a:t>Linux</a:t>
            </a:r>
            <a:r>
              <a:rPr dirty="0" sz="1050" spc="-5">
                <a:solidFill>
                  <a:srgbClr val="1154CC"/>
                </a:solidFill>
                <a:latin typeface="Verdana"/>
                <a:cs typeface="Verdana"/>
                <a:hlinkClick r:id="rId23"/>
              </a:rPr>
              <a:t> </a:t>
            </a:r>
            <a:r>
              <a:rPr dirty="0" sz="1050">
                <a:solidFill>
                  <a:srgbClr val="1154CC"/>
                </a:solidFill>
                <a:latin typeface="Verdana"/>
                <a:cs typeface="Verdana"/>
                <a:hlinkClick r:id="rId23"/>
              </a:rPr>
              <a:t>-</a:t>
            </a:r>
            <a:r>
              <a:rPr dirty="0" sz="1050" spc="-5">
                <a:solidFill>
                  <a:srgbClr val="1154CC"/>
                </a:solidFill>
                <a:latin typeface="Verdana"/>
                <a:cs typeface="Verdana"/>
                <a:hlinkClick r:id="rId23"/>
              </a:rPr>
              <a:t> </a:t>
            </a:r>
            <a:r>
              <a:rPr dirty="0" sz="1050">
                <a:solidFill>
                  <a:srgbClr val="1154CC"/>
                </a:solidFill>
                <a:latin typeface="Verdana"/>
                <a:cs typeface="Verdana"/>
                <a:hlinkClick r:id="rId23"/>
              </a:rPr>
              <a:t>Loop</a:t>
            </a:r>
            <a:r>
              <a:rPr dirty="0" sz="1050" spc="-5">
                <a:solidFill>
                  <a:srgbClr val="1154CC"/>
                </a:solidFill>
                <a:latin typeface="Verdana"/>
                <a:cs typeface="Verdana"/>
                <a:hlinkClick r:id="rId23"/>
              </a:rPr>
              <a:t> </a:t>
            </a:r>
            <a:r>
              <a:rPr dirty="0" sz="1050" spc="-10">
                <a:solidFill>
                  <a:srgbClr val="1154CC"/>
                </a:solidFill>
                <a:latin typeface="Verdana"/>
                <a:cs typeface="Verdana"/>
                <a:hlinkClick r:id="rId23"/>
              </a:rPr>
              <a:t>Control</a:t>
            </a:r>
            <a:endParaRPr sz="1050">
              <a:latin typeface="Verdana"/>
              <a:cs typeface="Verdana"/>
            </a:endParaRPr>
          </a:p>
          <a:p>
            <a:pPr marL="241300" indent="-230504">
              <a:lnSpc>
                <a:spcPct val="100000"/>
              </a:lnSpc>
              <a:spcBef>
                <a:spcPts val="204"/>
              </a:spcBef>
              <a:buClr>
                <a:srgbClr val="000000"/>
              </a:buClr>
              <a:buAutoNum type="arabicPeriod" startAt="2"/>
              <a:tabLst>
                <a:tab pos="241300" algn="l"/>
              </a:tabLst>
            </a:pPr>
            <a:r>
              <a:rPr dirty="0" sz="1050">
                <a:solidFill>
                  <a:srgbClr val="1154CC"/>
                </a:solidFill>
                <a:latin typeface="Verdana"/>
                <a:cs typeface="Verdana"/>
                <a:hlinkClick r:id="rId24"/>
              </a:rPr>
              <a:t>Unix</a:t>
            </a:r>
            <a:r>
              <a:rPr dirty="0" sz="1050" spc="-10">
                <a:solidFill>
                  <a:srgbClr val="1154CC"/>
                </a:solidFill>
                <a:latin typeface="Verdana"/>
                <a:cs typeface="Verdana"/>
                <a:hlinkClick r:id="rId24"/>
              </a:rPr>
              <a:t> </a:t>
            </a:r>
            <a:r>
              <a:rPr dirty="0" sz="1050">
                <a:solidFill>
                  <a:srgbClr val="1154CC"/>
                </a:solidFill>
                <a:latin typeface="Verdana"/>
                <a:cs typeface="Verdana"/>
                <a:hlinkClick r:id="rId24"/>
              </a:rPr>
              <a:t>/</a:t>
            </a:r>
            <a:r>
              <a:rPr dirty="0" sz="1050" spc="-5">
                <a:solidFill>
                  <a:srgbClr val="1154CC"/>
                </a:solidFill>
                <a:latin typeface="Verdana"/>
                <a:cs typeface="Verdana"/>
                <a:hlinkClick r:id="rId24"/>
              </a:rPr>
              <a:t> </a:t>
            </a:r>
            <a:r>
              <a:rPr dirty="0" sz="1050">
                <a:solidFill>
                  <a:srgbClr val="1154CC"/>
                </a:solidFill>
                <a:latin typeface="Verdana"/>
                <a:cs typeface="Verdana"/>
                <a:hlinkClick r:id="rId24"/>
              </a:rPr>
              <a:t>Linux</a:t>
            </a:r>
            <a:r>
              <a:rPr dirty="0" sz="1050" spc="-5">
                <a:solidFill>
                  <a:srgbClr val="1154CC"/>
                </a:solidFill>
                <a:latin typeface="Verdana"/>
                <a:cs typeface="Verdana"/>
                <a:hlinkClick r:id="rId24"/>
              </a:rPr>
              <a:t> </a:t>
            </a:r>
            <a:r>
              <a:rPr dirty="0" sz="1050">
                <a:solidFill>
                  <a:srgbClr val="1154CC"/>
                </a:solidFill>
                <a:latin typeface="Verdana"/>
                <a:cs typeface="Verdana"/>
                <a:hlinkClick r:id="rId24"/>
              </a:rPr>
              <a:t>-</a:t>
            </a:r>
            <a:r>
              <a:rPr dirty="0" sz="1050" spc="-5">
                <a:solidFill>
                  <a:srgbClr val="1154CC"/>
                </a:solidFill>
                <a:latin typeface="Verdana"/>
                <a:cs typeface="Verdana"/>
                <a:hlinkClick r:id="rId24"/>
              </a:rPr>
              <a:t> </a:t>
            </a:r>
            <a:r>
              <a:rPr dirty="0" sz="1050">
                <a:solidFill>
                  <a:srgbClr val="1154CC"/>
                </a:solidFill>
                <a:latin typeface="Verdana"/>
                <a:cs typeface="Verdana"/>
                <a:hlinkClick r:id="rId24"/>
              </a:rPr>
              <a:t>Shell</a:t>
            </a:r>
            <a:r>
              <a:rPr dirty="0" sz="1050" spc="-5">
                <a:solidFill>
                  <a:srgbClr val="1154CC"/>
                </a:solidFill>
                <a:latin typeface="Verdana"/>
                <a:cs typeface="Verdana"/>
                <a:hlinkClick r:id="rId24"/>
              </a:rPr>
              <a:t> </a:t>
            </a:r>
            <a:r>
              <a:rPr dirty="0" sz="1050" spc="-10">
                <a:solidFill>
                  <a:srgbClr val="1154CC"/>
                </a:solidFill>
                <a:latin typeface="Verdana"/>
                <a:cs typeface="Verdana"/>
                <a:hlinkClick r:id="rId24"/>
              </a:rPr>
              <a:t>Substitutions</a:t>
            </a:r>
            <a:endParaRPr sz="1050">
              <a:latin typeface="Verdana"/>
              <a:cs typeface="Verdana"/>
            </a:endParaRPr>
          </a:p>
          <a:p>
            <a:pPr marL="241300" indent="-230504">
              <a:lnSpc>
                <a:spcPct val="100000"/>
              </a:lnSpc>
              <a:spcBef>
                <a:spcPts val="210"/>
              </a:spcBef>
              <a:buClr>
                <a:srgbClr val="000000"/>
              </a:buClr>
              <a:buAutoNum type="arabicPeriod" startAt="2"/>
              <a:tabLst>
                <a:tab pos="241300" algn="l"/>
              </a:tabLst>
            </a:pPr>
            <a:r>
              <a:rPr dirty="0" sz="1050">
                <a:solidFill>
                  <a:srgbClr val="1154CC"/>
                </a:solidFill>
                <a:latin typeface="Verdana"/>
                <a:cs typeface="Verdana"/>
                <a:hlinkClick r:id="rId25"/>
              </a:rPr>
              <a:t>Unix</a:t>
            </a:r>
            <a:r>
              <a:rPr dirty="0" sz="1050" spc="-10">
                <a:solidFill>
                  <a:srgbClr val="1154CC"/>
                </a:solidFill>
                <a:latin typeface="Verdana"/>
                <a:cs typeface="Verdana"/>
                <a:hlinkClick r:id="rId25"/>
              </a:rPr>
              <a:t> </a:t>
            </a:r>
            <a:r>
              <a:rPr dirty="0" sz="1050">
                <a:solidFill>
                  <a:srgbClr val="1154CC"/>
                </a:solidFill>
                <a:latin typeface="Verdana"/>
                <a:cs typeface="Verdana"/>
                <a:hlinkClick r:id="rId25"/>
              </a:rPr>
              <a:t>/</a:t>
            </a:r>
            <a:r>
              <a:rPr dirty="0" sz="1050" spc="-5">
                <a:solidFill>
                  <a:srgbClr val="1154CC"/>
                </a:solidFill>
                <a:latin typeface="Verdana"/>
                <a:cs typeface="Verdana"/>
                <a:hlinkClick r:id="rId25"/>
              </a:rPr>
              <a:t> </a:t>
            </a:r>
            <a:r>
              <a:rPr dirty="0" sz="1050">
                <a:solidFill>
                  <a:srgbClr val="1154CC"/>
                </a:solidFill>
                <a:latin typeface="Verdana"/>
                <a:cs typeface="Verdana"/>
                <a:hlinkClick r:id="rId25"/>
              </a:rPr>
              <a:t>Linux</a:t>
            </a:r>
            <a:r>
              <a:rPr dirty="0" sz="1050" spc="-5">
                <a:solidFill>
                  <a:srgbClr val="1154CC"/>
                </a:solidFill>
                <a:latin typeface="Verdana"/>
                <a:cs typeface="Verdana"/>
                <a:hlinkClick r:id="rId25"/>
              </a:rPr>
              <a:t> </a:t>
            </a:r>
            <a:r>
              <a:rPr dirty="0" sz="1050">
                <a:solidFill>
                  <a:srgbClr val="1154CC"/>
                </a:solidFill>
                <a:latin typeface="Verdana"/>
                <a:cs typeface="Verdana"/>
                <a:hlinkClick r:id="rId25"/>
              </a:rPr>
              <a:t>-</a:t>
            </a:r>
            <a:r>
              <a:rPr dirty="0" sz="1050" spc="-5">
                <a:solidFill>
                  <a:srgbClr val="1154CC"/>
                </a:solidFill>
                <a:latin typeface="Verdana"/>
                <a:cs typeface="Verdana"/>
                <a:hlinkClick r:id="rId25"/>
              </a:rPr>
              <a:t> </a:t>
            </a:r>
            <a:r>
              <a:rPr dirty="0" sz="1050">
                <a:solidFill>
                  <a:srgbClr val="1154CC"/>
                </a:solidFill>
                <a:latin typeface="Verdana"/>
                <a:cs typeface="Verdana"/>
                <a:hlinkClick r:id="rId25"/>
              </a:rPr>
              <a:t>Quoting</a:t>
            </a:r>
            <a:r>
              <a:rPr dirty="0" sz="1050" spc="-5">
                <a:solidFill>
                  <a:srgbClr val="1154CC"/>
                </a:solidFill>
                <a:latin typeface="Verdana"/>
                <a:cs typeface="Verdana"/>
                <a:hlinkClick r:id="rId25"/>
              </a:rPr>
              <a:t> </a:t>
            </a:r>
            <a:r>
              <a:rPr dirty="0" sz="1050" spc="-10">
                <a:solidFill>
                  <a:srgbClr val="1154CC"/>
                </a:solidFill>
                <a:latin typeface="Verdana"/>
                <a:cs typeface="Verdana"/>
                <a:hlinkClick r:id="rId25"/>
              </a:rPr>
              <a:t>Mechanisms</a:t>
            </a:r>
            <a:endParaRPr sz="1050">
              <a:latin typeface="Verdana"/>
              <a:cs typeface="Verdana"/>
            </a:endParaRPr>
          </a:p>
          <a:p>
            <a:pPr marL="241300" indent="-230504">
              <a:lnSpc>
                <a:spcPct val="100000"/>
              </a:lnSpc>
              <a:spcBef>
                <a:spcPts val="204"/>
              </a:spcBef>
              <a:buClr>
                <a:srgbClr val="000000"/>
              </a:buClr>
              <a:buAutoNum type="arabicPeriod" startAt="2"/>
              <a:tabLst>
                <a:tab pos="241300" algn="l"/>
              </a:tabLst>
            </a:pPr>
            <a:r>
              <a:rPr dirty="0" sz="1050">
                <a:solidFill>
                  <a:srgbClr val="1154CC"/>
                </a:solidFill>
                <a:latin typeface="Verdana"/>
                <a:cs typeface="Verdana"/>
                <a:hlinkClick r:id="rId26"/>
              </a:rPr>
              <a:t>Unix</a:t>
            </a:r>
            <a:r>
              <a:rPr dirty="0" sz="1050" spc="-10">
                <a:solidFill>
                  <a:srgbClr val="1154CC"/>
                </a:solidFill>
                <a:latin typeface="Verdana"/>
                <a:cs typeface="Verdana"/>
                <a:hlinkClick r:id="rId26"/>
              </a:rPr>
              <a:t> </a:t>
            </a:r>
            <a:r>
              <a:rPr dirty="0" sz="1050">
                <a:solidFill>
                  <a:srgbClr val="1154CC"/>
                </a:solidFill>
                <a:latin typeface="Verdana"/>
                <a:cs typeface="Verdana"/>
                <a:hlinkClick r:id="rId26"/>
              </a:rPr>
              <a:t>/</a:t>
            </a:r>
            <a:r>
              <a:rPr dirty="0" sz="1050" spc="-5">
                <a:solidFill>
                  <a:srgbClr val="1154CC"/>
                </a:solidFill>
                <a:latin typeface="Verdana"/>
                <a:cs typeface="Verdana"/>
                <a:hlinkClick r:id="rId26"/>
              </a:rPr>
              <a:t> </a:t>
            </a:r>
            <a:r>
              <a:rPr dirty="0" sz="1050">
                <a:solidFill>
                  <a:srgbClr val="1154CC"/>
                </a:solidFill>
                <a:latin typeface="Verdana"/>
                <a:cs typeface="Verdana"/>
                <a:hlinkClick r:id="rId26"/>
              </a:rPr>
              <a:t>Linux</a:t>
            </a:r>
            <a:r>
              <a:rPr dirty="0" sz="1050" spc="-5">
                <a:solidFill>
                  <a:srgbClr val="1154CC"/>
                </a:solidFill>
                <a:latin typeface="Verdana"/>
                <a:cs typeface="Verdana"/>
                <a:hlinkClick r:id="rId26"/>
              </a:rPr>
              <a:t> </a:t>
            </a:r>
            <a:r>
              <a:rPr dirty="0" sz="1050">
                <a:solidFill>
                  <a:srgbClr val="1154CC"/>
                </a:solidFill>
                <a:latin typeface="Verdana"/>
                <a:cs typeface="Verdana"/>
                <a:hlinkClick r:id="rId26"/>
              </a:rPr>
              <a:t>-</a:t>
            </a:r>
            <a:r>
              <a:rPr dirty="0" sz="1050" spc="-5">
                <a:solidFill>
                  <a:srgbClr val="1154CC"/>
                </a:solidFill>
                <a:latin typeface="Verdana"/>
                <a:cs typeface="Verdana"/>
                <a:hlinkClick r:id="rId26"/>
              </a:rPr>
              <a:t> </a:t>
            </a:r>
            <a:r>
              <a:rPr dirty="0" sz="1050">
                <a:solidFill>
                  <a:srgbClr val="1154CC"/>
                </a:solidFill>
                <a:latin typeface="Verdana"/>
                <a:cs typeface="Verdana"/>
                <a:hlinkClick r:id="rId26"/>
              </a:rPr>
              <a:t>IO</a:t>
            </a:r>
            <a:r>
              <a:rPr dirty="0" sz="1050" spc="-5">
                <a:solidFill>
                  <a:srgbClr val="1154CC"/>
                </a:solidFill>
                <a:latin typeface="Verdana"/>
                <a:cs typeface="Verdana"/>
                <a:hlinkClick r:id="rId26"/>
              </a:rPr>
              <a:t> </a:t>
            </a:r>
            <a:r>
              <a:rPr dirty="0" sz="1050" spc="-10">
                <a:solidFill>
                  <a:srgbClr val="1154CC"/>
                </a:solidFill>
                <a:latin typeface="Verdana"/>
                <a:cs typeface="Verdana"/>
                <a:hlinkClick r:id="rId26"/>
              </a:rPr>
              <a:t>Redirections</a:t>
            </a:r>
            <a:endParaRPr sz="1050">
              <a:latin typeface="Verdana"/>
              <a:cs typeface="Verdana"/>
            </a:endParaRPr>
          </a:p>
          <a:p>
            <a:pPr marL="241300" indent="-230504">
              <a:lnSpc>
                <a:spcPct val="100000"/>
              </a:lnSpc>
              <a:spcBef>
                <a:spcPts val="210"/>
              </a:spcBef>
              <a:buClr>
                <a:srgbClr val="000000"/>
              </a:buClr>
              <a:buAutoNum type="arabicPeriod" startAt="2"/>
              <a:tabLst>
                <a:tab pos="241300" algn="l"/>
              </a:tabLst>
            </a:pPr>
            <a:r>
              <a:rPr dirty="0" sz="1050">
                <a:solidFill>
                  <a:srgbClr val="1154CC"/>
                </a:solidFill>
                <a:latin typeface="Verdana"/>
                <a:cs typeface="Verdana"/>
                <a:hlinkClick r:id="rId27"/>
              </a:rPr>
              <a:t>Unix</a:t>
            </a:r>
            <a:r>
              <a:rPr dirty="0" sz="1050" spc="-10">
                <a:solidFill>
                  <a:srgbClr val="1154CC"/>
                </a:solidFill>
                <a:latin typeface="Verdana"/>
                <a:cs typeface="Verdana"/>
                <a:hlinkClick r:id="rId27"/>
              </a:rPr>
              <a:t> </a:t>
            </a:r>
            <a:r>
              <a:rPr dirty="0" sz="1050">
                <a:solidFill>
                  <a:srgbClr val="1154CC"/>
                </a:solidFill>
                <a:latin typeface="Verdana"/>
                <a:cs typeface="Verdana"/>
                <a:hlinkClick r:id="rId27"/>
              </a:rPr>
              <a:t>/</a:t>
            </a:r>
            <a:r>
              <a:rPr dirty="0" sz="1050" spc="-5">
                <a:solidFill>
                  <a:srgbClr val="1154CC"/>
                </a:solidFill>
                <a:latin typeface="Verdana"/>
                <a:cs typeface="Verdana"/>
                <a:hlinkClick r:id="rId27"/>
              </a:rPr>
              <a:t> </a:t>
            </a:r>
            <a:r>
              <a:rPr dirty="0" sz="1050">
                <a:solidFill>
                  <a:srgbClr val="1154CC"/>
                </a:solidFill>
                <a:latin typeface="Verdana"/>
                <a:cs typeface="Verdana"/>
                <a:hlinkClick r:id="rId27"/>
              </a:rPr>
              <a:t>Linux</a:t>
            </a:r>
            <a:r>
              <a:rPr dirty="0" sz="1050" spc="-5">
                <a:solidFill>
                  <a:srgbClr val="1154CC"/>
                </a:solidFill>
                <a:latin typeface="Verdana"/>
                <a:cs typeface="Verdana"/>
                <a:hlinkClick r:id="rId27"/>
              </a:rPr>
              <a:t> </a:t>
            </a:r>
            <a:r>
              <a:rPr dirty="0" sz="1050">
                <a:solidFill>
                  <a:srgbClr val="1154CC"/>
                </a:solidFill>
                <a:latin typeface="Verdana"/>
                <a:cs typeface="Verdana"/>
                <a:hlinkClick r:id="rId27"/>
              </a:rPr>
              <a:t>-</a:t>
            </a:r>
            <a:r>
              <a:rPr dirty="0" sz="1050" spc="-5">
                <a:solidFill>
                  <a:srgbClr val="1154CC"/>
                </a:solidFill>
                <a:latin typeface="Verdana"/>
                <a:cs typeface="Verdana"/>
                <a:hlinkClick r:id="rId27"/>
              </a:rPr>
              <a:t> </a:t>
            </a:r>
            <a:r>
              <a:rPr dirty="0" sz="1050">
                <a:solidFill>
                  <a:srgbClr val="1154CC"/>
                </a:solidFill>
                <a:latin typeface="Verdana"/>
                <a:cs typeface="Verdana"/>
                <a:hlinkClick r:id="rId27"/>
              </a:rPr>
              <a:t>Shell</a:t>
            </a:r>
            <a:r>
              <a:rPr dirty="0" sz="1050" spc="-5">
                <a:solidFill>
                  <a:srgbClr val="1154CC"/>
                </a:solidFill>
                <a:latin typeface="Verdana"/>
                <a:cs typeface="Verdana"/>
                <a:hlinkClick r:id="rId27"/>
              </a:rPr>
              <a:t> </a:t>
            </a:r>
            <a:r>
              <a:rPr dirty="0" sz="1050" spc="-10">
                <a:solidFill>
                  <a:srgbClr val="1154CC"/>
                </a:solidFill>
                <a:latin typeface="Verdana"/>
                <a:cs typeface="Verdana"/>
                <a:hlinkClick r:id="rId27"/>
              </a:rPr>
              <a:t>Functions</a:t>
            </a:r>
            <a:endParaRPr sz="1050">
              <a:latin typeface="Verdana"/>
              <a:cs typeface="Verdana"/>
            </a:endParaRPr>
          </a:p>
          <a:p>
            <a:pPr marL="241300" indent="-230504">
              <a:lnSpc>
                <a:spcPct val="100000"/>
              </a:lnSpc>
              <a:spcBef>
                <a:spcPts val="204"/>
              </a:spcBef>
              <a:buClr>
                <a:srgbClr val="000000"/>
              </a:buClr>
              <a:buAutoNum type="arabicPeriod" startAt="2"/>
              <a:tabLst>
                <a:tab pos="241300" algn="l"/>
              </a:tabLst>
            </a:pPr>
            <a:r>
              <a:rPr dirty="0" sz="1050">
                <a:solidFill>
                  <a:srgbClr val="1154CC"/>
                </a:solidFill>
                <a:latin typeface="Verdana"/>
                <a:cs typeface="Verdana"/>
                <a:hlinkClick r:id="rId28"/>
              </a:rPr>
              <a:t>Unix</a:t>
            </a:r>
            <a:r>
              <a:rPr dirty="0" sz="1050" spc="-10">
                <a:solidFill>
                  <a:srgbClr val="1154CC"/>
                </a:solidFill>
                <a:latin typeface="Verdana"/>
                <a:cs typeface="Verdana"/>
                <a:hlinkClick r:id="rId28"/>
              </a:rPr>
              <a:t> </a:t>
            </a:r>
            <a:r>
              <a:rPr dirty="0" sz="1050">
                <a:solidFill>
                  <a:srgbClr val="1154CC"/>
                </a:solidFill>
                <a:latin typeface="Verdana"/>
                <a:cs typeface="Verdana"/>
                <a:hlinkClick r:id="rId28"/>
              </a:rPr>
              <a:t>/</a:t>
            </a:r>
            <a:r>
              <a:rPr dirty="0" sz="1050" spc="-5">
                <a:solidFill>
                  <a:srgbClr val="1154CC"/>
                </a:solidFill>
                <a:latin typeface="Verdana"/>
                <a:cs typeface="Verdana"/>
                <a:hlinkClick r:id="rId28"/>
              </a:rPr>
              <a:t> </a:t>
            </a:r>
            <a:r>
              <a:rPr dirty="0" sz="1050">
                <a:solidFill>
                  <a:srgbClr val="1154CC"/>
                </a:solidFill>
                <a:latin typeface="Verdana"/>
                <a:cs typeface="Verdana"/>
                <a:hlinkClick r:id="rId28"/>
              </a:rPr>
              <a:t>Linux</a:t>
            </a:r>
            <a:r>
              <a:rPr dirty="0" sz="1050" spc="-5">
                <a:solidFill>
                  <a:srgbClr val="1154CC"/>
                </a:solidFill>
                <a:latin typeface="Verdana"/>
                <a:cs typeface="Verdana"/>
                <a:hlinkClick r:id="rId28"/>
              </a:rPr>
              <a:t> </a:t>
            </a:r>
            <a:r>
              <a:rPr dirty="0" sz="1050">
                <a:solidFill>
                  <a:srgbClr val="1154CC"/>
                </a:solidFill>
                <a:latin typeface="Verdana"/>
                <a:cs typeface="Verdana"/>
                <a:hlinkClick r:id="rId28"/>
              </a:rPr>
              <a:t>-</a:t>
            </a:r>
            <a:r>
              <a:rPr dirty="0" sz="1050" spc="-5">
                <a:solidFill>
                  <a:srgbClr val="1154CC"/>
                </a:solidFill>
                <a:latin typeface="Verdana"/>
                <a:cs typeface="Verdana"/>
                <a:hlinkClick r:id="rId28"/>
              </a:rPr>
              <a:t> </a:t>
            </a:r>
            <a:r>
              <a:rPr dirty="0" sz="1050">
                <a:solidFill>
                  <a:srgbClr val="1154CC"/>
                </a:solidFill>
                <a:latin typeface="Verdana"/>
                <a:cs typeface="Verdana"/>
                <a:hlinkClick r:id="rId28"/>
              </a:rPr>
              <a:t>Manpage</a:t>
            </a:r>
            <a:r>
              <a:rPr dirty="0" sz="1050" spc="-5">
                <a:solidFill>
                  <a:srgbClr val="1154CC"/>
                </a:solidFill>
                <a:latin typeface="Verdana"/>
                <a:cs typeface="Verdana"/>
                <a:hlinkClick r:id="rId28"/>
              </a:rPr>
              <a:t> </a:t>
            </a:r>
            <a:r>
              <a:rPr dirty="0" sz="1050" spc="-20">
                <a:solidFill>
                  <a:srgbClr val="1154CC"/>
                </a:solidFill>
                <a:latin typeface="Verdana"/>
                <a:cs typeface="Verdana"/>
                <a:hlinkClick r:id="rId28"/>
              </a:rPr>
              <a:t>Help</a:t>
            </a:r>
            <a:endParaRPr sz="105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444500" y="888206"/>
            <a:ext cx="6597650" cy="8117205"/>
          </a:xfrm>
          <a:prstGeom prst="rect">
            <a:avLst/>
          </a:prstGeom>
        </p:spPr>
        <p:txBody>
          <a:bodyPr wrap="square" lIns="0" tIns="4445" rIns="0" bIns="0" rtlCol="0" vert="horz">
            <a:spAutoFit/>
          </a:bodyPr>
          <a:lstStyle/>
          <a:p>
            <a:pPr algn="just" marL="12700" marR="7620">
              <a:lnSpc>
                <a:spcPct val="103400"/>
              </a:lnSpc>
              <a:spcBef>
                <a:spcPts val="35"/>
              </a:spcBef>
            </a:pPr>
            <a:r>
              <a:rPr dirty="0" sz="1600" b="1">
                <a:latin typeface="Times New Roman"/>
                <a:cs typeface="Times New Roman"/>
              </a:rPr>
              <a:t>QN:</a:t>
            </a:r>
            <a:r>
              <a:rPr dirty="0" sz="1600" spc="484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Why</a:t>
            </a:r>
            <a:r>
              <a:rPr dirty="0" sz="1600" spc="484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is</a:t>
            </a:r>
            <a:r>
              <a:rPr dirty="0" sz="1600" spc="484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a</a:t>
            </a:r>
            <a:r>
              <a:rPr dirty="0" sz="1600" spc="415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Command-</a:t>
            </a:r>
            <a:r>
              <a:rPr dirty="0" sz="1600" b="1">
                <a:latin typeface="Times New Roman"/>
                <a:cs typeface="Times New Roman"/>
              </a:rPr>
              <a:t>Line</a:t>
            </a:r>
            <a:r>
              <a:rPr dirty="0" sz="1600" spc="409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Interface</a:t>
            </a:r>
            <a:r>
              <a:rPr dirty="0" sz="1600" spc="415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(CLI)-</a:t>
            </a:r>
            <a:r>
              <a:rPr dirty="0" sz="1600" b="1">
                <a:latin typeface="Times New Roman"/>
                <a:cs typeface="Times New Roman"/>
              </a:rPr>
              <a:t>based</a:t>
            </a:r>
            <a:r>
              <a:rPr dirty="0" sz="1600" spc="41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operating</a:t>
            </a:r>
            <a:r>
              <a:rPr dirty="0" sz="1600" spc="409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system </a:t>
            </a:r>
            <a:r>
              <a:rPr dirty="0" sz="1600" b="1">
                <a:latin typeface="Times New Roman"/>
                <a:cs typeface="Times New Roman"/>
              </a:rPr>
              <a:t>generally</a:t>
            </a:r>
            <a:r>
              <a:rPr dirty="0" sz="1600" spc="105" b="1">
                <a:latin typeface="Times New Roman"/>
                <a:cs typeface="Times New Roman"/>
              </a:rPr>
              <a:t>  </a:t>
            </a:r>
            <a:r>
              <a:rPr dirty="0" sz="1600" b="1">
                <a:latin typeface="Times New Roman"/>
                <a:cs typeface="Times New Roman"/>
              </a:rPr>
              <a:t>faster</a:t>
            </a:r>
            <a:r>
              <a:rPr dirty="0" sz="1600" spc="110" b="1">
                <a:latin typeface="Times New Roman"/>
                <a:cs typeface="Times New Roman"/>
              </a:rPr>
              <a:t>  </a:t>
            </a:r>
            <a:r>
              <a:rPr dirty="0" sz="1600" b="1">
                <a:latin typeface="Times New Roman"/>
                <a:cs typeface="Times New Roman"/>
              </a:rPr>
              <a:t>and</a:t>
            </a:r>
            <a:r>
              <a:rPr dirty="0" sz="1600" spc="110" b="1">
                <a:latin typeface="Times New Roman"/>
                <a:cs typeface="Times New Roman"/>
              </a:rPr>
              <a:t>  </a:t>
            </a:r>
            <a:r>
              <a:rPr dirty="0" sz="1600" b="1">
                <a:latin typeface="Times New Roman"/>
                <a:cs typeface="Times New Roman"/>
              </a:rPr>
              <a:t>more</a:t>
            </a:r>
            <a:r>
              <a:rPr dirty="0" sz="1600" spc="110" b="1">
                <a:latin typeface="Times New Roman"/>
                <a:cs typeface="Times New Roman"/>
              </a:rPr>
              <a:t>  </a:t>
            </a:r>
            <a:r>
              <a:rPr dirty="0" sz="1600" b="1">
                <a:latin typeface="Times New Roman"/>
                <a:cs typeface="Times New Roman"/>
              </a:rPr>
              <a:t>efficient</a:t>
            </a:r>
            <a:r>
              <a:rPr dirty="0" sz="1600" spc="110" b="1">
                <a:latin typeface="Times New Roman"/>
                <a:cs typeface="Times New Roman"/>
              </a:rPr>
              <a:t>  </a:t>
            </a:r>
            <a:r>
              <a:rPr dirty="0" sz="1600" b="1">
                <a:latin typeface="Times New Roman"/>
                <a:cs typeface="Times New Roman"/>
              </a:rPr>
              <a:t>than</a:t>
            </a:r>
            <a:r>
              <a:rPr dirty="0" sz="1600" spc="110" b="1">
                <a:latin typeface="Times New Roman"/>
                <a:cs typeface="Times New Roman"/>
              </a:rPr>
              <a:t>  </a:t>
            </a:r>
            <a:r>
              <a:rPr dirty="0" sz="1600" b="1">
                <a:latin typeface="Times New Roman"/>
                <a:cs typeface="Times New Roman"/>
              </a:rPr>
              <a:t>a</a:t>
            </a:r>
            <a:r>
              <a:rPr dirty="0" sz="1600" spc="110" b="1">
                <a:latin typeface="Times New Roman"/>
                <a:cs typeface="Times New Roman"/>
              </a:rPr>
              <a:t>  </a:t>
            </a:r>
            <a:r>
              <a:rPr dirty="0" sz="1600" b="1">
                <a:latin typeface="Times New Roman"/>
                <a:cs typeface="Times New Roman"/>
              </a:rPr>
              <a:t>Graphical</a:t>
            </a:r>
            <a:r>
              <a:rPr dirty="0" sz="1600" spc="110" b="1">
                <a:latin typeface="Times New Roman"/>
                <a:cs typeface="Times New Roman"/>
              </a:rPr>
              <a:t>  </a:t>
            </a:r>
            <a:r>
              <a:rPr dirty="0" sz="1600" b="1">
                <a:latin typeface="Times New Roman"/>
                <a:cs typeface="Times New Roman"/>
              </a:rPr>
              <a:t>User</a:t>
            </a:r>
            <a:r>
              <a:rPr dirty="0" sz="1600" spc="75" b="1">
                <a:latin typeface="Times New Roman"/>
                <a:cs typeface="Times New Roman"/>
              </a:rPr>
              <a:t>  </a:t>
            </a:r>
            <a:r>
              <a:rPr dirty="0" sz="1600" spc="-10" b="1">
                <a:latin typeface="Times New Roman"/>
                <a:cs typeface="Times New Roman"/>
              </a:rPr>
              <a:t>Interface </a:t>
            </a:r>
            <a:r>
              <a:rPr dirty="0" sz="1600" spc="-20" b="1">
                <a:latin typeface="Times New Roman"/>
                <a:cs typeface="Times New Roman"/>
              </a:rPr>
              <a:t>(GUI)-</a:t>
            </a:r>
            <a:r>
              <a:rPr dirty="0" sz="1600" b="1">
                <a:latin typeface="Times New Roman"/>
                <a:cs typeface="Times New Roman"/>
              </a:rPr>
              <a:t>based</a:t>
            </a:r>
            <a:r>
              <a:rPr dirty="0" sz="1600" spc="11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system?</a:t>
            </a:r>
            <a:r>
              <a:rPr dirty="0" sz="1600" spc="114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What</a:t>
            </a:r>
            <a:r>
              <a:rPr dirty="0" sz="1600" spc="114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are</a:t>
            </a:r>
            <a:r>
              <a:rPr dirty="0" sz="1600" spc="11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the</a:t>
            </a:r>
            <a:r>
              <a:rPr dirty="0" sz="1600" spc="114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main</a:t>
            </a:r>
            <a:r>
              <a:rPr dirty="0" sz="1600" spc="4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benefits</a:t>
            </a:r>
            <a:r>
              <a:rPr dirty="0" sz="1600" spc="4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of</a:t>
            </a:r>
            <a:r>
              <a:rPr dirty="0" sz="1600" spc="4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using</a:t>
            </a:r>
            <a:r>
              <a:rPr dirty="0" sz="1600" spc="4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a</a:t>
            </a:r>
            <a:r>
              <a:rPr dirty="0" sz="1600" spc="45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CLI-</a:t>
            </a:r>
            <a:r>
              <a:rPr dirty="0" sz="1600" b="1">
                <a:latin typeface="Times New Roman"/>
                <a:cs typeface="Times New Roman"/>
              </a:rPr>
              <a:t>based</a:t>
            </a:r>
            <a:r>
              <a:rPr dirty="0" sz="1600" spc="40" b="1">
                <a:latin typeface="Times New Roman"/>
                <a:cs typeface="Times New Roman"/>
              </a:rPr>
              <a:t> </a:t>
            </a:r>
            <a:r>
              <a:rPr dirty="0" sz="1600" spc="-25" b="1">
                <a:latin typeface="Times New Roman"/>
                <a:cs typeface="Times New Roman"/>
              </a:rPr>
              <a:t>OS </a:t>
            </a:r>
            <a:r>
              <a:rPr dirty="0" sz="1600" b="1">
                <a:latin typeface="Times New Roman"/>
                <a:cs typeface="Times New Roman"/>
              </a:rPr>
              <a:t>for</a:t>
            </a:r>
            <a:r>
              <a:rPr dirty="0" sz="1600" spc="-5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remote</a:t>
            </a:r>
            <a:r>
              <a:rPr dirty="0" sz="1600" spc="-5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access</a:t>
            </a:r>
            <a:r>
              <a:rPr dirty="0" sz="1600" spc="-5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and</a:t>
            </a:r>
            <a:r>
              <a:rPr dirty="0" sz="1600" spc="-50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automation?</a:t>
            </a:r>
            <a:endParaRPr sz="1600">
              <a:latin typeface="Times New Roman"/>
              <a:cs typeface="Times New Roman"/>
            </a:endParaRPr>
          </a:p>
          <a:p>
            <a:pPr marL="12700" marR="5080">
              <a:lnSpc>
                <a:spcPct val="103400"/>
              </a:lnSpc>
              <a:spcBef>
                <a:spcPts val="1200"/>
              </a:spcBef>
            </a:pPr>
            <a:r>
              <a:rPr dirty="0" sz="1600">
                <a:latin typeface="Times New Roman"/>
                <a:cs typeface="Times New Roman"/>
              </a:rPr>
              <a:t>A</a:t>
            </a:r>
            <a:r>
              <a:rPr dirty="0" sz="1600" spc="-6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Command-</a:t>
            </a:r>
            <a:r>
              <a:rPr dirty="0" sz="1600">
                <a:latin typeface="Times New Roman"/>
                <a:cs typeface="Times New Roman"/>
              </a:rPr>
              <a:t>Line</a:t>
            </a:r>
            <a:r>
              <a:rPr dirty="0" sz="1600" spc="-5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Interface</a:t>
            </a:r>
            <a:r>
              <a:rPr dirty="0" sz="1600" spc="-6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(CLI)-</a:t>
            </a:r>
            <a:r>
              <a:rPr dirty="0" sz="1600">
                <a:latin typeface="Times New Roman"/>
                <a:cs typeface="Times New Roman"/>
              </a:rPr>
              <a:t>based</a:t>
            </a:r>
            <a:r>
              <a:rPr dirty="0" sz="1600" spc="-5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operating</a:t>
            </a:r>
            <a:r>
              <a:rPr dirty="0" sz="1600" spc="-6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system</a:t>
            </a:r>
            <a:r>
              <a:rPr dirty="0" sz="1600" spc="-5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is</a:t>
            </a:r>
            <a:r>
              <a:rPr dirty="0" sz="1600" spc="-5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generally</a:t>
            </a:r>
            <a:r>
              <a:rPr dirty="0" sz="1600" spc="-6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faster</a:t>
            </a:r>
            <a:r>
              <a:rPr dirty="0" sz="1600" spc="-55">
                <a:latin typeface="Times New Roman"/>
                <a:cs typeface="Times New Roman"/>
              </a:rPr>
              <a:t> </a:t>
            </a:r>
            <a:r>
              <a:rPr dirty="0" sz="1600" spc="-25">
                <a:latin typeface="Times New Roman"/>
                <a:cs typeface="Times New Roman"/>
              </a:rPr>
              <a:t>and </a:t>
            </a:r>
            <a:r>
              <a:rPr dirty="0" sz="1600">
                <a:latin typeface="Times New Roman"/>
                <a:cs typeface="Times New Roman"/>
              </a:rPr>
              <a:t>more</a:t>
            </a:r>
            <a:r>
              <a:rPr dirty="0" sz="1600" spc="-5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efficient</a:t>
            </a:r>
            <a:r>
              <a:rPr dirty="0" sz="1600" spc="-5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than</a:t>
            </a:r>
            <a:r>
              <a:rPr dirty="0" sz="1600" spc="-5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a</a:t>
            </a:r>
            <a:r>
              <a:rPr dirty="0" sz="1600" spc="-5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Graphical</a:t>
            </a:r>
            <a:r>
              <a:rPr dirty="0" sz="1600" spc="-4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User</a:t>
            </a:r>
            <a:r>
              <a:rPr dirty="0" sz="1600" spc="-5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Interface</a:t>
            </a:r>
            <a:r>
              <a:rPr dirty="0" sz="1600" spc="-5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(GUI)-</a:t>
            </a:r>
            <a:r>
              <a:rPr dirty="0" sz="1600">
                <a:latin typeface="Times New Roman"/>
                <a:cs typeface="Times New Roman"/>
              </a:rPr>
              <a:t>based</a:t>
            </a:r>
            <a:r>
              <a:rPr dirty="0" sz="1600" spc="-5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system</a:t>
            </a:r>
            <a:r>
              <a:rPr dirty="0" sz="1600" spc="-5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due</a:t>
            </a:r>
            <a:r>
              <a:rPr dirty="0" sz="1600" spc="-45">
                <a:latin typeface="Times New Roman"/>
                <a:cs typeface="Times New Roman"/>
              </a:rPr>
              <a:t> </a:t>
            </a:r>
            <a:r>
              <a:rPr dirty="0" sz="1600" spc="-25">
                <a:latin typeface="Times New Roman"/>
                <a:cs typeface="Times New Roman"/>
              </a:rPr>
              <a:t>to</a:t>
            </a:r>
            <a:r>
              <a:rPr dirty="0" sz="1600" spc="50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several</a:t>
            </a:r>
            <a:r>
              <a:rPr dirty="0" sz="1600" spc="-5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key</a:t>
            </a:r>
            <a:r>
              <a:rPr dirty="0" sz="1600" spc="-5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reasons:</a:t>
            </a:r>
            <a:endParaRPr sz="1600">
              <a:latin typeface="Times New Roman"/>
              <a:cs typeface="Times New Roman"/>
            </a:endParaRPr>
          </a:p>
          <a:p>
            <a:pPr marL="176530" indent="-163830">
              <a:lnSpc>
                <a:spcPct val="100000"/>
              </a:lnSpc>
              <a:spcBef>
                <a:spcPts val="1485"/>
              </a:spcBef>
              <a:buFont typeface="Times New Roman"/>
              <a:buAutoNum type="arabicPeriod"/>
              <a:tabLst>
                <a:tab pos="176530" algn="l"/>
              </a:tabLst>
            </a:pPr>
            <a:r>
              <a:rPr dirty="0" sz="1300">
                <a:latin typeface="Times New Roman"/>
                <a:cs typeface="Times New Roman"/>
              </a:rPr>
              <a:t>Lower</a:t>
            </a:r>
            <a:r>
              <a:rPr dirty="0" sz="1300" spc="-45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Resource</a:t>
            </a:r>
            <a:r>
              <a:rPr dirty="0" sz="1300" spc="-45">
                <a:latin typeface="Times New Roman"/>
                <a:cs typeface="Times New Roman"/>
              </a:rPr>
              <a:t> </a:t>
            </a:r>
            <a:r>
              <a:rPr dirty="0" sz="1300" spc="-10">
                <a:latin typeface="Times New Roman"/>
                <a:cs typeface="Times New Roman"/>
              </a:rPr>
              <a:t>Consumption</a:t>
            </a:r>
            <a:endParaRPr sz="1300">
              <a:latin typeface="Times New Roman"/>
              <a:cs typeface="Times New Roman"/>
            </a:endParaRPr>
          </a:p>
          <a:p>
            <a:pPr lvl="1" marL="469900" marR="241300" indent="-228600">
              <a:lnSpc>
                <a:spcPct val="103400"/>
              </a:lnSpc>
              <a:spcBef>
                <a:spcPts val="1175"/>
              </a:spcBef>
              <a:buFont typeface="Tahoma"/>
              <a:buChar char="●"/>
              <a:tabLst>
                <a:tab pos="469900" algn="l"/>
              </a:tabLst>
            </a:pPr>
            <a:r>
              <a:rPr dirty="0" sz="1600" spc="-10">
                <a:latin typeface="Times New Roman"/>
                <a:cs typeface="Times New Roman"/>
              </a:rPr>
              <a:t>CLI-</a:t>
            </a:r>
            <a:r>
              <a:rPr dirty="0" sz="1600">
                <a:latin typeface="Times New Roman"/>
                <a:cs typeface="Times New Roman"/>
              </a:rPr>
              <a:t>based</a:t>
            </a:r>
            <a:r>
              <a:rPr dirty="0" sz="1600" spc="-4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systems</a:t>
            </a:r>
            <a:r>
              <a:rPr dirty="0" sz="1600" spc="-4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do</a:t>
            </a:r>
            <a:r>
              <a:rPr dirty="0" sz="1600" spc="-4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not</a:t>
            </a:r>
            <a:r>
              <a:rPr dirty="0" sz="1600" spc="-4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require</a:t>
            </a:r>
            <a:r>
              <a:rPr dirty="0" sz="1600" spc="-4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a</a:t>
            </a:r>
            <a:r>
              <a:rPr dirty="0" sz="1600" spc="-4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graphical</a:t>
            </a:r>
            <a:r>
              <a:rPr dirty="0" sz="1600" spc="-4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environment,</a:t>
            </a:r>
            <a:r>
              <a:rPr dirty="0" sz="1600" spc="-4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reducing</a:t>
            </a:r>
            <a:r>
              <a:rPr dirty="0" sz="1600" spc="-45">
                <a:latin typeface="Times New Roman"/>
                <a:cs typeface="Times New Roman"/>
              </a:rPr>
              <a:t> </a:t>
            </a:r>
            <a:r>
              <a:rPr dirty="0" sz="1600" spc="-25">
                <a:latin typeface="Times New Roman"/>
                <a:cs typeface="Times New Roman"/>
              </a:rPr>
              <a:t>the </a:t>
            </a:r>
            <a:r>
              <a:rPr dirty="0" sz="1600">
                <a:latin typeface="Times New Roman"/>
                <a:cs typeface="Times New Roman"/>
              </a:rPr>
              <a:t>need</a:t>
            </a:r>
            <a:r>
              <a:rPr dirty="0" sz="1600" spc="-3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for</a:t>
            </a:r>
            <a:r>
              <a:rPr dirty="0" sz="1600" spc="-3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RAM,</a:t>
            </a:r>
            <a:r>
              <a:rPr dirty="0" sz="1600" spc="-3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CPU</a:t>
            </a:r>
            <a:r>
              <a:rPr dirty="0" sz="1600" spc="-3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power,</a:t>
            </a:r>
            <a:r>
              <a:rPr dirty="0" sz="1600" spc="-2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and</a:t>
            </a:r>
            <a:r>
              <a:rPr dirty="0" sz="1600" spc="-3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storage.</a:t>
            </a:r>
            <a:endParaRPr sz="1600">
              <a:latin typeface="Times New Roman"/>
              <a:cs typeface="Times New Roman"/>
            </a:endParaRPr>
          </a:p>
          <a:p>
            <a:pPr lvl="1" marL="469900" marR="280670" indent="-228600">
              <a:lnSpc>
                <a:spcPct val="103400"/>
              </a:lnSpc>
              <a:spcBef>
                <a:spcPts val="5"/>
              </a:spcBef>
              <a:buFont typeface="Tahoma"/>
              <a:buChar char="●"/>
              <a:tabLst>
                <a:tab pos="469900" algn="l"/>
              </a:tabLst>
            </a:pPr>
            <a:r>
              <a:rPr dirty="0" sz="1600">
                <a:latin typeface="Times New Roman"/>
                <a:cs typeface="Times New Roman"/>
              </a:rPr>
              <a:t>GUIs</a:t>
            </a:r>
            <a:r>
              <a:rPr dirty="0" sz="1600" spc="-5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demand</a:t>
            </a:r>
            <a:r>
              <a:rPr dirty="0" sz="1600" spc="-5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additional</a:t>
            </a:r>
            <a:r>
              <a:rPr dirty="0" sz="1600" spc="-5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processes</a:t>
            </a:r>
            <a:r>
              <a:rPr dirty="0" sz="1600" spc="-4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for</a:t>
            </a:r>
            <a:r>
              <a:rPr dirty="0" sz="1600" spc="-5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rendering</a:t>
            </a:r>
            <a:r>
              <a:rPr dirty="0" sz="1600" spc="-5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windows,</a:t>
            </a:r>
            <a:r>
              <a:rPr dirty="0" sz="1600" spc="-4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icons, animations,</a:t>
            </a:r>
            <a:r>
              <a:rPr dirty="0" sz="1600" spc="-4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and</a:t>
            </a:r>
            <a:r>
              <a:rPr dirty="0" sz="1600" spc="-4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other</a:t>
            </a:r>
            <a:r>
              <a:rPr dirty="0" sz="1600" spc="-4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visual</a:t>
            </a:r>
            <a:r>
              <a:rPr dirty="0" sz="1600" spc="-4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elements,</a:t>
            </a:r>
            <a:r>
              <a:rPr dirty="0" sz="1600" spc="-4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which</a:t>
            </a:r>
            <a:r>
              <a:rPr dirty="0" sz="1600" spc="-4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increase</a:t>
            </a:r>
            <a:r>
              <a:rPr dirty="0" sz="1600" spc="-4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system</a:t>
            </a:r>
            <a:r>
              <a:rPr dirty="0" sz="1600" spc="-4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overhead.</a:t>
            </a:r>
            <a:endParaRPr sz="1600">
              <a:latin typeface="Times New Roman"/>
              <a:cs typeface="Times New Roman"/>
            </a:endParaRPr>
          </a:p>
          <a:p>
            <a:pPr marL="176530" indent="-163830">
              <a:lnSpc>
                <a:spcPct val="100000"/>
              </a:lnSpc>
              <a:spcBef>
                <a:spcPts val="1485"/>
              </a:spcBef>
              <a:buFont typeface="Times New Roman"/>
              <a:buAutoNum type="arabicPeriod"/>
              <a:tabLst>
                <a:tab pos="176530" algn="l"/>
              </a:tabLst>
            </a:pPr>
            <a:r>
              <a:rPr dirty="0" sz="1300">
                <a:latin typeface="Times New Roman"/>
                <a:cs typeface="Times New Roman"/>
              </a:rPr>
              <a:t>Faster</a:t>
            </a:r>
            <a:r>
              <a:rPr dirty="0" sz="1300" spc="-45">
                <a:latin typeface="Times New Roman"/>
                <a:cs typeface="Times New Roman"/>
              </a:rPr>
              <a:t> </a:t>
            </a:r>
            <a:r>
              <a:rPr dirty="0" sz="1300" spc="-10">
                <a:latin typeface="Times New Roman"/>
                <a:cs typeface="Times New Roman"/>
              </a:rPr>
              <a:t>Execution</a:t>
            </a:r>
            <a:endParaRPr sz="1300">
              <a:latin typeface="Times New Roman"/>
              <a:cs typeface="Times New Roman"/>
            </a:endParaRPr>
          </a:p>
          <a:p>
            <a:pPr lvl="1" marL="469900" marR="26670" indent="-228600">
              <a:lnSpc>
                <a:spcPct val="103400"/>
              </a:lnSpc>
              <a:spcBef>
                <a:spcPts val="1175"/>
              </a:spcBef>
              <a:buFont typeface="Tahoma"/>
              <a:buChar char="●"/>
              <a:tabLst>
                <a:tab pos="469900" algn="l"/>
              </a:tabLst>
            </a:pPr>
            <a:r>
              <a:rPr dirty="0" sz="1600">
                <a:latin typeface="Times New Roman"/>
                <a:cs typeface="Times New Roman"/>
              </a:rPr>
              <a:t>Commands</a:t>
            </a:r>
            <a:r>
              <a:rPr dirty="0" sz="1600" spc="-6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in</a:t>
            </a:r>
            <a:r>
              <a:rPr dirty="0" sz="1600" spc="-6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CLI</a:t>
            </a:r>
            <a:r>
              <a:rPr dirty="0" sz="1600" spc="-6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are</a:t>
            </a:r>
            <a:r>
              <a:rPr dirty="0" sz="1600" spc="-6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executed</a:t>
            </a:r>
            <a:r>
              <a:rPr dirty="0" sz="1600" spc="-6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directly</a:t>
            </a:r>
            <a:r>
              <a:rPr dirty="0" sz="1600" spc="-6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without</a:t>
            </a:r>
            <a:r>
              <a:rPr dirty="0" sz="1600" spc="-6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needing</a:t>
            </a:r>
            <a:r>
              <a:rPr dirty="0" sz="1600" spc="-6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multiple</a:t>
            </a:r>
            <a:r>
              <a:rPr dirty="0" sz="1600" spc="-6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clicks</a:t>
            </a:r>
            <a:r>
              <a:rPr dirty="0" sz="1600" spc="-60">
                <a:latin typeface="Times New Roman"/>
                <a:cs typeface="Times New Roman"/>
              </a:rPr>
              <a:t> </a:t>
            </a:r>
            <a:r>
              <a:rPr dirty="0" sz="1600" spc="-25">
                <a:latin typeface="Times New Roman"/>
                <a:cs typeface="Times New Roman"/>
              </a:rPr>
              <a:t>or </a:t>
            </a:r>
            <a:r>
              <a:rPr dirty="0" sz="1600">
                <a:latin typeface="Times New Roman"/>
                <a:cs typeface="Times New Roman"/>
              </a:rPr>
              <a:t>navigating</a:t>
            </a:r>
            <a:r>
              <a:rPr dirty="0" sz="1600" spc="-7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through</a:t>
            </a:r>
            <a:r>
              <a:rPr dirty="0" sz="1600" spc="-7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menus.</a:t>
            </a:r>
            <a:endParaRPr sz="1600">
              <a:latin typeface="Times New Roman"/>
              <a:cs typeface="Times New Roman"/>
            </a:endParaRPr>
          </a:p>
          <a:p>
            <a:pPr lvl="1" marL="469900" marR="188595" indent="-228600">
              <a:lnSpc>
                <a:spcPct val="103400"/>
              </a:lnSpc>
              <a:spcBef>
                <a:spcPts val="10"/>
              </a:spcBef>
              <a:buFont typeface="Tahoma"/>
              <a:buChar char="●"/>
              <a:tabLst>
                <a:tab pos="469900" algn="l"/>
              </a:tabLst>
            </a:pPr>
            <a:r>
              <a:rPr dirty="0" sz="1600">
                <a:latin typeface="Times New Roman"/>
                <a:cs typeface="Times New Roman"/>
              </a:rPr>
              <a:t>A</a:t>
            </a:r>
            <a:r>
              <a:rPr dirty="0" sz="1600" spc="-45">
                <a:latin typeface="Times New Roman"/>
                <a:cs typeface="Times New Roman"/>
              </a:rPr>
              <a:t> </a:t>
            </a:r>
            <a:r>
              <a:rPr dirty="0" sz="1600" spc="-20">
                <a:latin typeface="Times New Roman"/>
                <a:cs typeface="Times New Roman"/>
              </a:rPr>
              <a:t>well-</a:t>
            </a:r>
            <a:r>
              <a:rPr dirty="0" sz="1600">
                <a:latin typeface="Times New Roman"/>
                <a:cs typeface="Times New Roman"/>
              </a:rPr>
              <a:t>optimized</a:t>
            </a:r>
            <a:r>
              <a:rPr dirty="0" sz="1600" spc="-4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CLI</a:t>
            </a:r>
            <a:r>
              <a:rPr dirty="0" sz="1600" spc="-4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workflow</a:t>
            </a:r>
            <a:r>
              <a:rPr dirty="0" sz="1600" spc="-4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can</a:t>
            </a:r>
            <a:r>
              <a:rPr dirty="0" sz="1600" spc="-4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automate</a:t>
            </a:r>
            <a:r>
              <a:rPr dirty="0" sz="1600" spc="-4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repetitive</a:t>
            </a:r>
            <a:r>
              <a:rPr dirty="0" sz="1600" spc="-4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tasks</a:t>
            </a:r>
            <a:r>
              <a:rPr dirty="0" sz="1600" spc="-4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efficiently </a:t>
            </a:r>
            <a:r>
              <a:rPr dirty="0" sz="1600">
                <a:latin typeface="Times New Roman"/>
                <a:cs typeface="Times New Roman"/>
              </a:rPr>
              <a:t>using</a:t>
            </a:r>
            <a:r>
              <a:rPr dirty="0" sz="1600" spc="-4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scripts.</a:t>
            </a:r>
            <a:endParaRPr sz="1600">
              <a:latin typeface="Times New Roman"/>
              <a:cs typeface="Times New Roman"/>
            </a:endParaRPr>
          </a:p>
          <a:p>
            <a:pPr marL="176530" indent="-163830">
              <a:lnSpc>
                <a:spcPct val="100000"/>
              </a:lnSpc>
              <a:spcBef>
                <a:spcPts val="1485"/>
              </a:spcBef>
              <a:buFont typeface="Times New Roman"/>
              <a:buAutoNum type="arabicPeriod"/>
              <a:tabLst>
                <a:tab pos="176530" algn="l"/>
              </a:tabLst>
            </a:pPr>
            <a:r>
              <a:rPr dirty="0" sz="1300">
                <a:latin typeface="Times New Roman"/>
                <a:cs typeface="Times New Roman"/>
              </a:rPr>
              <a:t>Greater</a:t>
            </a:r>
            <a:r>
              <a:rPr dirty="0" sz="1300" spc="-50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Stability</a:t>
            </a:r>
            <a:r>
              <a:rPr dirty="0" sz="1300" spc="-45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and</a:t>
            </a:r>
            <a:r>
              <a:rPr dirty="0" sz="1300" spc="-50">
                <a:latin typeface="Times New Roman"/>
                <a:cs typeface="Times New Roman"/>
              </a:rPr>
              <a:t> </a:t>
            </a:r>
            <a:r>
              <a:rPr dirty="0" sz="1300" spc="-10">
                <a:latin typeface="Times New Roman"/>
                <a:cs typeface="Times New Roman"/>
              </a:rPr>
              <a:t>Reliability</a:t>
            </a:r>
            <a:endParaRPr sz="1300">
              <a:latin typeface="Times New Roman"/>
              <a:cs typeface="Times New Roman"/>
            </a:endParaRPr>
          </a:p>
          <a:p>
            <a:pPr lvl="1" marL="469900" marR="203835" indent="-228600">
              <a:lnSpc>
                <a:spcPct val="103400"/>
              </a:lnSpc>
              <a:spcBef>
                <a:spcPts val="1175"/>
              </a:spcBef>
              <a:buFont typeface="Tahoma"/>
              <a:buChar char="●"/>
              <a:tabLst>
                <a:tab pos="469900" algn="l"/>
              </a:tabLst>
            </a:pPr>
            <a:r>
              <a:rPr dirty="0" sz="1600">
                <a:latin typeface="Times New Roman"/>
                <a:cs typeface="Times New Roman"/>
              </a:rPr>
              <a:t>Since</a:t>
            </a:r>
            <a:r>
              <a:rPr dirty="0" sz="1600" spc="-3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CLIs</a:t>
            </a:r>
            <a:r>
              <a:rPr dirty="0" sz="1600" spc="-3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do</a:t>
            </a:r>
            <a:r>
              <a:rPr dirty="0" sz="1600" spc="-3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not</a:t>
            </a:r>
            <a:r>
              <a:rPr dirty="0" sz="1600" spc="-3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rely</a:t>
            </a:r>
            <a:r>
              <a:rPr dirty="0" sz="1600" spc="-3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on</a:t>
            </a:r>
            <a:r>
              <a:rPr dirty="0" sz="1600" spc="-3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a</a:t>
            </a:r>
            <a:r>
              <a:rPr dirty="0" sz="1600" spc="-3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GUI</a:t>
            </a:r>
            <a:r>
              <a:rPr dirty="0" sz="1600" spc="-3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layer,</a:t>
            </a:r>
            <a:r>
              <a:rPr dirty="0" sz="1600" spc="-3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they</a:t>
            </a:r>
            <a:r>
              <a:rPr dirty="0" sz="1600" spc="-3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are</a:t>
            </a:r>
            <a:r>
              <a:rPr dirty="0" sz="1600" spc="-3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less</a:t>
            </a:r>
            <a:r>
              <a:rPr dirty="0" sz="1600" spc="-3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prone</a:t>
            </a:r>
            <a:r>
              <a:rPr dirty="0" sz="1600" spc="-3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to</a:t>
            </a:r>
            <a:r>
              <a:rPr dirty="0" sz="1600" spc="-3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crashes</a:t>
            </a:r>
            <a:r>
              <a:rPr dirty="0" sz="1600" spc="-35">
                <a:latin typeface="Times New Roman"/>
                <a:cs typeface="Times New Roman"/>
              </a:rPr>
              <a:t> </a:t>
            </a:r>
            <a:r>
              <a:rPr dirty="0" sz="1600" spc="-25">
                <a:latin typeface="Times New Roman"/>
                <a:cs typeface="Times New Roman"/>
              </a:rPr>
              <a:t>and </a:t>
            </a:r>
            <a:r>
              <a:rPr dirty="0" sz="1600">
                <a:latin typeface="Times New Roman"/>
                <a:cs typeface="Times New Roman"/>
              </a:rPr>
              <a:t>system</a:t>
            </a:r>
            <a:r>
              <a:rPr dirty="0" sz="1600" spc="-7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slowdowns.</a:t>
            </a:r>
            <a:endParaRPr sz="1600">
              <a:latin typeface="Times New Roman"/>
              <a:cs typeface="Times New Roman"/>
            </a:endParaRPr>
          </a:p>
          <a:p>
            <a:pPr lvl="1" marL="469900" marR="240665" indent="-228600">
              <a:lnSpc>
                <a:spcPct val="103400"/>
              </a:lnSpc>
              <a:spcBef>
                <a:spcPts val="5"/>
              </a:spcBef>
              <a:buFont typeface="Tahoma"/>
              <a:buChar char="●"/>
              <a:tabLst>
                <a:tab pos="469900" algn="l"/>
              </a:tabLst>
            </a:pPr>
            <a:r>
              <a:rPr dirty="0" sz="1600" spc="-10">
                <a:latin typeface="Times New Roman"/>
                <a:cs typeface="Times New Roman"/>
              </a:rPr>
              <a:t>CLI-</a:t>
            </a:r>
            <a:r>
              <a:rPr dirty="0" sz="1600">
                <a:latin typeface="Times New Roman"/>
                <a:cs typeface="Times New Roman"/>
              </a:rPr>
              <a:t>based</a:t>
            </a:r>
            <a:r>
              <a:rPr dirty="0" sz="1600" spc="-5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OSs</a:t>
            </a:r>
            <a:r>
              <a:rPr dirty="0" sz="1600" spc="-4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are</a:t>
            </a:r>
            <a:r>
              <a:rPr dirty="0" sz="1600" spc="-4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widely</a:t>
            </a:r>
            <a:r>
              <a:rPr dirty="0" sz="1600" spc="-4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used</a:t>
            </a:r>
            <a:r>
              <a:rPr dirty="0" sz="1600" spc="-4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in</a:t>
            </a:r>
            <a:r>
              <a:rPr dirty="0" sz="1600" spc="-4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servers</a:t>
            </a:r>
            <a:r>
              <a:rPr dirty="0" sz="1600" spc="-4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and</a:t>
            </a:r>
            <a:r>
              <a:rPr dirty="0" sz="1600" spc="-4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embedded</a:t>
            </a:r>
            <a:r>
              <a:rPr dirty="0" sz="1600" spc="-4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systems</a:t>
            </a:r>
            <a:r>
              <a:rPr dirty="0" sz="1600" spc="-4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where </a:t>
            </a:r>
            <a:r>
              <a:rPr dirty="0" sz="1600">
                <a:latin typeface="Times New Roman"/>
                <a:cs typeface="Times New Roman"/>
              </a:rPr>
              <a:t>uptime</a:t>
            </a:r>
            <a:r>
              <a:rPr dirty="0" sz="1600" spc="-3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and</a:t>
            </a:r>
            <a:r>
              <a:rPr dirty="0" sz="1600" spc="-3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stability</a:t>
            </a:r>
            <a:r>
              <a:rPr dirty="0" sz="1600" spc="-3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are</a:t>
            </a:r>
            <a:r>
              <a:rPr dirty="0" sz="1600" spc="-3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critical.</a:t>
            </a:r>
            <a:endParaRPr sz="1600">
              <a:latin typeface="Times New Roman"/>
              <a:cs typeface="Times New Roman"/>
            </a:endParaRPr>
          </a:p>
          <a:p>
            <a:pPr marL="176530" indent="-163830">
              <a:lnSpc>
                <a:spcPct val="100000"/>
              </a:lnSpc>
              <a:spcBef>
                <a:spcPts val="1485"/>
              </a:spcBef>
              <a:buFont typeface="Times New Roman"/>
              <a:buAutoNum type="arabicPeriod"/>
              <a:tabLst>
                <a:tab pos="176530" algn="l"/>
              </a:tabLst>
            </a:pPr>
            <a:r>
              <a:rPr dirty="0" sz="1300" spc="-10">
                <a:latin typeface="Times New Roman"/>
                <a:cs typeface="Times New Roman"/>
              </a:rPr>
              <a:t>Efficient</a:t>
            </a:r>
            <a:r>
              <a:rPr dirty="0" sz="1300" spc="-30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System</a:t>
            </a:r>
            <a:r>
              <a:rPr dirty="0" sz="1300" spc="-30">
                <a:latin typeface="Times New Roman"/>
                <a:cs typeface="Times New Roman"/>
              </a:rPr>
              <a:t> </a:t>
            </a:r>
            <a:r>
              <a:rPr dirty="0" sz="1300" spc="-10">
                <a:latin typeface="Times New Roman"/>
                <a:cs typeface="Times New Roman"/>
              </a:rPr>
              <a:t>Management</a:t>
            </a:r>
            <a:endParaRPr sz="1300">
              <a:latin typeface="Times New Roman"/>
              <a:cs typeface="Times New Roman"/>
            </a:endParaRPr>
          </a:p>
          <a:p>
            <a:pPr algn="just" lvl="1" marL="469900" marR="472440" indent="-228600">
              <a:lnSpc>
                <a:spcPct val="103400"/>
              </a:lnSpc>
              <a:spcBef>
                <a:spcPts val="1175"/>
              </a:spcBef>
              <a:buFont typeface="Tahoma"/>
              <a:buChar char="●"/>
              <a:tabLst>
                <a:tab pos="469900" algn="l"/>
              </a:tabLst>
            </a:pPr>
            <a:r>
              <a:rPr dirty="0" sz="1600">
                <a:latin typeface="Times New Roman"/>
                <a:cs typeface="Times New Roman"/>
              </a:rPr>
              <a:t>CLI</a:t>
            </a:r>
            <a:r>
              <a:rPr dirty="0" sz="1600" spc="-5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provides</a:t>
            </a:r>
            <a:r>
              <a:rPr dirty="0" sz="1600" spc="-45">
                <a:latin typeface="Times New Roman"/>
                <a:cs typeface="Times New Roman"/>
              </a:rPr>
              <a:t> </a:t>
            </a:r>
            <a:r>
              <a:rPr dirty="0" sz="1600" spc="-20">
                <a:latin typeface="Times New Roman"/>
                <a:cs typeface="Times New Roman"/>
              </a:rPr>
              <a:t>fine-</a:t>
            </a:r>
            <a:r>
              <a:rPr dirty="0" sz="1600">
                <a:latin typeface="Times New Roman"/>
                <a:cs typeface="Times New Roman"/>
              </a:rPr>
              <a:t>grained</a:t>
            </a:r>
            <a:r>
              <a:rPr dirty="0" sz="1600" spc="-5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control</a:t>
            </a:r>
            <a:r>
              <a:rPr dirty="0" sz="1600" spc="-4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over</a:t>
            </a:r>
            <a:r>
              <a:rPr dirty="0" sz="1600" spc="-4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the</a:t>
            </a:r>
            <a:r>
              <a:rPr dirty="0" sz="1600" spc="-5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system,</a:t>
            </a:r>
            <a:r>
              <a:rPr dirty="0" sz="1600" spc="-4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making</a:t>
            </a:r>
            <a:r>
              <a:rPr dirty="0" sz="1600" spc="-4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tasks</a:t>
            </a:r>
            <a:r>
              <a:rPr dirty="0" sz="1600" spc="-50">
                <a:latin typeface="Times New Roman"/>
                <a:cs typeface="Times New Roman"/>
              </a:rPr>
              <a:t> </a:t>
            </a:r>
            <a:r>
              <a:rPr dirty="0" sz="1600" spc="-20">
                <a:latin typeface="Times New Roman"/>
                <a:cs typeface="Times New Roman"/>
              </a:rPr>
              <a:t>like </a:t>
            </a:r>
            <a:r>
              <a:rPr dirty="0" sz="1600">
                <a:latin typeface="Times New Roman"/>
                <a:cs typeface="Times New Roman"/>
              </a:rPr>
              <a:t>network</a:t>
            </a:r>
            <a:r>
              <a:rPr dirty="0" sz="1600" spc="-2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configuration,</a:t>
            </a:r>
            <a:r>
              <a:rPr dirty="0" sz="1600" spc="-2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user</a:t>
            </a:r>
            <a:r>
              <a:rPr dirty="0" sz="1600" spc="-2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management,</a:t>
            </a:r>
            <a:r>
              <a:rPr dirty="0" sz="1600" spc="-2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and</a:t>
            </a:r>
            <a:r>
              <a:rPr dirty="0" sz="1600" spc="-2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file</a:t>
            </a:r>
            <a:r>
              <a:rPr dirty="0" sz="1600" spc="-2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manipulation</a:t>
            </a:r>
            <a:r>
              <a:rPr dirty="0" sz="1600" spc="-25">
                <a:latin typeface="Times New Roman"/>
                <a:cs typeface="Times New Roman"/>
              </a:rPr>
              <a:t> </a:t>
            </a:r>
            <a:r>
              <a:rPr dirty="0" sz="1600" spc="-20">
                <a:latin typeface="Times New Roman"/>
                <a:cs typeface="Times New Roman"/>
              </a:rPr>
              <a:t>more </a:t>
            </a:r>
            <a:r>
              <a:rPr dirty="0" sz="1600" spc="-10">
                <a:latin typeface="Times New Roman"/>
                <a:cs typeface="Times New Roman"/>
              </a:rPr>
              <a:t>efficient.</a:t>
            </a:r>
            <a:endParaRPr sz="1600">
              <a:latin typeface="Times New Roman"/>
              <a:cs typeface="Times New Roman"/>
            </a:endParaRPr>
          </a:p>
          <a:p>
            <a:pPr algn="just" lvl="1" marL="469265" indent="-227965">
              <a:lnSpc>
                <a:spcPct val="100000"/>
              </a:lnSpc>
              <a:spcBef>
                <a:spcPts val="75"/>
              </a:spcBef>
              <a:buFont typeface="Tahoma"/>
              <a:buChar char="●"/>
              <a:tabLst>
                <a:tab pos="469265" algn="l"/>
              </a:tabLst>
            </a:pPr>
            <a:r>
              <a:rPr dirty="0" sz="1600">
                <a:latin typeface="Times New Roman"/>
                <a:cs typeface="Times New Roman"/>
              </a:rPr>
              <a:t>Remote</a:t>
            </a:r>
            <a:r>
              <a:rPr dirty="0" sz="1600" spc="-4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administration</a:t>
            </a:r>
            <a:r>
              <a:rPr dirty="0" sz="1600" spc="-4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is</a:t>
            </a:r>
            <a:r>
              <a:rPr dirty="0" sz="1600" spc="-4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faster</a:t>
            </a:r>
            <a:r>
              <a:rPr dirty="0" sz="1600" spc="-4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as</a:t>
            </a:r>
            <a:r>
              <a:rPr dirty="0" sz="1600" spc="-4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it</a:t>
            </a:r>
            <a:r>
              <a:rPr dirty="0" sz="1600" spc="-4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does</a:t>
            </a:r>
            <a:r>
              <a:rPr dirty="0" sz="1600" spc="-4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not</a:t>
            </a:r>
            <a:r>
              <a:rPr dirty="0" sz="1600" spc="-4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require</a:t>
            </a:r>
            <a:r>
              <a:rPr dirty="0" sz="1600" spc="-4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graphical</a:t>
            </a:r>
            <a:r>
              <a:rPr dirty="0" sz="1600" spc="-4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rendering.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3" name="object 3" descr=""/>
          <p:cNvSpPr/>
          <p:nvPr/>
        </p:nvSpPr>
        <p:spPr>
          <a:xfrm>
            <a:off x="495300" y="9340850"/>
            <a:ext cx="6502400" cy="0"/>
          </a:xfrm>
          <a:custGeom>
            <a:avLst/>
            <a:gdLst/>
            <a:ahLst/>
            <a:cxnLst/>
            <a:rect l="l" t="t" r="r" b="b"/>
            <a:pathLst>
              <a:path w="6502400" h="0">
                <a:moveTo>
                  <a:pt x="0" y="0"/>
                </a:moveTo>
                <a:lnTo>
                  <a:pt x="6502400" y="0"/>
                </a:lnTo>
              </a:path>
            </a:pathLst>
          </a:custGeom>
          <a:ln w="12700">
            <a:solidFill>
              <a:srgbClr val="87878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25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/>
              <a:t>Md.</a:t>
            </a:r>
            <a:r>
              <a:rPr dirty="0" spc="55"/>
              <a:t> </a:t>
            </a:r>
            <a:r>
              <a:rPr dirty="0" spc="-25"/>
              <a:t>Tariqul</a:t>
            </a:r>
            <a:r>
              <a:rPr dirty="0" spc="60"/>
              <a:t> </a:t>
            </a:r>
            <a:r>
              <a:rPr dirty="0"/>
              <a:t>Islam,</a:t>
            </a:r>
            <a:r>
              <a:rPr dirty="0" spc="55"/>
              <a:t> </a:t>
            </a:r>
            <a:r>
              <a:rPr dirty="0" spc="-30"/>
              <a:t>Lecturer,</a:t>
            </a:r>
            <a:r>
              <a:rPr dirty="0" spc="60"/>
              <a:t> </a:t>
            </a:r>
            <a:r>
              <a:rPr dirty="0" spc="-20"/>
              <a:t>Department</a:t>
            </a:r>
            <a:r>
              <a:rPr dirty="0" spc="55"/>
              <a:t> </a:t>
            </a:r>
            <a:r>
              <a:rPr dirty="0"/>
              <a:t>of</a:t>
            </a:r>
            <a:r>
              <a:rPr dirty="0" spc="60"/>
              <a:t> CSE,</a:t>
            </a:r>
            <a:r>
              <a:rPr dirty="0" spc="55"/>
              <a:t> </a:t>
            </a:r>
            <a:r>
              <a:rPr dirty="0"/>
              <a:t>University</a:t>
            </a:r>
            <a:r>
              <a:rPr dirty="0" spc="60"/>
              <a:t> </a:t>
            </a:r>
            <a:r>
              <a:rPr dirty="0"/>
              <a:t>of</a:t>
            </a:r>
            <a:r>
              <a:rPr dirty="0" spc="60"/>
              <a:t> </a:t>
            </a:r>
            <a:r>
              <a:rPr dirty="0"/>
              <a:t>Global</a:t>
            </a:r>
            <a:r>
              <a:rPr dirty="0" spc="55"/>
              <a:t> </a:t>
            </a:r>
            <a:r>
              <a:rPr dirty="0"/>
              <a:t>Village</a:t>
            </a:r>
            <a:r>
              <a:rPr dirty="0" spc="60"/>
              <a:t> </a:t>
            </a:r>
            <a:r>
              <a:rPr dirty="0" spc="-10"/>
              <a:t>(UGV)</a:t>
            </a:r>
          </a:p>
        </p:txBody>
      </p:sp>
      <p:sp>
        <p:nvSpPr>
          <p:cNvPr id="5" name="object 5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25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 spc="-20"/>
              <a:t>Page:</a:t>
            </a:r>
            <a:r>
              <a:rPr dirty="0" spc="-10"/>
              <a:t> </a:t>
            </a:r>
            <a:r>
              <a:rPr dirty="0" spc="-40"/>
              <a:t>1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25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/>
              <a:t>Md.</a:t>
            </a:r>
            <a:r>
              <a:rPr dirty="0" spc="55"/>
              <a:t> </a:t>
            </a:r>
            <a:r>
              <a:rPr dirty="0" spc="-25"/>
              <a:t>Tariqul</a:t>
            </a:r>
            <a:r>
              <a:rPr dirty="0" spc="60"/>
              <a:t> </a:t>
            </a:r>
            <a:r>
              <a:rPr dirty="0"/>
              <a:t>Islam,</a:t>
            </a:r>
            <a:r>
              <a:rPr dirty="0" spc="55"/>
              <a:t> </a:t>
            </a:r>
            <a:r>
              <a:rPr dirty="0" spc="-30"/>
              <a:t>Lecturer,</a:t>
            </a:r>
            <a:r>
              <a:rPr dirty="0" spc="60"/>
              <a:t> </a:t>
            </a:r>
            <a:r>
              <a:rPr dirty="0" spc="-20"/>
              <a:t>Department</a:t>
            </a:r>
            <a:r>
              <a:rPr dirty="0" spc="55"/>
              <a:t> </a:t>
            </a:r>
            <a:r>
              <a:rPr dirty="0"/>
              <a:t>of</a:t>
            </a:r>
            <a:r>
              <a:rPr dirty="0" spc="60"/>
              <a:t> CSE,</a:t>
            </a:r>
            <a:r>
              <a:rPr dirty="0" spc="55"/>
              <a:t> </a:t>
            </a:r>
            <a:r>
              <a:rPr dirty="0"/>
              <a:t>University</a:t>
            </a:r>
            <a:r>
              <a:rPr dirty="0" spc="60"/>
              <a:t> </a:t>
            </a:r>
            <a:r>
              <a:rPr dirty="0"/>
              <a:t>of</a:t>
            </a:r>
            <a:r>
              <a:rPr dirty="0" spc="60"/>
              <a:t> </a:t>
            </a:r>
            <a:r>
              <a:rPr dirty="0"/>
              <a:t>Global</a:t>
            </a:r>
            <a:r>
              <a:rPr dirty="0" spc="55"/>
              <a:t> </a:t>
            </a:r>
            <a:r>
              <a:rPr dirty="0"/>
              <a:t>Village</a:t>
            </a:r>
            <a:r>
              <a:rPr dirty="0" spc="60"/>
              <a:t> </a:t>
            </a:r>
            <a:r>
              <a:rPr dirty="0" spc="-10"/>
              <a:t>(UGV)</a:t>
            </a:r>
          </a:p>
        </p:txBody>
      </p:sp>
      <p:sp>
        <p:nvSpPr>
          <p:cNvPr id="4" name="object 4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25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 spc="-20"/>
              <a:t>Page:</a:t>
            </a:r>
            <a:r>
              <a:rPr dirty="0" spc="-10"/>
              <a:t> </a:t>
            </a:r>
            <a:r>
              <a:rPr dirty="0" spc="-40"/>
              <a:t>2</a:t>
            </a:r>
          </a:p>
        </p:txBody>
      </p:sp>
      <p:sp>
        <p:nvSpPr>
          <p:cNvPr id="2" name="object 2" descr=""/>
          <p:cNvSpPr txBox="1"/>
          <p:nvPr/>
        </p:nvSpPr>
        <p:spPr>
          <a:xfrm>
            <a:off x="444500" y="890736"/>
            <a:ext cx="6541770" cy="827722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00">
                <a:latin typeface="Times New Roman"/>
                <a:cs typeface="Times New Roman"/>
              </a:rPr>
              <a:t>Main</a:t>
            </a:r>
            <a:r>
              <a:rPr dirty="0" sz="1300" spc="-25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Benefits</a:t>
            </a:r>
            <a:r>
              <a:rPr dirty="0" sz="1300" spc="-20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of</a:t>
            </a:r>
            <a:r>
              <a:rPr dirty="0" sz="1300" spc="-20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Using</a:t>
            </a:r>
            <a:r>
              <a:rPr dirty="0" sz="1300" spc="-25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a</a:t>
            </a:r>
            <a:r>
              <a:rPr dirty="0" sz="1300" spc="-20">
                <a:latin typeface="Times New Roman"/>
                <a:cs typeface="Times New Roman"/>
              </a:rPr>
              <a:t> CLI-</a:t>
            </a:r>
            <a:r>
              <a:rPr dirty="0" sz="1300">
                <a:latin typeface="Times New Roman"/>
                <a:cs typeface="Times New Roman"/>
              </a:rPr>
              <a:t>Based</a:t>
            </a:r>
            <a:r>
              <a:rPr dirty="0" sz="1300" spc="-20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OS</a:t>
            </a:r>
            <a:r>
              <a:rPr dirty="0" sz="1300" spc="-25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for</a:t>
            </a:r>
            <a:r>
              <a:rPr dirty="0" sz="1300" spc="-20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Remote</a:t>
            </a:r>
            <a:r>
              <a:rPr dirty="0" sz="1300" spc="-20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Access</a:t>
            </a:r>
            <a:r>
              <a:rPr dirty="0" sz="1300" spc="-20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and</a:t>
            </a:r>
            <a:r>
              <a:rPr dirty="0" sz="1300" spc="-25">
                <a:latin typeface="Times New Roman"/>
                <a:cs typeface="Times New Roman"/>
              </a:rPr>
              <a:t> </a:t>
            </a:r>
            <a:r>
              <a:rPr dirty="0" sz="1300" spc="-10">
                <a:latin typeface="Times New Roman"/>
                <a:cs typeface="Times New Roman"/>
              </a:rPr>
              <a:t>Automation</a:t>
            </a:r>
            <a:endParaRPr sz="1300">
              <a:latin typeface="Times New Roman"/>
              <a:cs typeface="Times New Roman"/>
            </a:endParaRPr>
          </a:p>
          <a:p>
            <a:pPr marL="151130" indent="-138430">
              <a:lnSpc>
                <a:spcPct val="100000"/>
              </a:lnSpc>
              <a:spcBef>
                <a:spcPts val="1265"/>
              </a:spcBef>
              <a:buFont typeface="Times New Roman"/>
              <a:buAutoNum type="arabicPeriod"/>
              <a:tabLst>
                <a:tab pos="151130" algn="l"/>
              </a:tabLst>
            </a:pPr>
            <a:r>
              <a:rPr dirty="0" sz="1100">
                <a:latin typeface="Times New Roman"/>
                <a:cs typeface="Times New Roman"/>
              </a:rPr>
              <a:t>Lightweight</a:t>
            </a:r>
            <a:r>
              <a:rPr dirty="0" sz="1100" spc="-50">
                <a:latin typeface="Times New Roman"/>
                <a:cs typeface="Times New Roman"/>
              </a:rPr>
              <a:t> </a:t>
            </a:r>
            <a:r>
              <a:rPr dirty="0" sz="1100">
                <a:latin typeface="Times New Roman"/>
                <a:cs typeface="Times New Roman"/>
              </a:rPr>
              <a:t>Remote</a:t>
            </a:r>
            <a:r>
              <a:rPr dirty="0" sz="1100" spc="-45">
                <a:latin typeface="Times New Roman"/>
                <a:cs typeface="Times New Roman"/>
              </a:rPr>
              <a:t> </a:t>
            </a:r>
            <a:r>
              <a:rPr dirty="0" sz="1100" spc="-10">
                <a:latin typeface="Times New Roman"/>
                <a:cs typeface="Times New Roman"/>
              </a:rPr>
              <a:t>Access</a:t>
            </a:r>
            <a:endParaRPr sz="1100">
              <a:latin typeface="Times New Roman"/>
              <a:cs typeface="Times New Roman"/>
            </a:endParaRPr>
          </a:p>
          <a:p>
            <a:pPr lvl="1" marL="469900" marR="342900" indent="-228600">
              <a:lnSpc>
                <a:spcPct val="103400"/>
              </a:lnSpc>
              <a:spcBef>
                <a:spcPts val="1155"/>
              </a:spcBef>
              <a:buFont typeface="Tahoma"/>
              <a:buChar char="●"/>
              <a:tabLst>
                <a:tab pos="469900" algn="l"/>
              </a:tabLst>
            </a:pPr>
            <a:r>
              <a:rPr dirty="0" sz="1600">
                <a:latin typeface="Times New Roman"/>
                <a:cs typeface="Times New Roman"/>
              </a:rPr>
              <a:t>CLI</a:t>
            </a:r>
            <a:r>
              <a:rPr dirty="0" sz="1600" spc="-5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allows</a:t>
            </a:r>
            <a:r>
              <a:rPr dirty="0" sz="1600" spc="-5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remote</a:t>
            </a:r>
            <a:r>
              <a:rPr dirty="0" sz="1600" spc="-5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access</a:t>
            </a:r>
            <a:r>
              <a:rPr dirty="0" sz="1600" spc="-5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using</a:t>
            </a:r>
            <a:r>
              <a:rPr dirty="0" sz="1600" spc="-5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SSH</a:t>
            </a:r>
            <a:r>
              <a:rPr dirty="0" sz="1600" spc="-5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(Secure</a:t>
            </a:r>
            <a:r>
              <a:rPr dirty="0" sz="1600" spc="-5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Shell),</a:t>
            </a:r>
            <a:r>
              <a:rPr dirty="0" sz="1600" spc="-5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which</a:t>
            </a:r>
            <a:r>
              <a:rPr dirty="0" sz="1600" spc="-5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consumes </a:t>
            </a:r>
            <a:r>
              <a:rPr dirty="0" sz="1600">
                <a:latin typeface="Times New Roman"/>
                <a:cs typeface="Times New Roman"/>
              </a:rPr>
              <a:t>minimal</a:t>
            </a:r>
            <a:r>
              <a:rPr dirty="0" sz="1600" spc="-6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bandwidth</a:t>
            </a:r>
            <a:r>
              <a:rPr dirty="0" sz="1600" spc="-6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compared</a:t>
            </a:r>
            <a:r>
              <a:rPr dirty="0" sz="1600" spc="-6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to</a:t>
            </a:r>
            <a:r>
              <a:rPr dirty="0" sz="1600" spc="-6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GUI-</a:t>
            </a:r>
            <a:r>
              <a:rPr dirty="0" sz="1600">
                <a:latin typeface="Times New Roman"/>
                <a:cs typeface="Times New Roman"/>
              </a:rPr>
              <a:t>based</a:t>
            </a:r>
            <a:r>
              <a:rPr dirty="0" sz="1600" spc="-6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remote</a:t>
            </a:r>
            <a:r>
              <a:rPr dirty="0" sz="1600" spc="-6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desktop</a:t>
            </a:r>
            <a:r>
              <a:rPr dirty="0" sz="1600" spc="-6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solutions.</a:t>
            </a:r>
            <a:endParaRPr sz="1600">
              <a:latin typeface="Times New Roman"/>
              <a:cs typeface="Times New Roman"/>
            </a:endParaRPr>
          </a:p>
          <a:p>
            <a:pPr lvl="1" marL="469900" marR="5080" indent="-228600">
              <a:lnSpc>
                <a:spcPct val="103400"/>
              </a:lnSpc>
              <a:spcBef>
                <a:spcPts val="5"/>
              </a:spcBef>
              <a:buFont typeface="Tahoma"/>
              <a:buChar char="●"/>
              <a:tabLst>
                <a:tab pos="469900" algn="l"/>
              </a:tabLst>
            </a:pPr>
            <a:r>
              <a:rPr dirty="0" sz="1600">
                <a:latin typeface="Times New Roman"/>
                <a:cs typeface="Times New Roman"/>
              </a:rPr>
              <a:t>Users</a:t>
            </a:r>
            <a:r>
              <a:rPr dirty="0" sz="1600" spc="-3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can</a:t>
            </a:r>
            <a:r>
              <a:rPr dirty="0" sz="1600" spc="-3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perform</a:t>
            </a:r>
            <a:r>
              <a:rPr dirty="0" sz="1600" spc="-3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system</a:t>
            </a:r>
            <a:r>
              <a:rPr dirty="0" sz="1600" spc="-3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management</a:t>
            </a:r>
            <a:r>
              <a:rPr dirty="0" sz="1600" spc="-3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and</a:t>
            </a:r>
            <a:r>
              <a:rPr dirty="0" sz="1600" spc="-3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troubleshooting</a:t>
            </a:r>
            <a:r>
              <a:rPr dirty="0" sz="1600" spc="-3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from</a:t>
            </a:r>
            <a:r>
              <a:rPr dirty="0" sz="1600" spc="-3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virtually </a:t>
            </a:r>
            <a:r>
              <a:rPr dirty="0" sz="1600">
                <a:latin typeface="Times New Roman"/>
                <a:cs typeface="Times New Roman"/>
              </a:rPr>
              <a:t>anywhere</a:t>
            </a:r>
            <a:r>
              <a:rPr dirty="0" sz="1600" spc="-6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without</a:t>
            </a:r>
            <a:r>
              <a:rPr dirty="0" sz="1600" spc="-6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needing</a:t>
            </a:r>
            <a:r>
              <a:rPr dirty="0" sz="1600" spc="-5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a</a:t>
            </a:r>
            <a:r>
              <a:rPr dirty="0" sz="1600" spc="-6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graphical</a:t>
            </a:r>
            <a:r>
              <a:rPr dirty="0" sz="1600" spc="-5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interface.</a:t>
            </a:r>
            <a:endParaRPr sz="1600">
              <a:latin typeface="Times New Roman"/>
              <a:cs typeface="Times New Roman"/>
            </a:endParaRPr>
          </a:p>
          <a:p>
            <a:pPr marL="151130" indent="-138430">
              <a:lnSpc>
                <a:spcPct val="100000"/>
              </a:lnSpc>
              <a:spcBef>
                <a:spcPts val="1300"/>
              </a:spcBef>
              <a:buFont typeface="Times New Roman"/>
              <a:buAutoNum type="arabicPeriod"/>
              <a:tabLst>
                <a:tab pos="151130" algn="l"/>
              </a:tabLst>
            </a:pPr>
            <a:r>
              <a:rPr dirty="0" sz="1100">
                <a:latin typeface="Times New Roman"/>
                <a:cs typeface="Times New Roman"/>
              </a:rPr>
              <a:t>Powerful</a:t>
            </a:r>
            <a:r>
              <a:rPr dirty="0" sz="1100" spc="-45">
                <a:latin typeface="Times New Roman"/>
                <a:cs typeface="Times New Roman"/>
              </a:rPr>
              <a:t> </a:t>
            </a:r>
            <a:r>
              <a:rPr dirty="0" sz="1100" spc="-10">
                <a:latin typeface="Times New Roman"/>
                <a:cs typeface="Times New Roman"/>
              </a:rPr>
              <a:t>Automation</a:t>
            </a:r>
            <a:endParaRPr sz="1100">
              <a:latin typeface="Times New Roman"/>
              <a:cs typeface="Times New Roman"/>
            </a:endParaRPr>
          </a:p>
          <a:p>
            <a:pPr lvl="1" marL="469900" marR="71755" indent="-228600">
              <a:lnSpc>
                <a:spcPct val="103400"/>
              </a:lnSpc>
              <a:spcBef>
                <a:spcPts val="1155"/>
              </a:spcBef>
              <a:buFont typeface="Tahoma"/>
              <a:buChar char="●"/>
              <a:tabLst>
                <a:tab pos="469900" algn="l"/>
              </a:tabLst>
            </a:pPr>
            <a:r>
              <a:rPr dirty="0" sz="1600">
                <a:latin typeface="Times New Roman"/>
                <a:cs typeface="Times New Roman"/>
              </a:rPr>
              <a:t>CLI</a:t>
            </a:r>
            <a:r>
              <a:rPr dirty="0" sz="1600" spc="-6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supports</a:t>
            </a:r>
            <a:r>
              <a:rPr dirty="0" sz="1600" spc="-5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scripting</a:t>
            </a:r>
            <a:r>
              <a:rPr dirty="0" sz="1600" spc="-6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(e.g.,</a:t>
            </a:r>
            <a:r>
              <a:rPr dirty="0" sz="1600" spc="-5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Bash,</a:t>
            </a:r>
            <a:r>
              <a:rPr dirty="0" sz="1600" spc="-5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PowerShell,</a:t>
            </a:r>
            <a:r>
              <a:rPr dirty="0" sz="1600" spc="-6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Python)</a:t>
            </a:r>
            <a:r>
              <a:rPr dirty="0" sz="1600" spc="-5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to</a:t>
            </a:r>
            <a:r>
              <a:rPr dirty="0" sz="1600" spc="-5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automate</a:t>
            </a:r>
            <a:r>
              <a:rPr dirty="0" sz="1600" spc="-6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tasks </a:t>
            </a:r>
            <a:r>
              <a:rPr dirty="0" sz="1600">
                <a:latin typeface="Times New Roman"/>
                <a:cs typeface="Times New Roman"/>
              </a:rPr>
              <a:t>like</a:t>
            </a:r>
            <a:r>
              <a:rPr dirty="0" sz="1600" spc="-6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software</a:t>
            </a:r>
            <a:r>
              <a:rPr dirty="0" sz="1600" spc="-5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updates,</a:t>
            </a:r>
            <a:r>
              <a:rPr dirty="0" sz="1600" spc="-5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log</a:t>
            </a:r>
            <a:r>
              <a:rPr dirty="0" sz="1600" spc="-5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analysis,</a:t>
            </a:r>
            <a:r>
              <a:rPr dirty="0" sz="1600" spc="-5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backups,</a:t>
            </a:r>
            <a:r>
              <a:rPr dirty="0" sz="1600" spc="-6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and</a:t>
            </a:r>
            <a:r>
              <a:rPr dirty="0" sz="1600" spc="-5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deployments.</a:t>
            </a:r>
            <a:endParaRPr sz="1600">
              <a:latin typeface="Times New Roman"/>
              <a:cs typeface="Times New Roman"/>
            </a:endParaRPr>
          </a:p>
          <a:p>
            <a:pPr lvl="1" marL="469265" indent="-227965">
              <a:lnSpc>
                <a:spcPct val="100000"/>
              </a:lnSpc>
              <a:spcBef>
                <a:spcPts val="70"/>
              </a:spcBef>
              <a:buFont typeface="Tahoma"/>
              <a:buChar char="●"/>
              <a:tabLst>
                <a:tab pos="469265" algn="l"/>
              </a:tabLst>
            </a:pPr>
            <a:r>
              <a:rPr dirty="0" sz="1600">
                <a:latin typeface="Times New Roman"/>
                <a:cs typeface="Times New Roman"/>
              </a:rPr>
              <a:t>Automation</a:t>
            </a:r>
            <a:r>
              <a:rPr dirty="0" sz="1600" spc="-4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minimizes</a:t>
            </a:r>
            <a:r>
              <a:rPr dirty="0" sz="1600" spc="-4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human</a:t>
            </a:r>
            <a:r>
              <a:rPr dirty="0" sz="1600" spc="-4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errors</a:t>
            </a:r>
            <a:r>
              <a:rPr dirty="0" sz="1600" spc="-4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and</a:t>
            </a:r>
            <a:r>
              <a:rPr dirty="0" sz="1600" spc="-4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increases</a:t>
            </a:r>
            <a:r>
              <a:rPr dirty="0" sz="1600" spc="-4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productivity.</a:t>
            </a:r>
            <a:endParaRPr sz="1600">
              <a:latin typeface="Times New Roman"/>
              <a:cs typeface="Times New Roman"/>
            </a:endParaRPr>
          </a:p>
          <a:p>
            <a:pPr marL="151130" indent="-138430">
              <a:lnSpc>
                <a:spcPct val="100000"/>
              </a:lnSpc>
              <a:spcBef>
                <a:spcPts val="1300"/>
              </a:spcBef>
              <a:buFont typeface="Times New Roman"/>
              <a:buAutoNum type="arabicPeriod"/>
              <a:tabLst>
                <a:tab pos="151130" algn="l"/>
              </a:tabLst>
            </a:pPr>
            <a:r>
              <a:rPr dirty="0" sz="1100">
                <a:latin typeface="Times New Roman"/>
                <a:cs typeface="Times New Roman"/>
              </a:rPr>
              <a:t>Security</a:t>
            </a:r>
            <a:r>
              <a:rPr dirty="0" sz="1100" spc="-40">
                <a:latin typeface="Times New Roman"/>
                <a:cs typeface="Times New Roman"/>
              </a:rPr>
              <a:t> </a:t>
            </a:r>
            <a:r>
              <a:rPr dirty="0" sz="1100" spc="-10">
                <a:latin typeface="Times New Roman"/>
                <a:cs typeface="Times New Roman"/>
              </a:rPr>
              <a:t>Advantages</a:t>
            </a:r>
            <a:endParaRPr sz="1100">
              <a:latin typeface="Times New Roman"/>
              <a:cs typeface="Times New Roman"/>
            </a:endParaRPr>
          </a:p>
          <a:p>
            <a:pPr lvl="1" marL="469900" marR="79375" indent="-228600">
              <a:lnSpc>
                <a:spcPct val="103400"/>
              </a:lnSpc>
              <a:spcBef>
                <a:spcPts val="1155"/>
              </a:spcBef>
              <a:buFont typeface="Tahoma"/>
              <a:buChar char="●"/>
              <a:tabLst>
                <a:tab pos="469900" algn="l"/>
              </a:tabLst>
            </a:pPr>
            <a:r>
              <a:rPr dirty="0" sz="1600" spc="-10">
                <a:latin typeface="Times New Roman"/>
                <a:cs typeface="Times New Roman"/>
              </a:rPr>
              <a:t>CLI-</a:t>
            </a:r>
            <a:r>
              <a:rPr dirty="0" sz="1600">
                <a:latin typeface="Times New Roman"/>
                <a:cs typeface="Times New Roman"/>
              </a:rPr>
              <a:t>based</a:t>
            </a:r>
            <a:r>
              <a:rPr dirty="0" sz="1600" spc="-5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access</a:t>
            </a:r>
            <a:r>
              <a:rPr dirty="0" sz="1600" spc="-5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is</a:t>
            </a:r>
            <a:r>
              <a:rPr dirty="0" sz="1600" spc="-5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generally</a:t>
            </a:r>
            <a:r>
              <a:rPr dirty="0" sz="1600" spc="-5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more</a:t>
            </a:r>
            <a:r>
              <a:rPr dirty="0" sz="1600" spc="-5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secure</a:t>
            </a:r>
            <a:r>
              <a:rPr dirty="0" sz="1600" spc="-5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as</a:t>
            </a:r>
            <a:r>
              <a:rPr dirty="0" sz="1600" spc="-5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it</a:t>
            </a:r>
            <a:r>
              <a:rPr dirty="0" sz="1600" spc="-5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reduces</a:t>
            </a:r>
            <a:r>
              <a:rPr dirty="0" sz="1600" spc="-5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the</a:t>
            </a:r>
            <a:r>
              <a:rPr dirty="0" sz="1600" spc="-5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attack</a:t>
            </a:r>
            <a:r>
              <a:rPr dirty="0" sz="1600" spc="-5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surface </a:t>
            </a:r>
            <a:r>
              <a:rPr dirty="0" sz="1600">
                <a:latin typeface="Times New Roman"/>
                <a:cs typeface="Times New Roman"/>
              </a:rPr>
              <a:t>compared</a:t>
            </a:r>
            <a:r>
              <a:rPr dirty="0" sz="1600" spc="-4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to</a:t>
            </a:r>
            <a:r>
              <a:rPr dirty="0" sz="1600" spc="-4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GUI-</a:t>
            </a:r>
            <a:r>
              <a:rPr dirty="0" sz="1600">
                <a:latin typeface="Times New Roman"/>
                <a:cs typeface="Times New Roman"/>
              </a:rPr>
              <a:t>based</a:t>
            </a:r>
            <a:r>
              <a:rPr dirty="0" sz="1600" spc="-4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tools</a:t>
            </a:r>
            <a:r>
              <a:rPr dirty="0" sz="1600" spc="-4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that</a:t>
            </a:r>
            <a:r>
              <a:rPr dirty="0" sz="1600" spc="-4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may</a:t>
            </a:r>
            <a:r>
              <a:rPr dirty="0" sz="1600" spc="-4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require</a:t>
            </a:r>
            <a:r>
              <a:rPr dirty="0" sz="1600" spc="-4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open</a:t>
            </a:r>
            <a:r>
              <a:rPr dirty="0" sz="1600" spc="-4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ports</a:t>
            </a:r>
            <a:r>
              <a:rPr dirty="0" sz="1600" spc="-4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for</a:t>
            </a:r>
            <a:r>
              <a:rPr dirty="0" sz="1600" spc="-4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remote </a:t>
            </a:r>
            <a:r>
              <a:rPr dirty="0" sz="1600">
                <a:latin typeface="Times New Roman"/>
                <a:cs typeface="Times New Roman"/>
              </a:rPr>
              <a:t>desktops</a:t>
            </a:r>
            <a:r>
              <a:rPr dirty="0" sz="1600" spc="-4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(e.g.,</a:t>
            </a:r>
            <a:r>
              <a:rPr dirty="0" sz="1600" spc="-3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RDP</a:t>
            </a:r>
            <a:r>
              <a:rPr dirty="0" sz="1600" spc="-3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or</a:t>
            </a:r>
            <a:r>
              <a:rPr dirty="0" sz="1600" spc="-35">
                <a:latin typeface="Times New Roman"/>
                <a:cs typeface="Times New Roman"/>
              </a:rPr>
              <a:t> </a:t>
            </a:r>
            <a:r>
              <a:rPr dirty="0" sz="1600" spc="-20">
                <a:latin typeface="Times New Roman"/>
                <a:cs typeface="Times New Roman"/>
              </a:rPr>
              <a:t>VNC).</a:t>
            </a:r>
            <a:endParaRPr sz="1600">
              <a:latin typeface="Times New Roman"/>
              <a:cs typeface="Times New Roman"/>
            </a:endParaRPr>
          </a:p>
          <a:p>
            <a:pPr lvl="1" marL="469900" marR="394335" indent="-228600">
              <a:lnSpc>
                <a:spcPct val="103400"/>
              </a:lnSpc>
              <a:spcBef>
                <a:spcPts val="5"/>
              </a:spcBef>
              <a:buFont typeface="Tahoma"/>
              <a:buChar char="●"/>
              <a:tabLst>
                <a:tab pos="469900" algn="l"/>
              </a:tabLst>
            </a:pPr>
            <a:r>
              <a:rPr dirty="0" sz="1600">
                <a:latin typeface="Times New Roman"/>
                <a:cs typeface="Times New Roman"/>
              </a:rPr>
              <a:t>Scripts</a:t>
            </a:r>
            <a:r>
              <a:rPr dirty="0" sz="1600" spc="-6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and</a:t>
            </a:r>
            <a:r>
              <a:rPr dirty="0" sz="1600" spc="-5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commands</a:t>
            </a:r>
            <a:r>
              <a:rPr dirty="0" sz="1600" spc="-5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can</a:t>
            </a:r>
            <a:r>
              <a:rPr dirty="0" sz="1600" spc="-6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be</a:t>
            </a:r>
            <a:r>
              <a:rPr dirty="0" sz="1600" spc="-5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executed</a:t>
            </a:r>
            <a:r>
              <a:rPr dirty="0" sz="1600" spc="-5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with</a:t>
            </a:r>
            <a:r>
              <a:rPr dirty="0" sz="1600" spc="-6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privileged</a:t>
            </a:r>
            <a:r>
              <a:rPr dirty="0" sz="1600" spc="-5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access</a:t>
            </a:r>
            <a:r>
              <a:rPr dirty="0" sz="1600" spc="-5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control </a:t>
            </a:r>
            <a:r>
              <a:rPr dirty="0" sz="1600">
                <a:latin typeface="Times New Roman"/>
                <a:cs typeface="Times New Roman"/>
              </a:rPr>
              <a:t>without</a:t>
            </a:r>
            <a:r>
              <a:rPr dirty="0" sz="1600" spc="-5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exposing</a:t>
            </a:r>
            <a:r>
              <a:rPr dirty="0" sz="1600" spc="-5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unnecessary</a:t>
            </a:r>
            <a:r>
              <a:rPr dirty="0" sz="1600" spc="-5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graphical</a:t>
            </a:r>
            <a:r>
              <a:rPr dirty="0" sz="1600" spc="-5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components.</a:t>
            </a:r>
            <a:endParaRPr sz="1600">
              <a:latin typeface="Times New Roman"/>
              <a:cs typeface="Times New Roman"/>
            </a:endParaRPr>
          </a:p>
          <a:p>
            <a:pPr marL="151130" indent="-138430">
              <a:lnSpc>
                <a:spcPct val="100000"/>
              </a:lnSpc>
              <a:spcBef>
                <a:spcPts val="1300"/>
              </a:spcBef>
              <a:buFont typeface="Times New Roman"/>
              <a:buAutoNum type="arabicPeriod"/>
              <a:tabLst>
                <a:tab pos="151130" algn="l"/>
              </a:tabLst>
            </a:pPr>
            <a:r>
              <a:rPr dirty="0" sz="1100">
                <a:latin typeface="Times New Roman"/>
                <a:cs typeface="Times New Roman"/>
              </a:rPr>
              <a:t>Scalability</a:t>
            </a:r>
            <a:r>
              <a:rPr dirty="0" sz="1100" spc="-30">
                <a:latin typeface="Times New Roman"/>
                <a:cs typeface="Times New Roman"/>
              </a:rPr>
              <a:t> </a:t>
            </a:r>
            <a:r>
              <a:rPr dirty="0" sz="1100">
                <a:latin typeface="Times New Roman"/>
                <a:cs typeface="Times New Roman"/>
              </a:rPr>
              <a:t>for</a:t>
            </a:r>
            <a:r>
              <a:rPr dirty="0" sz="1100" spc="-30">
                <a:latin typeface="Times New Roman"/>
                <a:cs typeface="Times New Roman"/>
              </a:rPr>
              <a:t> </a:t>
            </a:r>
            <a:r>
              <a:rPr dirty="0" sz="1100">
                <a:latin typeface="Times New Roman"/>
                <a:cs typeface="Times New Roman"/>
              </a:rPr>
              <a:t>System</a:t>
            </a:r>
            <a:r>
              <a:rPr dirty="0" sz="1100" spc="-30">
                <a:latin typeface="Times New Roman"/>
                <a:cs typeface="Times New Roman"/>
              </a:rPr>
              <a:t> </a:t>
            </a:r>
            <a:r>
              <a:rPr dirty="0" sz="1100" spc="-10">
                <a:latin typeface="Times New Roman"/>
                <a:cs typeface="Times New Roman"/>
              </a:rPr>
              <a:t>Administration</a:t>
            </a:r>
            <a:endParaRPr sz="1100">
              <a:latin typeface="Times New Roman"/>
              <a:cs typeface="Times New Roman"/>
            </a:endParaRPr>
          </a:p>
          <a:p>
            <a:pPr lvl="1" marL="469900" marR="116839" indent="-228600">
              <a:lnSpc>
                <a:spcPct val="103400"/>
              </a:lnSpc>
              <a:spcBef>
                <a:spcPts val="1155"/>
              </a:spcBef>
              <a:buFont typeface="Tahoma"/>
              <a:buChar char="●"/>
              <a:tabLst>
                <a:tab pos="469900" algn="l"/>
              </a:tabLst>
            </a:pPr>
            <a:r>
              <a:rPr dirty="0" sz="1600">
                <a:latin typeface="Times New Roman"/>
                <a:cs typeface="Times New Roman"/>
              </a:rPr>
              <a:t>CLI</a:t>
            </a:r>
            <a:r>
              <a:rPr dirty="0" sz="1600" spc="-6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allows</a:t>
            </a:r>
            <a:r>
              <a:rPr dirty="0" sz="1600" spc="-5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managing</a:t>
            </a:r>
            <a:r>
              <a:rPr dirty="0" sz="1600" spc="-5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multiple</a:t>
            </a:r>
            <a:r>
              <a:rPr dirty="0" sz="1600" spc="-5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remote</a:t>
            </a:r>
            <a:r>
              <a:rPr dirty="0" sz="1600" spc="-5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servers</a:t>
            </a:r>
            <a:r>
              <a:rPr dirty="0" sz="1600" spc="-5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simultaneously</a:t>
            </a:r>
            <a:r>
              <a:rPr dirty="0" sz="1600" spc="-5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using</a:t>
            </a:r>
            <a:r>
              <a:rPr dirty="0" sz="1600" spc="-5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tools </a:t>
            </a:r>
            <a:r>
              <a:rPr dirty="0" sz="1600">
                <a:latin typeface="Times New Roman"/>
                <a:cs typeface="Times New Roman"/>
              </a:rPr>
              <a:t>like</a:t>
            </a:r>
            <a:r>
              <a:rPr dirty="0" sz="1600" spc="-4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Ansible,</a:t>
            </a:r>
            <a:r>
              <a:rPr dirty="0" sz="1600" spc="-4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SSH</a:t>
            </a:r>
            <a:r>
              <a:rPr dirty="0" sz="1600" spc="-4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scripts,</a:t>
            </a:r>
            <a:r>
              <a:rPr dirty="0" sz="1600" spc="-4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and</a:t>
            </a:r>
            <a:r>
              <a:rPr dirty="0" sz="1600" spc="-4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cron</a:t>
            </a:r>
            <a:r>
              <a:rPr dirty="0" sz="1600" spc="-45">
                <a:latin typeface="Times New Roman"/>
                <a:cs typeface="Times New Roman"/>
              </a:rPr>
              <a:t> </a:t>
            </a:r>
            <a:r>
              <a:rPr dirty="0" sz="1600" spc="-20">
                <a:latin typeface="Times New Roman"/>
                <a:cs typeface="Times New Roman"/>
              </a:rPr>
              <a:t>jobs.</a:t>
            </a:r>
            <a:endParaRPr sz="1600">
              <a:latin typeface="Times New Roman"/>
              <a:cs typeface="Times New Roman"/>
            </a:endParaRPr>
          </a:p>
          <a:p>
            <a:pPr lvl="1" marL="469900" marR="461645" indent="-228600">
              <a:lnSpc>
                <a:spcPct val="103400"/>
              </a:lnSpc>
              <a:spcBef>
                <a:spcPts val="5"/>
              </a:spcBef>
              <a:buFont typeface="Tahoma"/>
              <a:buChar char="●"/>
              <a:tabLst>
                <a:tab pos="469900" algn="l"/>
              </a:tabLst>
            </a:pPr>
            <a:r>
              <a:rPr dirty="0" sz="1600">
                <a:latin typeface="Times New Roman"/>
                <a:cs typeface="Times New Roman"/>
              </a:rPr>
              <a:t>System</a:t>
            </a:r>
            <a:r>
              <a:rPr dirty="0" sz="1600" spc="-4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administrators</a:t>
            </a:r>
            <a:r>
              <a:rPr dirty="0" sz="1600" spc="-4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can</a:t>
            </a:r>
            <a:r>
              <a:rPr dirty="0" sz="1600" spc="-3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deploy</a:t>
            </a:r>
            <a:r>
              <a:rPr dirty="0" sz="1600" spc="-4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updates,</a:t>
            </a:r>
            <a:r>
              <a:rPr dirty="0" sz="1600" spc="-3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modify</a:t>
            </a:r>
            <a:r>
              <a:rPr dirty="0" sz="1600" spc="-4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configurations,</a:t>
            </a:r>
            <a:r>
              <a:rPr dirty="0" sz="1600" spc="-40">
                <a:latin typeface="Times New Roman"/>
                <a:cs typeface="Times New Roman"/>
              </a:rPr>
              <a:t> </a:t>
            </a:r>
            <a:r>
              <a:rPr dirty="0" sz="1600" spc="-25">
                <a:latin typeface="Times New Roman"/>
                <a:cs typeface="Times New Roman"/>
              </a:rPr>
              <a:t>or </a:t>
            </a:r>
            <a:r>
              <a:rPr dirty="0" sz="1600" spc="-10">
                <a:latin typeface="Times New Roman"/>
                <a:cs typeface="Times New Roman"/>
              </a:rPr>
              <a:t>troubleshoot</a:t>
            </a:r>
            <a:r>
              <a:rPr dirty="0" sz="1600" spc="-5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issues</a:t>
            </a:r>
            <a:r>
              <a:rPr dirty="0" sz="1600" spc="-4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across</a:t>
            </a:r>
            <a:r>
              <a:rPr dirty="0" sz="1600" spc="-4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hundreds</a:t>
            </a:r>
            <a:r>
              <a:rPr dirty="0" sz="1600" spc="-4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of</a:t>
            </a:r>
            <a:r>
              <a:rPr dirty="0" sz="1600" spc="-4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machines</a:t>
            </a:r>
            <a:r>
              <a:rPr dirty="0" sz="1600" spc="-5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efficiently.</a:t>
            </a: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265"/>
              </a:spcBef>
            </a:pPr>
            <a:r>
              <a:rPr dirty="0" sz="1600" spc="-20" b="1">
                <a:solidFill>
                  <a:srgbClr val="FF0000"/>
                </a:solidFill>
                <a:latin typeface="Times New Roman"/>
                <a:cs typeface="Times New Roman"/>
              </a:rPr>
              <a:t>Types</a:t>
            </a:r>
            <a:r>
              <a:rPr dirty="0" sz="1600" spc="-40" b="1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600" b="1">
                <a:solidFill>
                  <a:srgbClr val="FF0000"/>
                </a:solidFill>
                <a:latin typeface="Times New Roman"/>
                <a:cs typeface="Times New Roman"/>
              </a:rPr>
              <a:t>of</a:t>
            </a:r>
            <a:r>
              <a:rPr dirty="0" sz="1600" spc="-35" b="1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600" b="1">
                <a:solidFill>
                  <a:srgbClr val="FF0000"/>
                </a:solidFill>
                <a:latin typeface="Times New Roman"/>
                <a:cs typeface="Times New Roman"/>
              </a:rPr>
              <a:t>UNIX</a:t>
            </a:r>
            <a:r>
              <a:rPr dirty="0" sz="1600" spc="-40" b="1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600" b="1">
                <a:solidFill>
                  <a:srgbClr val="FF0000"/>
                </a:solidFill>
                <a:latin typeface="Times New Roman"/>
                <a:cs typeface="Times New Roman"/>
              </a:rPr>
              <a:t>or</a:t>
            </a:r>
            <a:r>
              <a:rPr dirty="0" sz="1600" spc="-35" b="1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600" spc="-10" b="1">
                <a:solidFill>
                  <a:srgbClr val="FF0000"/>
                </a:solidFill>
                <a:latin typeface="Times New Roman"/>
                <a:cs typeface="Times New Roman"/>
              </a:rPr>
              <a:t>Linux-</a:t>
            </a:r>
            <a:r>
              <a:rPr dirty="0" sz="1600" b="1">
                <a:solidFill>
                  <a:srgbClr val="FF0000"/>
                </a:solidFill>
                <a:latin typeface="Times New Roman"/>
                <a:cs typeface="Times New Roman"/>
              </a:rPr>
              <a:t>based</a:t>
            </a:r>
            <a:r>
              <a:rPr dirty="0" sz="1600" spc="-35" b="1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600" b="1">
                <a:solidFill>
                  <a:srgbClr val="FF0000"/>
                </a:solidFill>
                <a:latin typeface="Times New Roman"/>
                <a:cs typeface="Times New Roman"/>
              </a:rPr>
              <a:t>Operating</a:t>
            </a:r>
            <a:r>
              <a:rPr dirty="0" sz="1600" spc="-40" b="1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600" spc="-10" b="1">
                <a:solidFill>
                  <a:srgbClr val="FF0000"/>
                </a:solidFill>
                <a:latin typeface="Times New Roman"/>
                <a:cs typeface="Times New Roman"/>
              </a:rPr>
              <a:t>Systems:</a:t>
            </a: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485"/>
              </a:spcBef>
            </a:pPr>
            <a:r>
              <a:rPr dirty="0" sz="1300" b="1">
                <a:latin typeface="Times New Roman"/>
                <a:cs typeface="Times New Roman"/>
              </a:rPr>
              <a:t>1. </a:t>
            </a:r>
            <a:r>
              <a:rPr dirty="0" sz="1300" spc="-20" b="1">
                <a:latin typeface="Times New Roman"/>
                <a:cs typeface="Times New Roman"/>
              </a:rPr>
              <a:t>Traditional</a:t>
            </a:r>
            <a:r>
              <a:rPr dirty="0" sz="1300" spc="5" b="1">
                <a:latin typeface="Times New Roman"/>
                <a:cs typeface="Times New Roman"/>
              </a:rPr>
              <a:t> </a:t>
            </a:r>
            <a:r>
              <a:rPr dirty="0" sz="1300" b="1">
                <a:latin typeface="Times New Roman"/>
                <a:cs typeface="Times New Roman"/>
              </a:rPr>
              <a:t>UNIX</a:t>
            </a:r>
            <a:r>
              <a:rPr dirty="0" sz="1300" spc="5" b="1">
                <a:latin typeface="Times New Roman"/>
                <a:cs typeface="Times New Roman"/>
              </a:rPr>
              <a:t> </a:t>
            </a:r>
            <a:r>
              <a:rPr dirty="0" sz="1300" spc="-10" b="1">
                <a:latin typeface="Times New Roman"/>
                <a:cs typeface="Times New Roman"/>
              </a:rPr>
              <a:t>Systems</a:t>
            </a:r>
            <a:endParaRPr sz="13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235"/>
              </a:spcBef>
            </a:pPr>
            <a:r>
              <a:rPr dirty="0" sz="1600">
                <a:latin typeface="Times New Roman"/>
                <a:cs typeface="Times New Roman"/>
              </a:rPr>
              <a:t>These</a:t>
            </a:r>
            <a:r>
              <a:rPr dirty="0" sz="1600" spc="-4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are</a:t>
            </a:r>
            <a:r>
              <a:rPr dirty="0" sz="1600" spc="-4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based</a:t>
            </a:r>
            <a:r>
              <a:rPr dirty="0" sz="1600" spc="-4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on</a:t>
            </a:r>
            <a:r>
              <a:rPr dirty="0" sz="1600" spc="-4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the</a:t>
            </a:r>
            <a:r>
              <a:rPr dirty="0" sz="1600" spc="-4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original</a:t>
            </a:r>
            <a:r>
              <a:rPr dirty="0" sz="1600" spc="-4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UNIX</a:t>
            </a:r>
            <a:r>
              <a:rPr dirty="0" sz="1600" spc="-4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source</a:t>
            </a:r>
            <a:r>
              <a:rPr dirty="0" sz="1600" spc="-4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code.</a:t>
            </a:r>
            <a:endParaRPr sz="1600">
              <a:latin typeface="Times New Roman"/>
              <a:cs typeface="Times New Roman"/>
            </a:endParaRPr>
          </a:p>
          <a:p>
            <a:pPr marL="469265" indent="-227965">
              <a:lnSpc>
                <a:spcPct val="100000"/>
              </a:lnSpc>
              <a:spcBef>
                <a:spcPts val="1270"/>
              </a:spcBef>
              <a:buFont typeface="Tahoma"/>
              <a:buChar char="●"/>
              <a:tabLst>
                <a:tab pos="469265" algn="l"/>
              </a:tabLst>
            </a:pPr>
            <a:r>
              <a:rPr dirty="0" sz="1600">
                <a:latin typeface="Times New Roman"/>
                <a:cs typeface="Times New Roman"/>
              </a:rPr>
              <a:t>AIX</a:t>
            </a:r>
            <a:r>
              <a:rPr dirty="0" sz="1600" spc="-3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(Advanced</a:t>
            </a:r>
            <a:r>
              <a:rPr dirty="0" sz="1600" spc="-3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Interactive</a:t>
            </a:r>
            <a:r>
              <a:rPr dirty="0" sz="1600" spc="-2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eXecutive)</a:t>
            </a:r>
            <a:r>
              <a:rPr dirty="0" sz="1600" spc="-3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–</a:t>
            </a:r>
            <a:r>
              <a:rPr dirty="0" sz="1600" spc="-2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Developed</a:t>
            </a:r>
            <a:r>
              <a:rPr dirty="0" sz="1600" spc="-3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by</a:t>
            </a:r>
            <a:r>
              <a:rPr dirty="0" sz="1600" spc="-30">
                <a:latin typeface="Times New Roman"/>
                <a:cs typeface="Times New Roman"/>
              </a:rPr>
              <a:t> </a:t>
            </a:r>
            <a:r>
              <a:rPr dirty="0" sz="1600" spc="-25">
                <a:latin typeface="Times New Roman"/>
                <a:cs typeface="Times New Roman"/>
              </a:rPr>
              <a:t>IBM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20"/>
              </a:spcBef>
              <a:buFont typeface="Tahoma"/>
              <a:buChar char="●"/>
            </a:pPr>
            <a:endParaRPr sz="1600">
              <a:latin typeface="Times New Roman"/>
              <a:cs typeface="Times New Roman"/>
            </a:endParaRPr>
          </a:p>
          <a:p>
            <a:pPr marL="469265" indent="-227965">
              <a:lnSpc>
                <a:spcPct val="100000"/>
              </a:lnSpc>
              <a:buFont typeface="Tahoma"/>
              <a:buChar char="●"/>
              <a:tabLst>
                <a:tab pos="469265" algn="l"/>
              </a:tabLst>
            </a:pPr>
            <a:r>
              <a:rPr dirty="0" sz="1600" spc="-10">
                <a:latin typeface="Times New Roman"/>
                <a:cs typeface="Times New Roman"/>
              </a:rPr>
              <a:t>HP-</a:t>
            </a:r>
            <a:r>
              <a:rPr dirty="0" sz="1600">
                <a:latin typeface="Times New Roman"/>
                <a:cs typeface="Times New Roman"/>
              </a:rPr>
              <a:t>UX</a:t>
            </a:r>
            <a:r>
              <a:rPr dirty="0" sz="1600" spc="-3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(Hewlett</a:t>
            </a:r>
            <a:r>
              <a:rPr dirty="0" sz="1600" spc="-3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Packard</a:t>
            </a:r>
            <a:r>
              <a:rPr dirty="0" sz="1600" spc="-3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UNIX)</a:t>
            </a:r>
            <a:r>
              <a:rPr dirty="0" sz="1600" spc="-3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–</a:t>
            </a:r>
            <a:r>
              <a:rPr dirty="0" sz="1600" spc="-2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Developed</a:t>
            </a:r>
            <a:r>
              <a:rPr dirty="0" sz="1600" spc="-3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by</a:t>
            </a:r>
            <a:r>
              <a:rPr dirty="0" sz="1600" spc="-30">
                <a:latin typeface="Times New Roman"/>
                <a:cs typeface="Times New Roman"/>
              </a:rPr>
              <a:t> </a:t>
            </a:r>
            <a:r>
              <a:rPr dirty="0" sz="1600" spc="-20">
                <a:latin typeface="Times New Roman"/>
                <a:cs typeface="Times New Roman"/>
              </a:rPr>
              <a:t>Hewlett-</a:t>
            </a:r>
            <a:r>
              <a:rPr dirty="0" sz="1600" spc="-10">
                <a:latin typeface="Times New Roman"/>
                <a:cs typeface="Times New Roman"/>
              </a:rPr>
              <a:t>Packard</a:t>
            </a:r>
            <a:endParaRPr sz="1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673100" y="889099"/>
            <a:ext cx="5495925" cy="2692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40665" indent="-227965">
              <a:lnSpc>
                <a:spcPct val="100000"/>
              </a:lnSpc>
              <a:spcBef>
                <a:spcPts val="100"/>
              </a:spcBef>
              <a:buFont typeface="Tahoma"/>
              <a:buChar char="●"/>
              <a:tabLst>
                <a:tab pos="240665" algn="l"/>
              </a:tabLst>
            </a:pPr>
            <a:r>
              <a:rPr dirty="0" sz="1600">
                <a:latin typeface="Times New Roman"/>
                <a:cs typeface="Times New Roman"/>
              </a:rPr>
              <a:t>Solaris</a:t>
            </a:r>
            <a:r>
              <a:rPr dirty="0" sz="1600" spc="-4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(now</a:t>
            </a:r>
            <a:r>
              <a:rPr dirty="0" sz="1600" spc="-3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OpenIndiana)</a:t>
            </a:r>
            <a:r>
              <a:rPr dirty="0" sz="1600" spc="-3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–</a:t>
            </a:r>
            <a:r>
              <a:rPr dirty="0" sz="1600" spc="-3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Originally</a:t>
            </a:r>
            <a:r>
              <a:rPr dirty="0" sz="1600" spc="-3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from</a:t>
            </a:r>
            <a:r>
              <a:rPr dirty="0" sz="1600" spc="-3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Sun</a:t>
            </a:r>
            <a:r>
              <a:rPr dirty="0" sz="1600" spc="-3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Microsystems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3" name="object 3" descr=""/>
          <p:cNvSpPr/>
          <p:nvPr/>
        </p:nvSpPr>
        <p:spPr>
          <a:xfrm>
            <a:off x="495300" y="1746247"/>
            <a:ext cx="6502400" cy="0"/>
          </a:xfrm>
          <a:custGeom>
            <a:avLst/>
            <a:gdLst/>
            <a:ahLst/>
            <a:cxnLst/>
            <a:rect l="l" t="t" r="r" b="b"/>
            <a:pathLst>
              <a:path w="6502400" h="0">
                <a:moveTo>
                  <a:pt x="0" y="0"/>
                </a:moveTo>
                <a:lnTo>
                  <a:pt x="6502400" y="0"/>
                </a:lnTo>
              </a:path>
            </a:pathLst>
          </a:custGeom>
          <a:ln w="12700">
            <a:solidFill>
              <a:srgbClr val="87878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 txBox="1"/>
          <p:nvPr/>
        </p:nvSpPr>
        <p:spPr>
          <a:xfrm>
            <a:off x="444500" y="1947419"/>
            <a:ext cx="6452235" cy="7249159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1550" spc="930">
                <a:latin typeface="Cambria"/>
                <a:cs typeface="Cambria"/>
              </a:rPr>
              <a:t>🔹</a:t>
            </a:r>
            <a:r>
              <a:rPr dirty="0" sz="1550" spc="-35">
                <a:latin typeface="Cambria"/>
                <a:cs typeface="Cambria"/>
              </a:rPr>
              <a:t> </a:t>
            </a:r>
            <a:r>
              <a:rPr dirty="0" sz="1300" b="1">
                <a:latin typeface="Times New Roman"/>
                <a:cs typeface="Times New Roman"/>
              </a:rPr>
              <a:t>2.</a:t>
            </a:r>
            <a:r>
              <a:rPr dirty="0" sz="1300" spc="-20" b="1">
                <a:latin typeface="Times New Roman"/>
                <a:cs typeface="Times New Roman"/>
              </a:rPr>
              <a:t> </a:t>
            </a:r>
            <a:r>
              <a:rPr dirty="0" sz="1300" b="1">
                <a:latin typeface="Times New Roman"/>
                <a:cs typeface="Times New Roman"/>
              </a:rPr>
              <a:t>Linux</a:t>
            </a:r>
            <a:r>
              <a:rPr dirty="0" sz="1300" spc="-15" b="1">
                <a:latin typeface="Times New Roman"/>
                <a:cs typeface="Times New Roman"/>
              </a:rPr>
              <a:t> </a:t>
            </a:r>
            <a:r>
              <a:rPr dirty="0" sz="1300" spc="-10" b="1">
                <a:latin typeface="Times New Roman"/>
                <a:cs typeface="Times New Roman"/>
              </a:rPr>
              <a:t>Distributions</a:t>
            </a:r>
            <a:r>
              <a:rPr dirty="0" sz="1300" spc="-20" b="1">
                <a:latin typeface="Times New Roman"/>
                <a:cs typeface="Times New Roman"/>
              </a:rPr>
              <a:t> </a:t>
            </a:r>
            <a:r>
              <a:rPr dirty="0" sz="1300" b="1">
                <a:latin typeface="Times New Roman"/>
                <a:cs typeface="Times New Roman"/>
              </a:rPr>
              <a:t>(Linux</a:t>
            </a:r>
            <a:r>
              <a:rPr dirty="0" sz="1300" spc="-20" b="1">
                <a:latin typeface="Times New Roman"/>
                <a:cs typeface="Times New Roman"/>
              </a:rPr>
              <a:t> </a:t>
            </a:r>
            <a:r>
              <a:rPr dirty="0" sz="1300" spc="-10" b="1">
                <a:latin typeface="Times New Roman"/>
                <a:cs typeface="Times New Roman"/>
              </a:rPr>
              <a:t>Distros)</a:t>
            </a:r>
            <a:endParaRPr sz="13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185"/>
              </a:spcBef>
            </a:pPr>
            <a:r>
              <a:rPr dirty="0" sz="1600">
                <a:latin typeface="Times New Roman"/>
                <a:cs typeface="Times New Roman"/>
              </a:rPr>
              <a:t>These</a:t>
            </a:r>
            <a:r>
              <a:rPr dirty="0" sz="1600" spc="-4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are</a:t>
            </a:r>
            <a:r>
              <a:rPr dirty="0" sz="1600" spc="-4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open-</a:t>
            </a:r>
            <a:r>
              <a:rPr dirty="0" sz="1600">
                <a:latin typeface="Times New Roman"/>
                <a:cs typeface="Times New Roman"/>
              </a:rPr>
              <a:t>source</a:t>
            </a:r>
            <a:r>
              <a:rPr dirty="0" sz="1600" spc="-4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UNIX-</a:t>
            </a:r>
            <a:r>
              <a:rPr dirty="0" sz="1600">
                <a:latin typeface="Times New Roman"/>
                <a:cs typeface="Times New Roman"/>
              </a:rPr>
              <a:t>like</a:t>
            </a:r>
            <a:r>
              <a:rPr dirty="0" sz="1600" spc="-4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systems</a:t>
            </a:r>
            <a:r>
              <a:rPr dirty="0" sz="1600" spc="-4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built</a:t>
            </a:r>
            <a:r>
              <a:rPr dirty="0" sz="1600" spc="-4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around</a:t>
            </a:r>
            <a:r>
              <a:rPr dirty="0" sz="1600" spc="-4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the</a:t>
            </a:r>
            <a:r>
              <a:rPr dirty="0" sz="1600" spc="-4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Linux</a:t>
            </a:r>
            <a:r>
              <a:rPr dirty="0" sz="1600" spc="-4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kernel.</a:t>
            </a:r>
            <a:endParaRPr sz="1600">
              <a:latin typeface="Times New Roman"/>
              <a:cs typeface="Times New Roman"/>
            </a:endParaRPr>
          </a:p>
          <a:p>
            <a:pPr marL="46990">
              <a:lnSpc>
                <a:spcPct val="100000"/>
              </a:lnSpc>
              <a:spcBef>
                <a:spcPts val="1300"/>
              </a:spcBef>
            </a:pPr>
            <a:r>
              <a:rPr dirty="0" sz="1100" spc="-10" b="1">
                <a:latin typeface="Times New Roman"/>
                <a:cs typeface="Times New Roman"/>
              </a:rPr>
              <a:t>Desktop/General-</a:t>
            </a:r>
            <a:r>
              <a:rPr dirty="0" sz="1100" b="1">
                <a:latin typeface="Times New Roman"/>
                <a:cs typeface="Times New Roman"/>
              </a:rPr>
              <a:t>Purpose</a:t>
            </a:r>
            <a:r>
              <a:rPr dirty="0" sz="1100" spc="10" b="1">
                <a:latin typeface="Times New Roman"/>
                <a:cs typeface="Times New Roman"/>
              </a:rPr>
              <a:t> </a:t>
            </a:r>
            <a:r>
              <a:rPr dirty="0" sz="1100" spc="-10" b="1">
                <a:latin typeface="Times New Roman"/>
                <a:cs typeface="Times New Roman"/>
              </a:rPr>
              <a:t>Distros</a:t>
            </a:r>
            <a:endParaRPr sz="1100">
              <a:latin typeface="Times New Roman"/>
              <a:cs typeface="Times New Roman"/>
            </a:endParaRPr>
          </a:p>
          <a:p>
            <a:pPr marL="469265" indent="-227965">
              <a:lnSpc>
                <a:spcPct val="100000"/>
              </a:lnSpc>
              <a:spcBef>
                <a:spcPts val="1220"/>
              </a:spcBef>
              <a:buSzPct val="145454"/>
              <a:buFont typeface="Tahoma"/>
              <a:buChar char="●"/>
              <a:tabLst>
                <a:tab pos="469265" algn="l"/>
              </a:tabLst>
            </a:pPr>
            <a:r>
              <a:rPr dirty="0" sz="1100">
                <a:latin typeface="Times New Roman"/>
                <a:cs typeface="Times New Roman"/>
              </a:rPr>
              <a:t>Ubuntu</a:t>
            </a:r>
            <a:r>
              <a:rPr dirty="0" sz="1100" spc="11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–</a:t>
            </a:r>
            <a:r>
              <a:rPr dirty="0" sz="1600" spc="-15">
                <a:latin typeface="Times New Roman"/>
                <a:cs typeface="Times New Roman"/>
              </a:rPr>
              <a:t> </a:t>
            </a:r>
            <a:r>
              <a:rPr dirty="0" sz="1600" spc="-25">
                <a:latin typeface="Times New Roman"/>
                <a:cs typeface="Times New Roman"/>
              </a:rPr>
              <a:t>User-</a:t>
            </a:r>
            <a:r>
              <a:rPr dirty="0" sz="1600" spc="-20">
                <a:latin typeface="Times New Roman"/>
                <a:cs typeface="Times New Roman"/>
              </a:rPr>
              <a:t>friendly,</a:t>
            </a:r>
            <a:r>
              <a:rPr dirty="0" sz="1600" spc="-1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great</a:t>
            </a:r>
            <a:r>
              <a:rPr dirty="0" sz="1600" spc="-1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for</a:t>
            </a:r>
            <a:r>
              <a:rPr dirty="0" sz="1600" spc="-1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beginners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15"/>
              </a:spcBef>
              <a:buFont typeface="Tahoma"/>
              <a:buChar char="●"/>
            </a:pPr>
            <a:endParaRPr sz="1600">
              <a:latin typeface="Times New Roman"/>
              <a:cs typeface="Times New Roman"/>
            </a:endParaRPr>
          </a:p>
          <a:p>
            <a:pPr marL="469265" indent="-227965">
              <a:lnSpc>
                <a:spcPct val="100000"/>
              </a:lnSpc>
              <a:buFont typeface="Tahoma"/>
              <a:buChar char="●"/>
              <a:tabLst>
                <a:tab pos="469265" algn="l"/>
              </a:tabLst>
            </a:pPr>
            <a:r>
              <a:rPr dirty="0" sz="1600">
                <a:latin typeface="Times New Roman"/>
                <a:cs typeface="Times New Roman"/>
              </a:rPr>
              <a:t>Linux</a:t>
            </a:r>
            <a:r>
              <a:rPr dirty="0" sz="1600" spc="-2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Mint</a:t>
            </a:r>
            <a:r>
              <a:rPr dirty="0" sz="1600" spc="-2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–</a:t>
            </a:r>
            <a:r>
              <a:rPr dirty="0" sz="1600" spc="-2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Based</a:t>
            </a:r>
            <a:r>
              <a:rPr dirty="0" sz="1600" spc="-1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on</a:t>
            </a:r>
            <a:r>
              <a:rPr dirty="0" sz="1600" spc="-2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Ubuntu;</a:t>
            </a:r>
            <a:r>
              <a:rPr dirty="0" sz="1600" spc="-2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lightweight</a:t>
            </a:r>
            <a:r>
              <a:rPr dirty="0" sz="1600" spc="-1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and</a:t>
            </a:r>
            <a:r>
              <a:rPr dirty="0" sz="1600" spc="-20">
                <a:latin typeface="Times New Roman"/>
                <a:cs typeface="Times New Roman"/>
              </a:rPr>
              <a:t> beginner-</a:t>
            </a:r>
            <a:r>
              <a:rPr dirty="0" sz="1600" spc="-10">
                <a:latin typeface="Times New Roman"/>
                <a:cs typeface="Times New Roman"/>
              </a:rPr>
              <a:t>friendly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20"/>
              </a:spcBef>
              <a:buFont typeface="Tahoma"/>
              <a:buChar char="●"/>
            </a:pPr>
            <a:endParaRPr sz="1600">
              <a:latin typeface="Times New Roman"/>
              <a:cs typeface="Times New Roman"/>
            </a:endParaRPr>
          </a:p>
          <a:p>
            <a:pPr marL="469265" indent="-227965">
              <a:lnSpc>
                <a:spcPct val="100000"/>
              </a:lnSpc>
              <a:buFont typeface="Tahoma"/>
              <a:buChar char="●"/>
              <a:tabLst>
                <a:tab pos="469265" algn="l"/>
              </a:tabLst>
            </a:pPr>
            <a:r>
              <a:rPr dirty="0" sz="1600">
                <a:latin typeface="Times New Roman"/>
                <a:cs typeface="Times New Roman"/>
              </a:rPr>
              <a:t>Fedora</a:t>
            </a:r>
            <a:r>
              <a:rPr dirty="0" sz="1600" spc="-2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–</a:t>
            </a:r>
            <a:r>
              <a:rPr dirty="0" sz="1600" spc="-2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Cutting-</a:t>
            </a:r>
            <a:r>
              <a:rPr dirty="0" sz="1600">
                <a:latin typeface="Times New Roman"/>
                <a:cs typeface="Times New Roman"/>
              </a:rPr>
              <a:t>edge</a:t>
            </a:r>
            <a:r>
              <a:rPr dirty="0" sz="1600" spc="-2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technologies,</a:t>
            </a:r>
            <a:r>
              <a:rPr dirty="0" sz="1600" spc="-2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backed</a:t>
            </a:r>
            <a:r>
              <a:rPr dirty="0" sz="1600" spc="-2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by</a:t>
            </a:r>
            <a:r>
              <a:rPr dirty="0" sz="1600" spc="-2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Red</a:t>
            </a:r>
            <a:r>
              <a:rPr dirty="0" sz="1600" spc="-20">
                <a:latin typeface="Times New Roman"/>
                <a:cs typeface="Times New Roman"/>
              </a:rPr>
              <a:t> </a:t>
            </a:r>
            <a:r>
              <a:rPr dirty="0" sz="1600" spc="-25">
                <a:latin typeface="Times New Roman"/>
                <a:cs typeface="Times New Roman"/>
              </a:rPr>
              <a:t>Hat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20"/>
              </a:spcBef>
              <a:buFont typeface="Tahoma"/>
              <a:buChar char="●"/>
            </a:pPr>
            <a:endParaRPr sz="1600">
              <a:latin typeface="Times New Roman"/>
              <a:cs typeface="Times New Roman"/>
            </a:endParaRPr>
          </a:p>
          <a:p>
            <a:pPr marL="469265" indent="-227965">
              <a:lnSpc>
                <a:spcPct val="100000"/>
              </a:lnSpc>
              <a:buFont typeface="Tahoma"/>
              <a:buChar char="●"/>
              <a:tabLst>
                <a:tab pos="469265" algn="l"/>
              </a:tabLst>
            </a:pPr>
            <a:r>
              <a:rPr dirty="0" sz="1600">
                <a:latin typeface="Times New Roman"/>
                <a:cs typeface="Times New Roman"/>
              </a:rPr>
              <a:t>Debian</a:t>
            </a:r>
            <a:r>
              <a:rPr dirty="0" sz="1600" spc="-3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–</a:t>
            </a:r>
            <a:r>
              <a:rPr dirty="0" sz="1600" spc="-2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Known</a:t>
            </a:r>
            <a:r>
              <a:rPr dirty="0" sz="1600" spc="-3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for</a:t>
            </a:r>
            <a:r>
              <a:rPr dirty="0" sz="1600" spc="-2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stability</a:t>
            </a:r>
            <a:r>
              <a:rPr dirty="0" sz="1600" spc="-3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and</a:t>
            </a:r>
            <a:r>
              <a:rPr dirty="0" sz="1600" spc="-2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free</a:t>
            </a:r>
            <a:r>
              <a:rPr dirty="0" sz="1600" spc="-2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software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15"/>
              </a:spcBef>
              <a:buFont typeface="Tahoma"/>
              <a:buChar char="●"/>
            </a:pPr>
            <a:endParaRPr sz="1600">
              <a:latin typeface="Times New Roman"/>
              <a:cs typeface="Times New Roman"/>
            </a:endParaRPr>
          </a:p>
          <a:p>
            <a:pPr marL="469265" indent="-227965">
              <a:lnSpc>
                <a:spcPct val="100000"/>
              </a:lnSpc>
              <a:spcBef>
                <a:spcPts val="5"/>
              </a:spcBef>
              <a:buFont typeface="Tahoma"/>
              <a:buChar char="●"/>
              <a:tabLst>
                <a:tab pos="469265" algn="l"/>
              </a:tabLst>
            </a:pPr>
            <a:r>
              <a:rPr dirty="0" sz="1600">
                <a:latin typeface="Times New Roman"/>
                <a:cs typeface="Times New Roman"/>
              </a:rPr>
              <a:t>Arch</a:t>
            </a:r>
            <a:r>
              <a:rPr dirty="0" sz="1600" spc="-4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Linux</a:t>
            </a:r>
            <a:r>
              <a:rPr dirty="0" sz="1600" spc="-4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–</a:t>
            </a:r>
            <a:r>
              <a:rPr dirty="0" sz="1600" spc="-4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Lightweight</a:t>
            </a:r>
            <a:r>
              <a:rPr dirty="0" sz="1600" spc="-4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and</a:t>
            </a:r>
            <a:r>
              <a:rPr dirty="0" sz="1600" spc="-4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highly</a:t>
            </a:r>
            <a:r>
              <a:rPr dirty="0" sz="1600" spc="-4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customizable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15"/>
              </a:spcBef>
              <a:buFont typeface="Tahoma"/>
              <a:buChar char="●"/>
            </a:pPr>
            <a:endParaRPr sz="1600">
              <a:latin typeface="Times New Roman"/>
              <a:cs typeface="Times New Roman"/>
            </a:endParaRPr>
          </a:p>
          <a:p>
            <a:pPr marL="469265" indent="-227965">
              <a:lnSpc>
                <a:spcPct val="100000"/>
              </a:lnSpc>
              <a:buFont typeface="Tahoma"/>
              <a:buChar char="●"/>
              <a:tabLst>
                <a:tab pos="469265" algn="l"/>
              </a:tabLst>
            </a:pPr>
            <a:r>
              <a:rPr dirty="0" sz="1600">
                <a:latin typeface="Times New Roman"/>
                <a:cs typeface="Times New Roman"/>
              </a:rPr>
              <a:t>Zorin</a:t>
            </a:r>
            <a:r>
              <a:rPr dirty="0" sz="1600" spc="-4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OS</a:t>
            </a:r>
            <a:r>
              <a:rPr dirty="0" sz="1600" spc="-4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–</a:t>
            </a:r>
            <a:r>
              <a:rPr dirty="0" sz="1600" spc="-4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Designed</a:t>
            </a:r>
            <a:r>
              <a:rPr dirty="0" sz="1600" spc="-4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for</a:t>
            </a:r>
            <a:r>
              <a:rPr dirty="0" sz="1600" spc="-4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Windows</a:t>
            </a:r>
            <a:r>
              <a:rPr dirty="0" sz="1600" spc="-4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users</a:t>
            </a:r>
            <a:r>
              <a:rPr dirty="0" sz="1600" spc="-4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switching</a:t>
            </a:r>
            <a:r>
              <a:rPr dirty="0" sz="1600" spc="-4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to</a:t>
            </a:r>
            <a:r>
              <a:rPr dirty="0" sz="1600" spc="-4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Linux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445"/>
              </a:spcBef>
              <a:buFont typeface="Tahoma"/>
              <a:buChar char="●"/>
            </a:pP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100" spc="-10" b="1">
                <a:latin typeface="Times New Roman"/>
                <a:cs typeface="Times New Roman"/>
              </a:rPr>
              <a:t>Enterprise/Server</a:t>
            </a:r>
            <a:r>
              <a:rPr dirty="0" sz="1100" spc="65" b="1">
                <a:latin typeface="Times New Roman"/>
                <a:cs typeface="Times New Roman"/>
              </a:rPr>
              <a:t> </a:t>
            </a:r>
            <a:r>
              <a:rPr dirty="0" sz="1100" spc="-10" b="1">
                <a:latin typeface="Times New Roman"/>
                <a:cs typeface="Times New Roman"/>
              </a:rPr>
              <a:t>Distros</a:t>
            </a:r>
            <a:endParaRPr sz="1100">
              <a:latin typeface="Times New Roman"/>
              <a:cs typeface="Times New Roman"/>
            </a:endParaRPr>
          </a:p>
          <a:p>
            <a:pPr marL="469265" indent="-227965">
              <a:lnSpc>
                <a:spcPct val="100000"/>
              </a:lnSpc>
              <a:spcBef>
                <a:spcPts val="1220"/>
              </a:spcBef>
              <a:buSzPct val="145454"/>
              <a:buFont typeface="Tahoma"/>
              <a:buChar char="●"/>
              <a:tabLst>
                <a:tab pos="469265" algn="l"/>
              </a:tabLst>
            </a:pPr>
            <a:r>
              <a:rPr dirty="0" sz="1100">
                <a:latin typeface="Times New Roman"/>
                <a:cs typeface="Times New Roman"/>
              </a:rPr>
              <a:t>Red</a:t>
            </a:r>
            <a:r>
              <a:rPr dirty="0" sz="1100" spc="-25">
                <a:latin typeface="Times New Roman"/>
                <a:cs typeface="Times New Roman"/>
              </a:rPr>
              <a:t> </a:t>
            </a:r>
            <a:r>
              <a:rPr dirty="0" sz="1100">
                <a:latin typeface="Times New Roman"/>
                <a:cs typeface="Times New Roman"/>
              </a:rPr>
              <a:t>Hat</a:t>
            </a:r>
            <a:r>
              <a:rPr dirty="0" sz="1100" spc="-20">
                <a:latin typeface="Times New Roman"/>
                <a:cs typeface="Times New Roman"/>
              </a:rPr>
              <a:t> </a:t>
            </a:r>
            <a:r>
              <a:rPr dirty="0" sz="1100">
                <a:latin typeface="Times New Roman"/>
                <a:cs typeface="Times New Roman"/>
              </a:rPr>
              <a:t>Enterprise</a:t>
            </a:r>
            <a:r>
              <a:rPr dirty="0" sz="1100" spc="-20">
                <a:latin typeface="Times New Roman"/>
                <a:cs typeface="Times New Roman"/>
              </a:rPr>
              <a:t> </a:t>
            </a:r>
            <a:r>
              <a:rPr dirty="0" sz="1100">
                <a:latin typeface="Times New Roman"/>
                <a:cs typeface="Times New Roman"/>
              </a:rPr>
              <a:t>Linux</a:t>
            </a:r>
            <a:r>
              <a:rPr dirty="0" sz="1100" spc="-20">
                <a:latin typeface="Times New Roman"/>
                <a:cs typeface="Times New Roman"/>
              </a:rPr>
              <a:t> </a:t>
            </a:r>
            <a:r>
              <a:rPr dirty="0" sz="1100">
                <a:latin typeface="Times New Roman"/>
                <a:cs typeface="Times New Roman"/>
              </a:rPr>
              <a:t>(RHEL)</a:t>
            </a:r>
            <a:r>
              <a:rPr dirty="0" sz="1100" spc="10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–</a:t>
            </a:r>
            <a:r>
              <a:rPr dirty="0" sz="1600" spc="-3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Commercial,</a:t>
            </a:r>
            <a:r>
              <a:rPr dirty="0" sz="1600" spc="-2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used</a:t>
            </a:r>
            <a:r>
              <a:rPr dirty="0" sz="1600" spc="-3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in</a:t>
            </a:r>
            <a:r>
              <a:rPr dirty="0" sz="1600" spc="-2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enterprise</a:t>
            </a:r>
            <a:r>
              <a:rPr dirty="0" sz="1600" spc="-2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servers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5"/>
              </a:spcBef>
              <a:buFont typeface="Tahoma"/>
              <a:buChar char="●"/>
            </a:pPr>
            <a:endParaRPr sz="1600">
              <a:latin typeface="Times New Roman"/>
              <a:cs typeface="Times New Roman"/>
            </a:endParaRPr>
          </a:p>
          <a:p>
            <a:pPr marL="469900" marR="405130" indent="-228600">
              <a:lnSpc>
                <a:spcPct val="103400"/>
              </a:lnSpc>
              <a:buFont typeface="Tahoma"/>
              <a:buChar char="●"/>
              <a:tabLst>
                <a:tab pos="469900" algn="l"/>
              </a:tabLst>
            </a:pPr>
            <a:r>
              <a:rPr dirty="0" sz="1600">
                <a:latin typeface="Times New Roman"/>
                <a:cs typeface="Times New Roman"/>
              </a:rPr>
              <a:t>CentOS</a:t>
            </a:r>
            <a:r>
              <a:rPr dirty="0" sz="1600" spc="-4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/</a:t>
            </a:r>
            <a:r>
              <a:rPr dirty="0" sz="1600" spc="-4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CentOS</a:t>
            </a:r>
            <a:r>
              <a:rPr dirty="0" sz="1600" spc="-4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Stream</a:t>
            </a:r>
            <a:r>
              <a:rPr dirty="0" sz="1600" spc="-3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–</a:t>
            </a:r>
            <a:r>
              <a:rPr dirty="0" sz="1600" spc="-4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Previously</a:t>
            </a:r>
            <a:r>
              <a:rPr dirty="0" sz="1600" spc="-4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a</a:t>
            </a:r>
            <a:r>
              <a:rPr dirty="0" sz="1600" spc="-4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free</a:t>
            </a:r>
            <a:r>
              <a:rPr dirty="0" sz="1600" spc="-3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version</a:t>
            </a:r>
            <a:r>
              <a:rPr dirty="0" sz="1600" spc="-4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of</a:t>
            </a:r>
            <a:r>
              <a:rPr dirty="0" sz="1600" spc="-4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RHEL</a:t>
            </a:r>
            <a:r>
              <a:rPr dirty="0" sz="1600" spc="-35">
                <a:latin typeface="Times New Roman"/>
                <a:cs typeface="Times New Roman"/>
              </a:rPr>
              <a:t> </a:t>
            </a:r>
            <a:r>
              <a:rPr dirty="0" sz="1600" spc="-20">
                <a:latin typeface="Times New Roman"/>
                <a:cs typeface="Times New Roman"/>
              </a:rPr>
              <a:t>(now </a:t>
            </a:r>
            <a:r>
              <a:rPr dirty="0" sz="1600">
                <a:latin typeface="Times New Roman"/>
                <a:cs typeface="Times New Roman"/>
              </a:rPr>
              <a:t>replaced</a:t>
            </a:r>
            <a:r>
              <a:rPr dirty="0" sz="1600" spc="-5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by</a:t>
            </a:r>
            <a:r>
              <a:rPr dirty="0" sz="1600" spc="-4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CentOS</a:t>
            </a:r>
            <a:r>
              <a:rPr dirty="0" sz="1600" spc="-4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Stream)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15"/>
              </a:spcBef>
              <a:buFont typeface="Tahoma"/>
              <a:buChar char="●"/>
            </a:pPr>
            <a:endParaRPr sz="1600">
              <a:latin typeface="Times New Roman"/>
              <a:cs typeface="Times New Roman"/>
            </a:endParaRPr>
          </a:p>
          <a:p>
            <a:pPr marL="469265" indent="-227965">
              <a:lnSpc>
                <a:spcPct val="100000"/>
              </a:lnSpc>
              <a:buFont typeface="Tahoma"/>
              <a:buChar char="●"/>
              <a:tabLst>
                <a:tab pos="469265" algn="l"/>
              </a:tabLst>
            </a:pPr>
            <a:r>
              <a:rPr dirty="0" sz="1600">
                <a:latin typeface="Times New Roman"/>
                <a:cs typeface="Times New Roman"/>
              </a:rPr>
              <a:t>Rocky</a:t>
            </a:r>
            <a:r>
              <a:rPr dirty="0" sz="1600" spc="-3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Linux</a:t>
            </a:r>
            <a:r>
              <a:rPr dirty="0" sz="1600" spc="-2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/</a:t>
            </a:r>
            <a:r>
              <a:rPr dirty="0" sz="1600" spc="-2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AlmaLinux</a:t>
            </a:r>
            <a:r>
              <a:rPr dirty="0" sz="1600" spc="-2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–</a:t>
            </a:r>
            <a:r>
              <a:rPr dirty="0" sz="1600" spc="-2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RHEL-compatible</a:t>
            </a:r>
            <a:r>
              <a:rPr dirty="0" sz="1600" spc="-2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replacements</a:t>
            </a:r>
            <a:r>
              <a:rPr dirty="0" sz="1600" spc="-2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for</a:t>
            </a:r>
            <a:r>
              <a:rPr dirty="0" sz="1600" spc="-2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CentOS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20"/>
              </a:spcBef>
              <a:buFont typeface="Tahoma"/>
              <a:buChar char="●"/>
            </a:pPr>
            <a:endParaRPr sz="1600">
              <a:latin typeface="Times New Roman"/>
              <a:cs typeface="Times New Roman"/>
            </a:endParaRPr>
          </a:p>
          <a:p>
            <a:pPr marL="469265" indent="-227965">
              <a:lnSpc>
                <a:spcPct val="100000"/>
              </a:lnSpc>
              <a:buFont typeface="Tahoma"/>
              <a:buChar char="●"/>
              <a:tabLst>
                <a:tab pos="469265" algn="l"/>
              </a:tabLst>
            </a:pPr>
            <a:r>
              <a:rPr dirty="0" sz="1600">
                <a:latin typeface="Times New Roman"/>
                <a:cs typeface="Times New Roman"/>
              </a:rPr>
              <a:t>SUSE</a:t>
            </a:r>
            <a:r>
              <a:rPr dirty="0" sz="1600" spc="-4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Linux</a:t>
            </a:r>
            <a:r>
              <a:rPr dirty="0" sz="1600" spc="-4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Enterprise</a:t>
            </a:r>
            <a:r>
              <a:rPr dirty="0" sz="1600" spc="-4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Server</a:t>
            </a:r>
            <a:r>
              <a:rPr dirty="0" sz="1600" spc="-4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(SLES)</a:t>
            </a:r>
            <a:r>
              <a:rPr dirty="0" sz="1600" spc="-4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–</a:t>
            </a:r>
            <a:r>
              <a:rPr dirty="0" sz="1600" spc="-4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Used</a:t>
            </a:r>
            <a:r>
              <a:rPr dirty="0" sz="1600" spc="-4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in</a:t>
            </a:r>
            <a:r>
              <a:rPr dirty="0" sz="1600" spc="-4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business</a:t>
            </a:r>
            <a:r>
              <a:rPr dirty="0" sz="1600" spc="-4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environments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445"/>
              </a:spcBef>
            </a:pPr>
            <a:endParaRPr sz="1600">
              <a:latin typeface="Times New Roman"/>
              <a:cs typeface="Times New Roman"/>
            </a:endParaRPr>
          </a:p>
          <a:p>
            <a:pPr marL="46990">
              <a:lnSpc>
                <a:spcPct val="100000"/>
              </a:lnSpc>
            </a:pPr>
            <a:r>
              <a:rPr dirty="0" sz="1100" b="1">
                <a:latin typeface="Times New Roman"/>
                <a:cs typeface="Times New Roman"/>
              </a:rPr>
              <a:t>Penetration</a:t>
            </a:r>
            <a:r>
              <a:rPr dirty="0" sz="1100" spc="-30" b="1">
                <a:latin typeface="Times New Roman"/>
                <a:cs typeface="Times New Roman"/>
              </a:rPr>
              <a:t> </a:t>
            </a:r>
            <a:r>
              <a:rPr dirty="0" sz="1100" spc="-20" b="1">
                <a:latin typeface="Times New Roman"/>
                <a:cs typeface="Times New Roman"/>
              </a:rPr>
              <a:t>Testing</a:t>
            </a:r>
            <a:r>
              <a:rPr dirty="0" sz="1100" spc="-25" b="1">
                <a:latin typeface="Times New Roman"/>
                <a:cs typeface="Times New Roman"/>
              </a:rPr>
              <a:t> </a:t>
            </a:r>
            <a:r>
              <a:rPr dirty="0" sz="1100" b="1">
                <a:latin typeface="Times New Roman"/>
                <a:cs typeface="Times New Roman"/>
              </a:rPr>
              <a:t>/</a:t>
            </a:r>
            <a:r>
              <a:rPr dirty="0" sz="1100" spc="-25" b="1">
                <a:latin typeface="Times New Roman"/>
                <a:cs typeface="Times New Roman"/>
              </a:rPr>
              <a:t> </a:t>
            </a:r>
            <a:r>
              <a:rPr dirty="0" sz="1100" b="1">
                <a:latin typeface="Times New Roman"/>
                <a:cs typeface="Times New Roman"/>
              </a:rPr>
              <a:t>Hacking</a:t>
            </a:r>
            <a:r>
              <a:rPr dirty="0" sz="1100" spc="-30" b="1">
                <a:latin typeface="Times New Roman"/>
                <a:cs typeface="Times New Roman"/>
              </a:rPr>
              <a:t> </a:t>
            </a:r>
            <a:r>
              <a:rPr dirty="0" sz="1100" b="1">
                <a:latin typeface="Times New Roman"/>
                <a:cs typeface="Times New Roman"/>
              </a:rPr>
              <a:t>/</a:t>
            </a:r>
            <a:r>
              <a:rPr dirty="0" sz="1100" spc="-25" b="1">
                <a:latin typeface="Times New Roman"/>
                <a:cs typeface="Times New Roman"/>
              </a:rPr>
              <a:t> </a:t>
            </a:r>
            <a:r>
              <a:rPr dirty="0" sz="1100" b="1">
                <a:latin typeface="Times New Roman"/>
                <a:cs typeface="Times New Roman"/>
              </a:rPr>
              <a:t>Security</a:t>
            </a:r>
            <a:r>
              <a:rPr dirty="0" sz="1100" spc="-25" b="1">
                <a:latin typeface="Times New Roman"/>
                <a:cs typeface="Times New Roman"/>
              </a:rPr>
              <a:t> </a:t>
            </a:r>
            <a:r>
              <a:rPr dirty="0" sz="1100" spc="-10" b="1">
                <a:latin typeface="Times New Roman"/>
                <a:cs typeface="Times New Roman"/>
              </a:rPr>
              <a:t>Distros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5" name="object 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25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/>
              <a:t>Md.</a:t>
            </a:r>
            <a:r>
              <a:rPr dirty="0" spc="55"/>
              <a:t> </a:t>
            </a:r>
            <a:r>
              <a:rPr dirty="0" spc="-25"/>
              <a:t>Tariqul</a:t>
            </a:r>
            <a:r>
              <a:rPr dirty="0" spc="60"/>
              <a:t> </a:t>
            </a:r>
            <a:r>
              <a:rPr dirty="0"/>
              <a:t>Islam,</a:t>
            </a:r>
            <a:r>
              <a:rPr dirty="0" spc="55"/>
              <a:t> </a:t>
            </a:r>
            <a:r>
              <a:rPr dirty="0" spc="-30"/>
              <a:t>Lecturer,</a:t>
            </a:r>
            <a:r>
              <a:rPr dirty="0" spc="60"/>
              <a:t> </a:t>
            </a:r>
            <a:r>
              <a:rPr dirty="0" spc="-20"/>
              <a:t>Department</a:t>
            </a:r>
            <a:r>
              <a:rPr dirty="0" spc="55"/>
              <a:t> </a:t>
            </a:r>
            <a:r>
              <a:rPr dirty="0"/>
              <a:t>of</a:t>
            </a:r>
            <a:r>
              <a:rPr dirty="0" spc="60"/>
              <a:t> CSE,</a:t>
            </a:r>
            <a:r>
              <a:rPr dirty="0" spc="55"/>
              <a:t> </a:t>
            </a:r>
            <a:r>
              <a:rPr dirty="0"/>
              <a:t>University</a:t>
            </a:r>
            <a:r>
              <a:rPr dirty="0" spc="60"/>
              <a:t> </a:t>
            </a:r>
            <a:r>
              <a:rPr dirty="0"/>
              <a:t>of</a:t>
            </a:r>
            <a:r>
              <a:rPr dirty="0" spc="60"/>
              <a:t> </a:t>
            </a:r>
            <a:r>
              <a:rPr dirty="0"/>
              <a:t>Global</a:t>
            </a:r>
            <a:r>
              <a:rPr dirty="0" spc="55"/>
              <a:t> </a:t>
            </a:r>
            <a:r>
              <a:rPr dirty="0"/>
              <a:t>Village</a:t>
            </a:r>
            <a:r>
              <a:rPr dirty="0" spc="60"/>
              <a:t> </a:t>
            </a:r>
            <a:r>
              <a:rPr dirty="0" spc="-10"/>
              <a:t>(UGV)</a:t>
            </a:r>
          </a:p>
        </p:txBody>
      </p:sp>
      <p:sp>
        <p:nvSpPr>
          <p:cNvPr id="6" name="object 6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25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 spc="-20"/>
              <a:t>Page:</a:t>
            </a:r>
            <a:r>
              <a:rPr dirty="0" spc="-10"/>
              <a:t> </a:t>
            </a:r>
            <a:r>
              <a:rPr dirty="0" spc="-40"/>
              <a:t>3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673100" y="889099"/>
            <a:ext cx="4705985" cy="7747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40665" indent="-227965">
              <a:lnSpc>
                <a:spcPct val="100000"/>
              </a:lnSpc>
              <a:spcBef>
                <a:spcPts val="100"/>
              </a:spcBef>
              <a:buSzPct val="145454"/>
              <a:buFont typeface="Tahoma"/>
              <a:buChar char="●"/>
              <a:tabLst>
                <a:tab pos="240665" algn="l"/>
              </a:tabLst>
            </a:pPr>
            <a:r>
              <a:rPr dirty="0" sz="1100">
                <a:latin typeface="Times New Roman"/>
                <a:cs typeface="Times New Roman"/>
              </a:rPr>
              <a:t>Kali</a:t>
            </a:r>
            <a:r>
              <a:rPr dirty="0" sz="1100" spc="-20">
                <a:latin typeface="Times New Roman"/>
                <a:cs typeface="Times New Roman"/>
              </a:rPr>
              <a:t> </a:t>
            </a:r>
            <a:r>
              <a:rPr dirty="0" sz="1100">
                <a:latin typeface="Times New Roman"/>
                <a:cs typeface="Times New Roman"/>
              </a:rPr>
              <a:t>Linux</a:t>
            </a:r>
            <a:r>
              <a:rPr dirty="0" sz="1100" spc="9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–</a:t>
            </a:r>
            <a:r>
              <a:rPr dirty="0" sz="1600" spc="-2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Security</a:t>
            </a:r>
            <a:r>
              <a:rPr dirty="0" sz="1600" spc="-3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and</a:t>
            </a:r>
            <a:r>
              <a:rPr dirty="0" sz="1600" spc="-2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penetration</a:t>
            </a:r>
            <a:r>
              <a:rPr dirty="0" sz="1600" spc="-2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testing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15"/>
              </a:spcBef>
              <a:buFont typeface="Tahoma"/>
              <a:buChar char="●"/>
            </a:pPr>
            <a:endParaRPr sz="1600">
              <a:latin typeface="Times New Roman"/>
              <a:cs typeface="Times New Roman"/>
            </a:endParaRPr>
          </a:p>
          <a:p>
            <a:pPr marL="240665" indent="-227965">
              <a:lnSpc>
                <a:spcPct val="100000"/>
              </a:lnSpc>
              <a:buFont typeface="Tahoma"/>
              <a:buChar char="●"/>
              <a:tabLst>
                <a:tab pos="240665" algn="l"/>
              </a:tabLst>
            </a:pPr>
            <a:r>
              <a:rPr dirty="0" sz="1600">
                <a:latin typeface="Times New Roman"/>
                <a:cs typeface="Times New Roman"/>
              </a:rPr>
              <a:t>Parrot</a:t>
            </a:r>
            <a:r>
              <a:rPr dirty="0" sz="1600" spc="-4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OS</a:t>
            </a:r>
            <a:r>
              <a:rPr dirty="0" sz="1600" spc="-4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–</a:t>
            </a:r>
            <a:r>
              <a:rPr dirty="0" sz="1600" spc="-3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Forensics,</a:t>
            </a:r>
            <a:r>
              <a:rPr dirty="0" sz="1600" spc="-4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penetration</a:t>
            </a:r>
            <a:r>
              <a:rPr dirty="0" sz="1600" spc="-3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testing,</a:t>
            </a:r>
            <a:r>
              <a:rPr dirty="0" sz="1600" spc="-4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and</a:t>
            </a:r>
            <a:r>
              <a:rPr dirty="0" sz="1600" spc="-3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privacy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3" name="object 3" descr=""/>
          <p:cNvSpPr/>
          <p:nvPr/>
        </p:nvSpPr>
        <p:spPr>
          <a:xfrm>
            <a:off x="495300" y="2254251"/>
            <a:ext cx="6502400" cy="0"/>
          </a:xfrm>
          <a:custGeom>
            <a:avLst/>
            <a:gdLst/>
            <a:ahLst/>
            <a:cxnLst/>
            <a:rect l="l" t="t" r="r" b="b"/>
            <a:pathLst>
              <a:path w="6502400" h="0">
                <a:moveTo>
                  <a:pt x="0" y="0"/>
                </a:moveTo>
                <a:lnTo>
                  <a:pt x="6502400" y="0"/>
                </a:lnTo>
              </a:path>
            </a:pathLst>
          </a:custGeom>
          <a:ln w="12700">
            <a:solidFill>
              <a:srgbClr val="87878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 txBox="1"/>
          <p:nvPr/>
        </p:nvSpPr>
        <p:spPr>
          <a:xfrm>
            <a:off x="444500" y="2452696"/>
            <a:ext cx="3173095" cy="257683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1550" spc="930">
                <a:latin typeface="Cambria"/>
                <a:cs typeface="Cambria"/>
              </a:rPr>
              <a:t>🔹</a:t>
            </a:r>
            <a:r>
              <a:rPr dirty="0" sz="1550" spc="-30">
                <a:latin typeface="Cambria"/>
                <a:cs typeface="Cambria"/>
              </a:rPr>
              <a:t> </a:t>
            </a:r>
            <a:r>
              <a:rPr dirty="0" sz="1300" b="1">
                <a:latin typeface="Times New Roman"/>
                <a:cs typeface="Times New Roman"/>
              </a:rPr>
              <a:t>3.</a:t>
            </a:r>
            <a:r>
              <a:rPr dirty="0" sz="1300" spc="-10" b="1">
                <a:latin typeface="Times New Roman"/>
                <a:cs typeface="Times New Roman"/>
              </a:rPr>
              <a:t> Lightweight </a:t>
            </a:r>
            <a:r>
              <a:rPr dirty="0" sz="1300" b="1">
                <a:latin typeface="Times New Roman"/>
                <a:cs typeface="Times New Roman"/>
              </a:rPr>
              <a:t>Linux</a:t>
            </a:r>
            <a:r>
              <a:rPr dirty="0" sz="1300" spc="-10" b="1">
                <a:latin typeface="Times New Roman"/>
                <a:cs typeface="Times New Roman"/>
              </a:rPr>
              <a:t> Distros</a:t>
            </a:r>
            <a:endParaRPr sz="13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185"/>
              </a:spcBef>
            </a:pPr>
            <a:r>
              <a:rPr dirty="0" sz="1600">
                <a:latin typeface="Times New Roman"/>
                <a:cs typeface="Times New Roman"/>
              </a:rPr>
              <a:t>Best</a:t>
            </a:r>
            <a:r>
              <a:rPr dirty="0" sz="1600" spc="-4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for</a:t>
            </a:r>
            <a:r>
              <a:rPr dirty="0" sz="1600" spc="-3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old</a:t>
            </a:r>
            <a:r>
              <a:rPr dirty="0" sz="1600" spc="-3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or</a:t>
            </a:r>
            <a:r>
              <a:rPr dirty="0" sz="1600" spc="-3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low-</a:t>
            </a:r>
            <a:r>
              <a:rPr dirty="0" sz="1600">
                <a:latin typeface="Times New Roman"/>
                <a:cs typeface="Times New Roman"/>
              </a:rPr>
              <a:t>resource</a:t>
            </a:r>
            <a:r>
              <a:rPr dirty="0" sz="1600" spc="-4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hardware.</a:t>
            </a:r>
            <a:endParaRPr sz="1600">
              <a:latin typeface="Times New Roman"/>
              <a:cs typeface="Times New Roman"/>
            </a:endParaRPr>
          </a:p>
          <a:p>
            <a:pPr marL="469265" indent="-227965">
              <a:lnSpc>
                <a:spcPct val="100000"/>
              </a:lnSpc>
              <a:spcBef>
                <a:spcPts val="1275"/>
              </a:spcBef>
              <a:buFont typeface="Tahoma"/>
              <a:buChar char="●"/>
              <a:tabLst>
                <a:tab pos="469265" algn="l"/>
              </a:tabLst>
            </a:pPr>
            <a:r>
              <a:rPr dirty="0" sz="1600">
                <a:latin typeface="Times New Roman"/>
                <a:cs typeface="Times New Roman"/>
              </a:rPr>
              <a:t>Puppy</a:t>
            </a:r>
            <a:r>
              <a:rPr dirty="0" sz="1600" spc="-2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Linux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15"/>
              </a:spcBef>
              <a:buFont typeface="Tahoma"/>
              <a:buChar char="●"/>
            </a:pPr>
            <a:endParaRPr sz="1600">
              <a:latin typeface="Times New Roman"/>
              <a:cs typeface="Times New Roman"/>
            </a:endParaRPr>
          </a:p>
          <a:p>
            <a:pPr marL="469265" indent="-227965">
              <a:lnSpc>
                <a:spcPct val="100000"/>
              </a:lnSpc>
              <a:buFont typeface="Tahoma"/>
              <a:buChar char="●"/>
              <a:tabLst>
                <a:tab pos="469265" algn="l"/>
              </a:tabLst>
            </a:pPr>
            <a:r>
              <a:rPr dirty="0" sz="1600" spc="-10">
                <a:latin typeface="Times New Roman"/>
                <a:cs typeface="Times New Roman"/>
              </a:rPr>
              <a:t>Lubuntu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20"/>
              </a:spcBef>
              <a:buFont typeface="Tahoma"/>
              <a:buChar char="●"/>
            </a:pPr>
            <a:endParaRPr sz="1600">
              <a:latin typeface="Times New Roman"/>
              <a:cs typeface="Times New Roman"/>
            </a:endParaRPr>
          </a:p>
          <a:p>
            <a:pPr marL="469265" indent="-227965">
              <a:lnSpc>
                <a:spcPct val="100000"/>
              </a:lnSpc>
              <a:buFont typeface="Tahoma"/>
              <a:buChar char="●"/>
              <a:tabLst>
                <a:tab pos="469265" algn="l"/>
              </a:tabLst>
            </a:pPr>
            <a:r>
              <a:rPr dirty="0" sz="1600">
                <a:latin typeface="Times New Roman"/>
                <a:cs typeface="Times New Roman"/>
              </a:rPr>
              <a:t>Tiny</a:t>
            </a:r>
            <a:r>
              <a:rPr dirty="0" sz="1600" spc="-6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Core</a:t>
            </a:r>
            <a:r>
              <a:rPr dirty="0" sz="1600" spc="-60">
                <a:latin typeface="Times New Roman"/>
                <a:cs typeface="Times New Roman"/>
              </a:rPr>
              <a:t> </a:t>
            </a:r>
            <a:r>
              <a:rPr dirty="0" sz="1600" spc="-20">
                <a:latin typeface="Times New Roman"/>
                <a:cs typeface="Times New Roman"/>
              </a:rPr>
              <a:t>Linux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20"/>
              </a:spcBef>
              <a:buFont typeface="Tahoma"/>
              <a:buChar char="●"/>
            </a:pPr>
            <a:endParaRPr sz="1600">
              <a:latin typeface="Times New Roman"/>
              <a:cs typeface="Times New Roman"/>
            </a:endParaRPr>
          </a:p>
          <a:p>
            <a:pPr marL="469265" indent="-227965">
              <a:lnSpc>
                <a:spcPct val="100000"/>
              </a:lnSpc>
              <a:buFont typeface="Tahoma"/>
              <a:buChar char="●"/>
              <a:tabLst>
                <a:tab pos="469265" algn="l"/>
              </a:tabLst>
            </a:pPr>
            <a:r>
              <a:rPr dirty="0" sz="1600" spc="-10">
                <a:latin typeface="Times New Roman"/>
                <a:cs typeface="Times New Roman"/>
              </a:rPr>
              <a:t>antiX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5" name="object 5" descr=""/>
          <p:cNvSpPr/>
          <p:nvPr/>
        </p:nvSpPr>
        <p:spPr>
          <a:xfrm>
            <a:off x="495300" y="5607049"/>
            <a:ext cx="6502400" cy="0"/>
          </a:xfrm>
          <a:custGeom>
            <a:avLst/>
            <a:gdLst/>
            <a:ahLst/>
            <a:cxnLst/>
            <a:rect l="l" t="t" r="r" b="b"/>
            <a:pathLst>
              <a:path w="6502400" h="0">
                <a:moveTo>
                  <a:pt x="0" y="0"/>
                </a:moveTo>
                <a:lnTo>
                  <a:pt x="6502400" y="0"/>
                </a:lnTo>
              </a:path>
            </a:pathLst>
          </a:custGeom>
          <a:ln w="12700">
            <a:solidFill>
              <a:srgbClr val="87878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 descr=""/>
          <p:cNvSpPr txBox="1"/>
          <p:nvPr/>
        </p:nvSpPr>
        <p:spPr>
          <a:xfrm>
            <a:off x="444500" y="5818013"/>
            <a:ext cx="6512559" cy="282892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1550" spc="930">
                <a:latin typeface="Cambria"/>
                <a:cs typeface="Cambria"/>
              </a:rPr>
              <a:t>🔹</a:t>
            </a:r>
            <a:r>
              <a:rPr dirty="0" sz="1550" spc="-50">
                <a:latin typeface="Cambria"/>
                <a:cs typeface="Cambria"/>
              </a:rPr>
              <a:t> </a:t>
            </a:r>
            <a:r>
              <a:rPr dirty="0" sz="1300" b="1">
                <a:latin typeface="Times New Roman"/>
                <a:cs typeface="Times New Roman"/>
              </a:rPr>
              <a:t>4.</a:t>
            </a:r>
            <a:r>
              <a:rPr dirty="0" sz="1300" spc="-30" b="1">
                <a:latin typeface="Times New Roman"/>
                <a:cs typeface="Times New Roman"/>
              </a:rPr>
              <a:t> </a:t>
            </a:r>
            <a:r>
              <a:rPr dirty="0" sz="1300" b="1">
                <a:latin typeface="Times New Roman"/>
                <a:cs typeface="Times New Roman"/>
              </a:rPr>
              <a:t>Special</a:t>
            </a:r>
            <a:r>
              <a:rPr dirty="0" sz="1300" spc="-30" b="1">
                <a:latin typeface="Times New Roman"/>
                <a:cs typeface="Times New Roman"/>
              </a:rPr>
              <a:t> </a:t>
            </a:r>
            <a:r>
              <a:rPr dirty="0" sz="1300" b="1">
                <a:latin typeface="Times New Roman"/>
                <a:cs typeface="Times New Roman"/>
              </a:rPr>
              <a:t>Purpose</a:t>
            </a:r>
            <a:r>
              <a:rPr dirty="0" sz="1300" spc="-30" b="1">
                <a:latin typeface="Times New Roman"/>
                <a:cs typeface="Times New Roman"/>
              </a:rPr>
              <a:t> </a:t>
            </a:r>
            <a:r>
              <a:rPr dirty="0" sz="1300" spc="-10" b="1">
                <a:latin typeface="Times New Roman"/>
                <a:cs typeface="Times New Roman"/>
              </a:rPr>
              <a:t>Distros</a:t>
            </a:r>
            <a:endParaRPr sz="13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185"/>
              </a:spcBef>
            </a:pPr>
            <a:r>
              <a:rPr dirty="0" sz="1600">
                <a:latin typeface="Times New Roman"/>
                <a:cs typeface="Times New Roman"/>
              </a:rPr>
              <a:t>Designed</a:t>
            </a:r>
            <a:r>
              <a:rPr dirty="0" sz="1600" spc="-6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for</a:t>
            </a:r>
            <a:r>
              <a:rPr dirty="0" sz="1600" spc="-6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specific</a:t>
            </a:r>
            <a:r>
              <a:rPr dirty="0" sz="1600" spc="-65">
                <a:latin typeface="Times New Roman"/>
                <a:cs typeface="Times New Roman"/>
              </a:rPr>
              <a:t> </a:t>
            </a:r>
            <a:r>
              <a:rPr dirty="0" sz="1600" spc="-20">
                <a:latin typeface="Times New Roman"/>
                <a:cs typeface="Times New Roman"/>
              </a:rPr>
              <a:t>uses.</a:t>
            </a:r>
            <a:endParaRPr sz="1600">
              <a:latin typeface="Times New Roman"/>
              <a:cs typeface="Times New Roman"/>
            </a:endParaRPr>
          </a:p>
          <a:p>
            <a:pPr marL="469900" marR="5080" indent="-228600">
              <a:lnSpc>
                <a:spcPct val="103400"/>
              </a:lnSpc>
              <a:spcBef>
                <a:spcPts val="1210"/>
              </a:spcBef>
              <a:buFont typeface="Tahoma"/>
              <a:buChar char="●"/>
              <a:tabLst>
                <a:tab pos="469900" algn="l"/>
              </a:tabLst>
            </a:pPr>
            <a:r>
              <a:rPr dirty="0" sz="1600" spc="-10">
                <a:latin typeface="Times New Roman"/>
                <a:cs typeface="Times New Roman"/>
              </a:rPr>
              <a:t>TrueNAS</a:t>
            </a:r>
            <a:r>
              <a:rPr dirty="0" sz="1600" spc="-4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CORE</a:t>
            </a:r>
            <a:r>
              <a:rPr dirty="0" sz="1600" spc="-4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–</a:t>
            </a:r>
            <a:r>
              <a:rPr dirty="0" sz="1600" spc="-4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NAS</a:t>
            </a:r>
            <a:r>
              <a:rPr dirty="0" sz="1600" spc="-4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(Network</a:t>
            </a:r>
            <a:r>
              <a:rPr dirty="0" sz="1600" spc="-4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Attached</a:t>
            </a:r>
            <a:r>
              <a:rPr dirty="0" sz="1600" spc="-4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Storage)</a:t>
            </a:r>
            <a:r>
              <a:rPr dirty="0" sz="1600" spc="-4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server</a:t>
            </a:r>
            <a:r>
              <a:rPr dirty="0" sz="1600" spc="-4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OS</a:t>
            </a:r>
            <a:r>
              <a:rPr dirty="0" sz="1600" spc="-4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(based</a:t>
            </a:r>
            <a:r>
              <a:rPr dirty="0" sz="1600" spc="-40">
                <a:latin typeface="Times New Roman"/>
                <a:cs typeface="Times New Roman"/>
              </a:rPr>
              <a:t> </a:t>
            </a:r>
            <a:r>
              <a:rPr dirty="0" sz="1600" spc="-25">
                <a:latin typeface="Times New Roman"/>
                <a:cs typeface="Times New Roman"/>
              </a:rPr>
              <a:t>on </a:t>
            </a:r>
            <a:r>
              <a:rPr dirty="0" sz="1600">
                <a:latin typeface="Times New Roman"/>
                <a:cs typeface="Times New Roman"/>
              </a:rPr>
              <a:t>FreeBSD,</a:t>
            </a:r>
            <a:r>
              <a:rPr dirty="0" sz="1600" spc="-3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a</a:t>
            </a:r>
            <a:r>
              <a:rPr dirty="0" sz="1600" spc="-3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UNIX-</a:t>
            </a:r>
            <a:r>
              <a:rPr dirty="0" sz="1600">
                <a:latin typeface="Times New Roman"/>
                <a:cs typeface="Times New Roman"/>
              </a:rPr>
              <a:t>like</a:t>
            </a:r>
            <a:r>
              <a:rPr dirty="0" sz="1600" spc="-35">
                <a:latin typeface="Times New Roman"/>
                <a:cs typeface="Times New Roman"/>
              </a:rPr>
              <a:t> </a:t>
            </a:r>
            <a:r>
              <a:rPr dirty="0" sz="1600" spc="-25">
                <a:latin typeface="Times New Roman"/>
                <a:cs typeface="Times New Roman"/>
              </a:rPr>
              <a:t>OS)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15"/>
              </a:spcBef>
              <a:buFont typeface="Tahoma"/>
              <a:buChar char="●"/>
            </a:pPr>
            <a:endParaRPr sz="1600">
              <a:latin typeface="Times New Roman"/>
              <a:cs typeface="Times New Roman"/>
            </a:endParaRPr>
          </a:p>
          <a:p>
            <a:pPr marL="469265" indent="-227965">
              <a:lnSpc>
                <a:spcPct val="100000"/>
              </a:lnSpc>
              <a:buFont typeface="Tahoma"/>
              <a:buChar char="●"/>
              <a:tabLst>
                <a:tab pos="469265" algn="l"/>
              </a:tabLst>
            </a:pPr>
            <a:r>
              <a:rPr dirty="0" sz="1600">
                <a:latin typeface="Times New Roman"/>
                <a:cs typeface="Times New Roman"/>
              </a:rPr>
              <a:t>Raspberry</a:t>
            </a:r>
            <a:r>
              <a:rPr dirty="0" sz="1600" spc="-3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Pi</a:t>
            </a:r>
            <a:r>
              <a:rPr dirty="0" sz="1600" spc="-3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OS</a:t>
            </a:r>
            <a:r>
              <a:rPr dirty="0" sz="1600" spc="-3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–</a:t>
            </a:r>
            <a:r>
              <a:rPr dirty="0" sz="1600" spc="-3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For</a:t>
            </a:r>
            <a:r>
              <a:rPr dirty="0" sz="1600" spc="-3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Raspberry</a:t>
            </a:r>
            <a:r>
              <a:rPr dirty="0" sz="1600" spc="-3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Pi</a:t>
            </a:r>
            <a:r>
              <a:rPr dirty="0" sz="1600" spc="-3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devices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20"/>
              </a:spcBef>
              <a:buFont typeface="Tahoma"/>
              <a:buChar char="●"/>
            </a:pPr>
            <a:endParaRPr sz="1600">
              <a:latin typeface="Times New Roman"/>
              <a:cs typeface="Times New Roman"/>
            </a:endParaRPr>
          </a:p>
          <a:p>
            <a:pPr marL="469265" indent="-227965">
              <a:lnSpc>
                <a:spcPct val="100000"/>
              </a:lnSpc>
              <a:buFont typeface="Tahoma"/>
              <a:buChar char="●"/>
              <a:tabLst>
                <a:tab pos="469265" algn="l"/>
              </a:tabLst>
            </a:pPr>
            <a:r>
              <a:rPr dirty="0" sz="1600" spc="-20">
                <a:latin typeface="Times New Roman"/>
                <a:cs typeface="Times New Roman"/>
              </a:rPr>
              <a:t>Tails</a:t>
            </a:r>
            <a:r>
              <a:rPr dirty="0" sz="1600" spc="-4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–</a:t>
            </a:r>
            <a:r>
              <a:rPr dirty="0" sz="1600" spc="-4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Focuses</a:t>
            </a:r>
            <a:r>
              <a:rPr dirty="0" sz="1600" spc="-4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on</a:t>
            </a:r>
            <a:r>
              <a:rPr dirty="0" sz="1600" spc="-4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anonymity</a:t>
            </a:r>
            <a:r>
              <a:rPr dirty="0" sz="1600" spc="-4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and</a:t>
            </a:r>
            <a:r>
              <a:rPr dirty="0" sz="1600" spc="-4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privacy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20"/>
              </a:spcBef>
              <a:buFont typeface="Tahoma"/>
              <a:buChar char="●"/>
            </a:pPr>
            <a:endParaRPr sz="1600">
              <a:latin typeface="Times New Roman"/>
              <a:cs typeface="Times New Roman"/>
            </a:endParaRPr>
          </a:p>
          <a:p>
            <a:pPr marL="469265" indent="-227965">
              <a:lnSpc>
                <a:spcPct val="100000"/>
              </a:lnSpc>
              <a:buFont typeface="Tahoma"/>
              <a:buChar char="●"/>
              <a:tabLst>
                <a:tab pos="469265" algn="l"/>
              </a:tabLst>
            </a:pPr>
            <a:r>
              <a:rPr dirty="0" sz="1600">
                <a:latin typeface="Times New Roman"/>
                <a:cs typeface="Times New Roman"/>
              </a:rPr>
              <a:t>Ubuntu</a:t>
            </a:r>
            <a:r>
              <a:rPr dirty="0" sz="1600" spc="-4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Server</a:t>
            </a:r>
            <a:r>
              <a:rPr dirty="0" sz="1600" spc="-4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–</a:t>
            </a:r>
            <a:r>
              <a:rPr dirty="0" sz="1600" spc="-4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Lightweight</a:t>
            </a:r>
            <a:r>
              <a:rPr dirty="0" sz="1600" spc="-4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version</a:t>
            </a:r>
            <a:r>
              <a:rPr dirty="0" sz="1600" spc="-4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of</a:t>
            </a:r>
            <a:r>
              <a:rPr dirty="0" sz="1600" spc="-4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Ubuntu</a:t>
            </a:r>
            <a:r>
              <a:rPr dirty="0" sz="1600" spc="-4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for</a:t>
            </a:r>
            <a:r>
              <a:rPr dirty="0" sz="1600" spc="-4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server</a:t>
            </a:r>
            <a:r>
              <a:rPr dirty="0" sz="1600" spc="-45">
                <a:latin typeface="Times New Roman"/>
                <a:cs typeface="Times New Roman"/>
              </a:rPr>
              <a:t> </a:t>
            </a:r>
            <a:r>
              <a:rPr dirty="0" sz="1600" spc="-25">
                <a:latin typeface="Times New Roman"/>
                <a:cs typeface="Times New Roman"/>
              </a:rPr>
              <a:t>use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7" name="object 7" descr=""/>
          <p:cNvSpPr/>
          <p:nvPr/>
        </p:nvSpPr>
        <p:spPr>
          <a:xfrm>
            <a:off x="495300" y="9226547"/>
            <a:ext cx="6502400" cy="0"/>
          </a:xfrm>
          <a:custGeom>
            <a:avLst/>
            <a:gdLst/>
            <a:ahLst/>
            <a:cxnLst/>
            <a:rect l="l" t="t" r="r" b="b"/>
            <a:pathLst>
              <a:path w="6502400" h="0">
                <a:moveTo>
                  <a:pt x="0" y="0"/>
                </a:moveTo>
                <a:lnTo>
                  <a:pt x="6502400" y="0"/>
                </a:lnTo>
              </a:path>
            </a:pathLst>
          </a:custGeom>
          <a:ln w="12700">
            <a:solidFill>
              <a:srgbClr val="87878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 descr=""/>
          <p:cNvSpPr txBox="1"/>
          <p:nvPr/>
        </p:nvSpPr>
        <p:spPr>
          <a:xfrm>
            <a:off x="444500" y="9435492"/>
            <a:ext cx="2253615" cy="26098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1550" spc="930">
                <a:latin typeface="Cambria"/>
                <a:cs typeface="Cambria"/>
              </a:rPr>
              <a:t>🔹</a:t>
            </a:r>
            <a:r>
              <a:rPr dirty="0" sz="1550" spc="-35">
                <a:latin typeface="Cambria"/>
                <a:cs typeface="Cambria"/>
              </a:rPr>
              <a:t> </a:t>
            </a:r>
            <a:r>
              <a:rPr dirty="0" sz="1300" b="1">
                <a:latin typeface="Times New Roman"/>
                <a:cs typeface="Times New Roman"/>
              </a:rPr>
              <a:t>5.</a:t>
            </a:r>
            <a:r>
              <a:rPr dirty="0" sz="1300" spc="-20" b="1">
                <a:latin typeface="Times New Roman"/>
                <a:cs typeface="Times New Roman"/>
              </a:rPr>
              <a:t> </a:t>
            </a:r>
            <a:r>
              <a:rPr dirty="0" sz="1300" b="1">
                <a:latin typeface="Times New Roman"/>
                <a:cs typeface="Times New Roman"/>
              </a:rPr>
              <a:t>BSD</a:t>
            </a:r>
            <a:r>
              <a:rPr dirty="0" sz="1300" spc="-15" b="1">
                <a:latin typeface="Times New Roman"/>
                <a:cs typeface="Times New Roman"/>
              </a:rPr>
              <a:t> </a:t>
            </a:r>
            <a:r>
              <a:rPr dirty="0" sz="1300" b="1">
                <a:latin typeface="Times New Roman"/>
                <a:cs typeface="Times New Roman"/>
              </a:rPr>
              <a:t>Systems</a:t>
            </a:r>
            <a:r>
              <a:rPr dirty="0" sz="1300" spc="-20" b="1">
                <a:latin typeface="Times New Roman"/>
                <a:cs typeface="Times New Roman"/>
              </a:rPr>
              <a:t> </a:t>
            </a:r>
            <a:r>
              <a:rPr dirty="0" sz="1300" spc="-10" b="1">
                <a:latin typeface="Times New Roman"/>
                <a:cs typeface="Times New Roman"/>
              </a:rPr>
              <a:t>(UNIX-</a:t>
            </a:r>
            <a:r>
              <a:rPr dirty="0" sz="1300" spc="-145" b="1">
                <a:latin typeface="Times New Roman"/>
                <a:cs typeface="Times New Roman"/>
              </a:rPr>
              <a:t>like)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9" name="object 9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25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/>
              <a:t>Md.</a:t>
            </a:r>
            <a:r>
              <a:rPr dirty="0" spc="55"/>
              <a:t> </a:t>
            </a:r>
            <a:r>
              <a:rPr dirty="0" spc="-25"/>
              <a:t>Tariqul</a:t>
            </a:r>
            <a:r>
              <a:rPr dirty="0" spc="60"/>
              <a:t> </a:t>
            </a:r>
            <a:r>
              <a:rPr dirty="0"/>
              <a:t>Islam,</a:t>
            </a:r>
            <a:r>
              <a:rPr dirty="0" spc="55"/>
              <a:t> </a:t>
            </a:r>
            <a:r>
              <a:rPr dirty="0" spc="-30"/>
              <a:t>Lecturer,</a:t>
            </a:r>
            <a:r>
              <a:rPr dirty="0" spc="60"/>
              <a:t> </a:t>
            </a:r>
            <a:r>
              <a:rPr dirty="0" spc="-20"/>
              <a:t>Department</a:t>
            </a:r>
            <a:r>
              <a:rPr dirty="0" spc="55"/>
              <a:t> </a:t>
            </a:r>
            <a:r>
              <a:rPr dirty="0"/>
              <a:t>of</a:t>
            </a:r>
            <a:r>
              <a:rPr dirty="0" spc="60"/>
              <a:t> CSE,</a:t>
            </a:r>
            <a:r>
              <a:rPr dirty="0" spc="55"/>
              <a:t> </a:t>
            </a:r>
            <a:r>
              <a:rPr dirty="0"/>
              <a:t>University</a:t>
            </a:r>
            <a:r>
              <a:rPr dirty="0" spc="60"/>
              <a:t> </a:t>
            </a:r>
            <a:r>
              <a:rPr dirty="0"/>
              <a:t>of</a:t>
            </a:r>
            <a:r>
              <a:rPr dirty="0" spc="60"/>
              <a:t> </a:t>
            </a:r>
            <a:r>
              <a:rPr dirty="0"/>
              <a:t>Global</a:t>
            </a:r>
            <a:r>
              <a:rPr dirty="0" spc="55"/>
              <a:t> </a:t>
            </a:r>
            <a:r>
              <a:rPr dirty="0"/>
              <a:t>Village</a:t>
            </a:r>
            <a:r>
              <a:rPr dirty="0" spc="60"/>
              <a:t> </a:t>
            </a:r>
            <a:r>
              <a:rPr dirty="0" spc="-10"/>
              <a:t>(UGV)</a:t>
            </a:r>
          </a:p>
        </p:txBody>
      </p:sp>
      <p:sp>
        <p:nvSpPr>
          <p:cNvPr id="10" name="object 10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25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 spc="-20"/>
              <a:t>Page:</a:t>
            </a:r>
            <a:r>
              <a:rPr dirty="0" spc="-10"/>
              <a:t> </a:t>
            </a:r>
            <a:r>
              <a:rPr dirty="0" spc="-40"/>
              <a:t>4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25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/>
              <a:t>Md.</a:t>
            </a:r>
            <a:r>
              <a:rPr dirty="0" spc="55"/>
              <a:t> </a:t>
            </a:r>
            <a:r>
              <a:rPr dirty="0" spc="-25"/>
              <a:t>Tariqul</a:t>
            </a:r>
            <a:r>
              <a:rPr dirty="0" spc="60"/>
              <a:t> </a:t>
            </a:r>
            <a:r>
              <a:rPr dirty="0"/>
              <a:t>Islam,</a:t>
            </a:r>
            <a:r>
              <a:rPr dirty="0" spc="55"/>
              <a:t> </a:t>
            </a:r>
            <a:r>
              <a:rPr dirty="0" spc="-30"/>
              <a:t>Lecturer,</a:t>
            </a:r>
            <a:r>
              <a:rPr dirty="0" spc="60"/>
              <a:t> </a:t>
            </a:r>
            <a:r>
              <a:rPr dirty="0" spc="-20"/>
              <a:t>Department</a:t>
            </a:r>
            <a:r>
              <a:rPr dirty="0" spc="55"/>
              <a:t> </a:t>
            </a:r>
            <a:r>
              <a:rPr dirty="0"/>
              <a:t>of</a:t>
            </a:r>
            <a:r>
              <a:rPr dirty="0" spc="60"/>
              <a:t> CSE,</a:t>
            </a:r>
            <a:r>
              <a:rPr dirty="0" spc="55"/>
              <a:t> </a:t>
            </a:r>
            <a:r>
              <a:rPr dirty="0"/>
              <a:t>University</a:t>
            </a:r>
            <a:r>
              <a:rPr dirty="0" spc="60"/>
              <a:t> </a:t>
            </a:r>
            <a:r>
              <a:rPr dirty="0"/>
              <a:t>of</a:t>
            </a:r>
            <a:r>
              <a:rPr dirty="0" spc="60"/>
              <a:t> </a:t>
            </a:r>
            <a:r>
              <a:rPr dirty="0"/>
              <a:t>Global</a:t>
            </a:r>
            <a:r>
              <a:rPr dirty="0" spc="55"/>
              <a:t> </a:t>
            </a:r>
            <a:r>
              <a:rPr dirty="0"/>
              <a:t>Village</a:t>
            </a:r>
            <a:r>
              <a:rPr dirty="0" spc="60"/>
              <a:t> </a:t>
            </a:r>
            <a:r>
              <a:rPr dirty="0" spc="-10"/>
              <a:t>(UGV)</a:t>
            </a:r>
          </a:p>
        </p:txBody>
      </p:sp>
      <p:sp>
        <p:nvSpPr>
          <p:cNvPr id="4" name="object 4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25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 spc="-20"/>
              <a:t>Page:</a:t>
            </a:r>
            <a:r>
              <a:rPr dirty="0" spc="-10"/>
              <a:t> </a:t>
            </a:r>
            <a:r>
              <a:rPr dirty="0" spc="-40"/>
              <a:t>5</a:t>
            </a:r>
          </a:p>
        </p:txBody>
      </p:sp>
      <p:sp>
        <p:nvSpPr>
          <p:cNvPr id="2" name="object 2" descr=""/>
          <p:cNvSpPr txBox="1"/>
          <p:nvPr/>
        </p:nvSpPr>
        <p:spPr>
          <a:xfrm>
            <a:off x="444500" y="888206"/>
            <a:ext cx="4149725" cy="21907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600">
                <a:latin typeface="Times New Roman"/>
                <a:cs typeface="Times New Roman"/>
              </a:rPr>
              <a:t>Although</a:t>
            </a:r>
            <a:r>
              <a:rPr dirty="0" sz="1600" spc="-3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not</a:t>
            </a:r>
            <a:r>
              <a:rPr dirty="0" sz="1600" spc="-3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Linux,</a:t>
            </a:r>
            <a:r>
              <a:rPr dirty="0" sz="1600" spc="-3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they</a:t>
            </a:r>
            <a:r>
              <a:rPr dirty="0" sz="1600" spc="-3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are</a:t>
            </a:r>
            <a:r>
              <a:rPr dirty="0" sz="1600" spc="-3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UNIX</a:t>
            </a:r>
            <a:r>
              <a:rPr dirty="0" sz="1600" spc="-3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or</a:t>
            </a:r>
            <a:r>
              <a:rPr dirty="0" sz="1600" spc="-3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UNIX-like.</a:t>
            </a:r>
            <a:endParaRPr sz="1600">
              <a:latin typeface="Times New Roman"/>
              <a:cs typeface="Times New Roman"/>
            </a:endParaRPr>
          </a:p>
          <a:p>
            <a:pPr marL="469265" indent="-227965">
              <a:lnSpc>
                <a:spcPct val="100000"/>
              </a:lnSpc>
              <a:spcBef>
                <a:spcPts val="1270"/>
              </a:spcBef>
              <a:buFont typeface="Tahoma"/>
              <a:buChar char="●"/>
              <a:tabLst>
                <a:tab pos="469265" algn="l"/>
              </a:tabLst>
            </a:pPr>
            <a:r>
              <a:rPr dirty="0" sz="1600" spc="-10">
                <a:latin typeface="Times New Roman"/>
                <a:cs typeface="Times New Roman"/>
              </a:rPr>
              <a:t>FreeBSD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20"/>
              </a:spcBef>
              <a:buFont typeface="Tahoma"/>
              <a:buChar char="●"/>
            </a:pPr>
            <a:endParaRPr sz="1600">
              <a:latin typeface="Times New Roman"/>
              <a:cs typeface="Times New Roman"/>
            </a:endParaRPr>
          </a:p>
          <a:p>
            <a:pPr marL="469265" indent="-227965">
              <a:lnSpc>
                <a:spcPct val="100000"/>
              </a:lnSpc>
              <a:buFont typeface="Tahoma"/>
              <a:buChar char="●"/>
              <a:tabLst>
                <a:tab pos="469265" algn="l"/>
              </a:tabLst>
            </a:pPr>
            <a:r>
              <a:rPr dirty="0" sz="1600" spc="-10">
                <a:latin typeface="Times New Roman"/>
                <a:cs typeface="Times New Roman"/>
              </a:rPr>
              <a:t>OpenBSD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20"/>
              </a:spcBef>
              <a:buFont typeface="Tahoma"/>
              <a:buChar char="●"/>
            </a:pPr>
            <a:endParaRPr sz="1600">
              <a:latin typeface="Times New Roman"/>
              <a:cs typeface="Times New Roman"/>
            </a:endParaRPr>
          </a:p>
          <a:p>
            <a:pPr marL="469265" indent="-227965">
              <a:lnSpc>
                <a:spcPct val="100000"/>
              </a:lnSpc>
              <a:buFont typeface="Tahoma"/>
              <a:buChar char="●"/>
              <a:tabLst>
                <a:tab pos="469265" algn="l"/>
              </a:tabLst>
            </a:pPr>
            <a:r>
              <a:rPr dirty="0" sz="1600" spc="-10">
                <a:latin typeface="Times New Roman"/>
                <a:cs typeface="Times New Roman"/>
              </a:rPr>
              <a:t>NetBSD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15"/>
              </a:spcBef>
              <a:buFont typeface="Tahoma"/>
              <a:buChar char="●"/>
            </a:pPr>
            <a:endParaRPr sz="1600">
              <a:latin typeface="Times New Roman"/>
              <a:cs typeface="Times New Roman"/>
            </a:endParaRPr>
          </a:p>
          <a:p>
            <a:pPr marL="469265" indent="-227965">
              <a:lnSpc>
                <a:spcPct val="100000"/>
              </a:lnSpc>
              <a:buFont typeface="Tahoma"/>
              <a:buChar char="●"/>
              <a:tabLst>
                <a:tab pos="469265" algn="l"/>
              </a:tabLst>
            </a:pPr>
            <a:r>
              <a:rPr dirty="0" sz="1600">
                <a:latin typeface="Times New Roman"/>
                <a:cs typeface="Times New Roman"/>
              </a:rPr>
              <a:t>DragonFly</a:t>
            </a:r>
            <a:r>
              <a:rPr dirty="0" sz="1600" spc="-70">
                <a:latin typeface="Times New Roman"/>
                <a:cs typeface="Times New Roman"/>
              </a:rPr>
              <a:t> </a:t>
            </a:r>
            <a:r>
              <a:rPr dirty="0" sz="1600" spc="-25">
                <a:latin typeface="Times New Roman"/>
                <a:cs typeface="Times New Roman"/>
              </a:rPr>
              <a:t>BSD</a:t>
            </a:r>
            <a:endParaRPr sz="1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25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/>
              <a:t>Md.</a:t>
            </a:r>
            <a:r>
              <a:rPr dirty="0" spc="55"/>
              <a:t> </a:t>
            </a:r>
            <a:r>
              <a:rPr dirty="0" spc="-25"/>
              <a:t>Tariqul</a:t>
            </a:r>
            <a:r>
              <a:rPr dirty="0" spc="60"/>
              <a:t> </a:t>
            </a:r>
            <a:r>
              <a:rPr dirty="0"/>
              <a:t>Islam,</a:t>
            </a:r>
            <a:r>
              <a:rPr dirty="0" spc="55"/>
              <a:t> </a:t>
            </a:r>
            <a:r>
              <a:rPr dirty="0" spc="-30"/>
              <a:t>Lecturer,</a:t>
            </a:r>
            <a:r>
              <a:rPr dirty="0" spc="60"/>
              <a:t> </a:t>
            </a:r>
            <a:r>
              <a:rPr dirty="0" spc="-20"/>
              <a:t>Department</a:t>
            </a:r>
            <a:r>
              <a:rPr dirty="0" spc="55"/>
              <a:t> </a:t>
            </a:r>
            <a:r>
              <a:rPr dirty="0"/>
              <a:t>of</a:t>
            </a:r>
            <a:r>
              <a:rPr dirty="0" spc="60"/>
              <a:t> CSE,</a:t>
            </a:r>
            <a:r>
              <a:rPr dirty="0" spc="55"/>
              <a:t> </a:t>
            </a:r>
            <a:r>
              <a:rPr dirty="0"/>
              <a:t>University</a:t>
            </a:r>
            <a:r>
              <a:rPr dirty="0" spc="60"/>
              <a:t> </a:t>
            </a:r>
            <a:r>
              <a:rPr dirty="0"/>
              <a:t>of</a:t>
            </a:r>
            <a:r>
              <a:rPr dirty="0" spc="60"/>
              <a:t> </a:t>
            </a:r>
            <a:r>
              <a:rPr dirty="0"/>
              <a:t>Global</a:t>
            </a:r>
            <a:r>
              <a:rPr dirty="0" spc="55"/>
              <a:t> </a:t>
            </a:r>
            <a:r>
              <a:rPr dirty="0"/>
              <a:t>Village</a:t>
            </a:r>
            <a:r>
              <a:rPr dirty="0" spc="60"/>
              <a:t> </a:t>
            </a:r>
            <a:r>
              <a:rPr dirty="0" spc="-10"/>
              <a:t>(UGV)</a:t>
            </a:r>
          </a:p>
        </p:txBody>
      </p:sp>
      <p:sp>
        <p:nvSpPr>
          <p:cNvPr id="4" name="object 4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25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 spc="-20"/>
              <a:t>Page:</a:t>
            </a:r>
            <a:r>
              <a:rPr dirty="0" spc="-10"/>
              <a:t> </a:t>
            </a:r>
            <a:r>
              <a:rPr dirty="0" spc="-40"/>
              <a:t>6</a:t>
            </a:r>
          </a:p>
        </p:txBody>
      </p:sp>
      <p:sp>
        <p:nvSpPr>
          <p:cNvPr id="2" name="object 2" descr=""/>
          <p:cNvSpPr txBox="1"/>
          <p:nvPr/>
        </p:nvSpPr>
        <p:spPr>
          <a:xfrm>
            <a:off x="444500" y="887362"/>
            <a:ext cx="6576059" cy="87890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700" b="1">
                <a:latin typeface="Times New Roman"/>
                <a:cs typeface="Times New Roman"/>
              </a:rPr>
              <a:t>Why</a:t>
            </a:r>
            <a:r>
              <a:rPr dirty="0" sz="1700" spc="-45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We</a:t>
            </a:r>
            <a:r>
              <a:rPr dirty="0" sz="1700" spc="-45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Use</a:t>
            </a:r>
            <a:r>
              <a:rPr dirty="0" sz="1700" spc="-45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Kali</a:t>
            </a:r>
            <a:r>
              <a:rPr dirty="0" sz="1700" spc="-45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Linux</a:t>
            </a:r>
            <a:r>
              <a:rPr dirty="0" sz="1700" spc="-45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in</a:t>
            </a:r>
            <a:r>
              <a:rPr dirty="0" sz="1700" spc="-45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Our</a:t>
            </a:r>
            <a:r>
              <a:rPr dirty="0" sz="1700" spc="-45" b="1">
                <a:latin typeface="Times New Roman"/>
                <a:cs typeface="Times New Roman"/>
              </a:rPr>
              <a:t> </a:t>
            </a:r>
            <a:r>
              <a:rPr dirty="0" sz="1700" spc="-25" b="1">
                <a:latin typeface="Times New Roman"/>
                <a:cs typeface="Times New Roman"/>
              </a:rPr>
              <a:t>Lab</a:t>
            </a:r>
            <a:endParaRPr sz="1700">
              <a:latin typeface="Times New Roman"/>
              <a:cs typeface="Times New Roman"/>
            </a:endParaRPr>
          </a:p>
          <a:p>
            <a:pPr marL="176530" indent="-163830">
              <a:lnSpc>
                <a:spcPct val="100000"/>
              </a:lnSpc>
              <a:spcBef>
                <a:spcPts val="1495"/>
              </a:spcBef>
              <a:buFont typeface="Times New Roman"/>
              <a:buAutoNum type="arabicPeriod"/>
              <a:tabLst>
                <a:tab pos="176530" algn="l"/>
              </a:tabLst>
            </a:pPr>
            <a:r>
              <a:rPr dirty="0" sz="1300" spc="-20" b="1">
                <a:latin typeface="Times New Roman"/>
                <a:cs typeface="Times New Roman"/>
              </a:rPr>
              <a:t>Pre-</a:t>
            </a:r>
            <a:r>
              <a:rPr dirty="0" sz="1300" b="1">
                <a:latin typeface="Times New Roman"/>
                <a:cs typeface="Times New Roman"/>
              </a:rPr>
              <a:t>installed</a:t>
            </a:r>
            <a:r>
              <a:rPr dirty="0" sz="1300" spc="-60" b="1">
                <a:latin typeface="Times New Roman"/>
                <a:cs typeface="Times New Roman"/>
              </a:rPr>
              <a:t> </a:t>
            </a:r>
            <a:r>
              <a:rPr dirty="0" sz="1300" b="1">
                <a:latin typeface="Times New Roman"/>
                <a:cs typeface="Times New Roman"/>
              </a:rPr>
              <a:t>Security</a:t>
            </a:r>
            <a:r>
              <a:rPr dirty="0" sz="1300" spc="-60" b="1">
                <a:latin typeface="Times New Roman"/>
                <a:cs typeface="Times New Roman"/>
              </a:rPr>
              <a:t> </a:t>
            </a:r>
            <a:r>
              <a:rPr dirty="0" sz="1300" spc="-20" b="1">
                <a:latin typeface="Times New Roman"/>
                <a:cs typeface="Times New Roman"/>
              </a:rPr>
              <a:t>Tools</a:t>
            </a:r>
            <a:endParaRPr sz="13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235"/>
              </a:spcBef>
            </a:pPr>
            <a:r>
              <a:rPr dirty="0" sz="1600">
                <a:latin typeface="Times New Roman"/>
                <a:cs typeface="Times New Roman"/>
              </a:rPr>
              <a:t>Kali</a:t>
            </a:r>
            <a:r>
              <a:rPr dirty="0" sz="1600" spc="-3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Linux</a:t>
            </a:r>
            <a:r>
              <a:rPr dirty="0" sz="1600" spc="-3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includes</a:t>
            </a:r>
            <a:r>
              <a:rPr dirty="0" sz="1600" spc="-3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a</a:t>
            </a:r>
            <a:r>
              <a:rPr dirty="0" sz="1600" spc="-3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wide</a:t>
            </a:r>
            <a:r>
              <a:rPr dirty="0" sz="1600" spc="-3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range</a:t>
            </a:r>
            <a:r>
              <a:rPr dirty="0" sz="1600" spc="-3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of</a:t>
            </a:r>
            <a:r>
              <a:rPr dirty="0" sz="1600" spc="-3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pre-installed</a:t>
            </a:r>
            <a:r>
              <a:rPr dirty="0" sz="1600" spc="-3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cybersecurity</a:t>
            </a:r>
            <a:r>
              <a:rPr dirty="0" sz="1600" spc="-3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tools</a:t>
            </a:r>
            <a:r>
              <a:rPr dirty="0" sz="1600" spc="-3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used</a:t>
            </a:r>
            <a:r>
              <a:rPr dirty="0" sz="1600" spc="-35">
                <a:latin typeface="Times New Roman"/>
                <a:cs typeface="Times New Roman"/>
              </a:rPr>
              <a:t> </a:t>
            </a:r>
            <a:r>
              <a:rPr dirty="0" sz="1600" spc="-20">
                <a:latin typeface="Times New Roman"/>
                <a:cs typeface="Times New Roman"/>
              </a:rPr>
              <a:t>for:</a:t>
            </a:r>
            <a:endParaRPr sz="1600">
              <a:latin typeface="Times New Roman"/>
              <a:cs typeface="Times New Roman"/>
            </a:endParaRPr>
          </a:p>
          <a:p>
            <a:pPr lvl="1" marL="469265" indent="-227965">
              <a:lnSpc>
                <a:spcPct val="100000"/>
              </a:lnSpc>
              <a:spcBef>
                <a:spcPts val="1270"/>
              </a:spcBef>
              <a:buFont typeface="Tahoma"/>
              <a:buChar char="●"/>
              <a:tabLst>
                <a:tab pos="469265" algn="l"/>
              </a:tabLst>
            </a:pPr>
            <a:r>
              <a:rPr dirty="0" sz="1600" spc="-10">
                <a:latin typeface="Times New Roman"/>
                <a:cs typeface="Times New Roman"/>
              </a:rPr>
              <a:t>Penetration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testing</a:t>
            </a:r>
            <a:endParaRPr sz="1600">
              <a:latin typeface="Times New Roman"/>
              <a:cs typeface="Times New Roman"/>
            </a:endParaRPr>
          </a:p>
          <a:p>
            <a:pPr lvl="1">
              <a:lnSpc>
                <a:spcPct val="100000"/>
              </a:lnSpc>
              <a:spcBef>
                <a:spcPts val="220"/>
              </a:spcBef>
              <a:buFont typeface="Tahoma"/>
              <a:buChar char="●"/>
            </a:pPr>
            <a:endParaRPr sz="1600">
              <a:latin typeface="Times New Roman"/>
              <a:cs typeface="Times New Roman"/>
            </a:endParaRPr>
          </a:p>
          <a:p>
            <a:pPr lvl="1" marL="469265" indent="-227965">
              <a:lnSpc>
                <a:spcPct val="100000"/>
              </a:lnSpc>
              <a:buFont typeface="Tahoma"/>
              <a:buChar char="●"/>
              <a:tabLst>
                <a:tab pos="469265" algn="l"/>
              </a:tabLst>
            </a:pPr>
            <a:r>
              <a:rPr dirty="0" sz="1600" spc="-20">
                <a:latin typeface="Times New Roman"/>
                <a:cs typeface="Times New Roman"/>
              </a:rPr>
              <a:t>Vulnerability</a:t>
            </a:r>
            <a:r>
              <a:rPr dirty="0" sz="1600" spc="3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assessment</a:t>
            </a:r>
            <a:endParaRPr sz="1600">
              <a:latin typeface="Times New Roman"/>
              <a:cs typeface="Times New Roman"/>
            </a:endParaRPr>
          </a:p>
          <a:p>
            <a:pPr lvl="1">
              <a:lnSpc>
                <a:spcPct val="100000"/>
              </a:lnSpc>
              <a:spcBef>
                <a:spcPts val="215"/>
              </a:spcBef>
              <a:buFont typeface="Tahoma"/>
              <a:buChar char="●"/>
            </a:pPr>
            <a:endParaRPr sz="1600">
              <a:latin typeface="Times New Roman"/>
              <a:cs typeface="Times New Roman"/>
            </a:endParaRPr>
          </a:p>
          <a:p>
            <a:pPr lvl="1" marL="469265" indent="-227965">
              <a:lnSpc>
                <a:spcPct val="100000"/>
              </a:lnSpc>
              <a:spcBef>
                <a:spcPts val="5"/>
              </a:spcBef>
              <a:buFont typeface="Tahoma"/>
              <a:buChar char="●"/>
              <a:tabLst>
                <a:tab pos="469265" algn="l"/>
              </a:tabLst>
            </a:pPr>
            <a:r>
              <a:rPr dirty="0" sz="1600">
                <a:latin typeface="Times New Roman"/>
                <a:cs typeface="Times New Roman"/>
              </a:rPr>
              <a:t>Digital</a:t>
            </a:r>
            <a:r>
              <a:rPr dirty="0" sz="1600" spc="-8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forensics</a:t>
            </a:r>
            <a:endParaRPr sz="1600">
              <a:latin typeface="Times New Roman"/>
              <a:cs typeface="Times New Roman"/>
            </a:endParaRPr>
          </a:p>
          <a:p>
            <a:pPr lvl="1">
              <a:lnSpc>
                <a:spcPct val="100000"/>
              </a:lnSpc>
              <a:spcBef>
                <a:spcPts val="215"/>
              </a:spcBef>
              <a:buFont typeface="Tahoma"/>
              <a:buChar char="●"/>
            </a:pPr>
            <a:endParaRPr sz="1600">
              <a:latin typeface="Times New Roman"/>
              <a:cs typeface="Times New Roman"/>
            </a:endParaRPr>
          </a:p>
          <a:p>
            <a:pPr lvl="1" marL="469265" indent="-227965">
              <a:lnSpc>
                <a:spcPct val="100000"/>
              </a:lnSpc>
              <a:buFont typeface="Tahoma"/>
              <a:buChar char="●"/>
              <a:tabLst>
                <a:tab pos="469265" algn="l"/>
              </a:tabLst>
            </a:pPr>
            <a:r>
              <a:rPr dirty="0" sz="1600" spc="-10">
                <a:latin typeface="Times New Roman"/>
                <a:cs typeface="Times New Roman"/>
              </a:rPr>
              <a:t>Wireless</a:t>
            </a:r>
            <a:r>
              <a:rPr dirty="0" sz="1600" spc="-9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attacks</a:t>
            </a:r>
            <a:endParaRPr sz="1600">
              <a:latin typeface="Times New Roman"/>
              <a:cs typeface="Times New Roman"/>
            </a:endParaRPr>
          </a:p>
          <a:p>
            <a:pPr lvl="1">
              <a:lnSpc>
                <a:spcPct val="100000"/>
              </a:lnSpc>
              <a:spcBef>
                <a:spcPts val="220"/>
              </a:spcBef>
              <a:buFont typeface="Tahoma"/>
              <a:buChar char="●"/>
            </a:pPr>
            <a:endParaRPr sz="1600">
              <a:latin typeface="Times New Roman"/>
              <a:cs typeface="Times New Roman"/>
            </a:endParaRPr>
          </a:p>
          <a:p>
            <a:pPr lvl="1" marL="469265" indent="-227965">
              <a:lnSpc>
                <a:spcPct val="100000"/>
              </a:lnSpc>
              <a:buFont typeface="Tahoma"/>
              <a:buChar char="●"/>
              <a:tabLst>
                <a:tab pos="469265" algn="l"/>
              </a:tabLst>
            </a:pPr>
            <a:r>
              <a:rPr dirty="0" sz="1600">
                <a:latin typeface="Times New Roman"/>
                <a:cs typeface="Times New Roman"/>
              </a:rPr>
              <a:t>Password</a:t>
            </a:r>
            <a:r>
              <a:rPr dirty="0" sz="1600" spc="-6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cracking</a:t>
            </a:r>
            <a:endParaRPr sz="1600">
              <a:latin typeface="Times New Roman"/>
              <a:cs typeface="Times New Roman"/>
            </a:endParaRPr>
          </a:p>
          <a:p>
            <a:pPr lvl="1">
              <a:lnSpc>
                <a:spcPct val="100000"/>
              </a:lnSpc>
              <a:spcBef>
                <a:spcPts val="220"/>
              </a:spcBef>
              <a:buFont typeface="Tahoma"/>
              <a:buChar char="●"/>
            </a:pPr>
            <a:endParaRPr sz="1600">
              <a:latin typeface="Times New Roman"/>
              <a:cs typeface="Times New Roman"/>
            </a:endParaRPr>
          </a:p>
          <a:p>
            <a:pPr lvl="1" marL="469265" indent="-227965">
              <a:lnSpc>
                <a:spcPct val="100000"/>
              </a:lnSpc>
              <a:buFont typeface="Tahoma"/>
              <a:buChar char="●"/>
              <a:tabLst>
                <a:tab pos="469265" algn="l"/>
              </a:tabLst>
            </a:pPr>
            <a:r>
              <a:rPr dirty="0" sz="1600">
                <a:latin typeface="Times New Roman"/>
                <a:cs typeface="Times New Roman"/>
              </a:rPr>
              <a:t>Network</a:t>
            </a:r>
            <a:r>
              <a:rPr dirty="0" sz="1600" spc="-6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sniffing</a:t>
            </a:r>
            <a:endParaRPr sz="1600">
              <a:latin typeface="Times New Roman"/>
              <a:cs typeface="Times New Roman"/>
            </a:endParaRPr>
          </a:p>
          <a:p>
            <a:pPr lvl="1">
              <a:lnSpc>
                <a:spcPct val="100000"/>
              </a:lnSpc>
              <a:spcBef>
                <a:spcPts val="1345"/>
              </a:spcBef>
              <a:buFont typeface="Tahoma"/>
              <a:buChar char="●"/>
            </a:pPr>
            <a:endParaRPr sz="1600">
              <a:latin typeface="Times New Roman"/>
              <a:cs typeface="Times New Roman"/>
            </a:endParaRPr>
          </a:p>
          <a:p>
            <a:pPr marL="12700" marR="5080">
              <a:lnSpc>
                <a:spcPct val="103400"/>
              </a:lnSpc>
            </a:pPr>
            <a:r>
              <a:rPr dirty="0" sz="1600">
                <a:latin typeface="Times New Roman"/>
                <a:cs typeface="Times New Roman"/>
              </a:rPr>
              <a:t>Some</a:t>
            </a:r>
            <a:r>
              <a:rPr dirty="0" sz="1600" spc="-4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commonly</a:t>
            </a:r>
            <a:r>
              <a:rPr dirty="0" sz="1600" spc="-4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used</a:t>
            </a:r>
            <a:r>
              <a:rPr dirty="0" sz="1600" spc="-4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tools</a:t>
            </a:r>
            <a:r>
              <a:rPr dirty="0" sz="1600" spc="-4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in</a:t>
            </a:r>
            <a:r>
              <a:rPr dirty="0" sz="1600" spc="-4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Kali</a:t>
            </a:r>
            <a:r>
              <a:rPr dirty="0" sz="1600" spc="-4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are</a:t>
            </a:r>
            <a:r>
              <a:rPr dirty="0" sz="1600" spc="-4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Nmap,</a:t>
            </a:r>
            <a:r>
              <a:rPr dirty="0" sz="1600" spc="-4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Wireshark,</a:t>
            </a:r>
            <a:r>
              <a:rPr dirty="0" sz="1600" spc="-4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Metasploit,</a:t>
            </a:r>
            <a:r>
              <a:rPr dirty="0" sz="1600" spc="-40">
                <a:latin typeface="Times New Roman"/>
                <a:cs typeface="Times New Roman"/>
              </a:rPr>
              <a:t> </a:t>
            </a:r>
            <a:r>
              <a:rPr dirty="0" sz="1600" spc="-20">
                <a:latin typeface="Times New Roman"/>
                <a:cs typeface="Times New Roman"/>
              </a:rPr>
              <a:t>Burp</a:t>
            </a:r>
            <a:r>
              <a:rPr dirty="0" sz="1600">
                <a:latin typeface="Times New Roman"/>
                <a:cs typeface="Times New Roman"/>
              </a:rPr>
              <a:t> Suite,</a:t>
            </a:r>
            <a:r>
              <a:rPr dirty="0" sz="1600" spc="-4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and</a:t>
            </a:r>
            <a:r>
              <a:rPr dirty="0" sz="1600" spc="-4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John</a:t>
            </a:r>
            <a:r>
              <a:rPr dirty="0" sz="1600" spc="-4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the</a:t>
            </a:r>
            <a:r>
              <a:rPr dirty="0" sz="1600" spc="-4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Ripper.</a:t>
            </a:r>
            <a:r>
              <a:rPr dirty="0" sz="1600" spc="-4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This</a:t>
            </a:r>
            <a:r>
              <a:rPr dirty="0" sz="1600" spc="-4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makes</a:t>
            </a:r>
            <a:r>
              <a:rPr dirty="0" sz="1600" spc="-4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it</a:t>
            </a:r>
            <a:r>
              <a:rPr dirty="0" sz="1600" spc="-4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an</a:t>
            </a:r>
            <a:r>
              <a:rPr dirty="0" sz="1600" spc="-4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ideal</a:t>
            </a:r>
            <a:r>
              <a:rPr dirty="0" sz="1600" spc="-4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platform</a:t>
            </a:r>
            <a:r>
              <a:rPr dirty="0" sz="1600" spc="-4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for</a:t>
            </a:r>
            <a:r>
              <a:rPr dirty="0" sz="1600" spc="-3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hands-</a:t>
            </a:r>
            <a:r>
              <a:rPr dirty="0" sz="1600">
                <a:latin typeface="Times New Roman"/>
                <a:cs typeface="Times New Roman"/>
              </a:rPr>
              <a:t>on</a:t>
            </a:r>
            <a:r>
              <a:rPr dirty="0" sz="1600" spc="-4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security practice.</a:t>
            </a:r>
            <a:endParaRPr sz="1600">
              <a:latin typeface="Times New Roman"/>
              <a:cs typeface="Times New Roman"/>
            </a:endParaRPr>
          </a:p>
          <a:p>
            <a:pPr marL="176530" indent="-163830">
              <a:lnSpc>
                <a:spcPct val="100000"/>
              </a:lnSpc>
              <a:spcBef>
                <a:spcPts val="1485"/>
              </a:spcBef>
              <a:buFont typeface="Times New Roman"/>
              <a:buAutoNum type="arabicPeriod" startAt="2"/>
              <a:tabLst>
                <a:tab pos="176530" algn="l"/>
              </a:tabLst>
            </a:pPr>
            <a:r>
              <a:rPr dirty="0" sz="1300" b="1">
                <a:latin typeface="Times New Roman"/>
                <a:cs typeface="Times New Roman"/>
              </a:rPr>
              <a:t>Open</a:t>
            </a:r>
            <a:r>
              <a:rPr dirty="0" sz="1300" spc="-50" b="1">
                <a:latin typeface="Times New Roman"/>
                <a:cs typeface="Times New Roman"/>
              </a:rPr>
              <a:t> </a:t>
            </a:r>
            <a:r>
              <a:rPr dirty="0" sz="1300" b="1">
                <a:latin typeface="Times New Roman"/>
                <a:cs typeface="Times New Roman"/>
              </a:rPr>
              <a:t>Source</a:t>
            </a:r>
            <a:r>
              <a:rPr dirty="0" sz="1300" spc="-45" b="1">
                <a:latin typeface="Times New Roman"/>
                <a:cs typeface="Times New Roman"/>
              </a:rPr>
              <a:t> </a:t>
            </a:r>
            <a:r>
              <a:rPr dirty="0" sz="1300" b="1">
                <a:latin typeface="Times New Roman"/>
                <a:cs typeface="Times New Roman"/>
              </a:rPr>
              <a:t>and</a:t>
            </a:r>
            <a:r>
              <a:rPr dirty="0" sz="1300" spc="-45" b="1">
                <a:latin typeface="Times New Roman"/>
                <a:cs typeface="Times New Roman"/>
              </a:rPr>
              <a:t> </a:t>
            </a:r>
            <a:r>
              <a:rPr dirty="0" sz="1300" spc="-20" b="1">
                <a:latin typeface="Times New Roman"/>
                <a:cs typeface="Times New Roman"/>
              </a:rPr>
              <a:t>Free</a:t>
            </a:r>
            <a:endParaRPr sz="1300">
              <a:latin typeface="Times New Roman"/>
              <a:cs typeface="Times New Roman"/>
            </a:endParaRPr>
          </a:p>
          <a:p>
            <a:pPr marL="12700" marR="156210">
              <a:lnSpc>
                <a:spcPct val="103400"/>
              </a:lnSpc>
              <a:spcBef>
                <a:spcPts val="1170"/>
              </a:spcBef>
            </a:pPr>
            <a:r>
              <a:rPr dirty="0" sz="1600">
                <a:latin typeface="Times New Roman"/>
                <a:cs typeface="Times New Roman"/>
              </a:rPr>
              <a:t>Kali</a:t>
            </a:r>
            <a:r>
              <a:rPr dirty="0" sz="1600" spc="-3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Linux</a:t>
            </a:r>
            <a:r>
              <a:rPr dirty="0" sz="1600" spc="-3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is</a:t>
            </a:r>
            <a:r>
              <a:rPr dirty="0" sz="1600" spc="-3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completely</a:t>
            </a:r>
            <a:r>
              <a:rPr dirty="0" sz="1600" spc="-3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free</a:t>
            </a:r>
            <a:r>
              <a:rPr dirty="0" sz="1600" spc="-3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and</a:t>
            </a:r>
            <a:r>
              <a:rPr dirty="0" sz="1600" spc="-3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open</a:t>
            </a:r>
            <a:r>
              <a:rPr dirty="0" sz="1600" spc="-3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source.</a:t>
            </a:r>
            <a:r>
              <a:rPr dirty="0" sz="1600" spc="-3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This</a:t>
            </a:r>
            <a:r>
              <a:rPr dirty="0" sz="1600" spc="-3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makes</a:t>
            </a:r>
            <a:r>
              <a:rPr dirty="0" sz="1600" spc="-3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it</a:t>
            </a:r>
            <a:r>
              <a:rPr dirty="0" sz="1600" spc="-30">
                <a:latin typeface="Times New Roman"/>
                <a:cs typeface="Times New Roman"/>
              </a:rPr>
              <a:t> </a:t>
            </a:r>
            <a:r>
              <a:rPr dirty="0" sz="1600" spc="-20">
                <a:latin typeface="Times New Roman"/>
                <a:cs typeface="Times New Roman"/>
              </a:rPr>
              <a:t>cost-</a:t>
            </a:r>
            <a:r>
              <a:rPr dirty="0" sz="1600" spc="-10">
                <a:latin typeface="Times New Roman"/>
                <a:cs typeface="Times New Roman"/>
              </a:rPr>
              <a:t>effective</a:t>
            </a:r>
            <a:r>
              <a:rPr dirty="0" sz="1600" spc="-35">
                <a:latin typeface="Times New Roman"/>
                <a:cs typeface="Times New Roman"/>
              </a:rPr>
              <a:t> </a:t>
            </a:r>
            <a:r>
              <a:rPr dirty="0" sz="1600" spc="-25">
                <a:latin typeface="Times New Roman"/>
                <a:cs typeface="Times New Roman"/>
              </a:rPr>
              <a:t>for </a:t>
            </a:r>
            <a:r>
              <a:rPr dirty="0" sz="1600" spc="-10">
                <a:latin typeface="Times New Roman"/>
                <a:cs typeface="Times New Roman"/>
              </a:rPr>
              <a:t>educational institutions </a:t>
            </a:r>
            <a:r>
              <a:rPr dirty="0" sz="1600">
                <a:latin typeface="Times New Roman"/>
                <a:cs typeface="Times New Roman"/>
              </a:rPr>
              <a:t>and</a:t>
            </a:r>
            <a:r>
              <a:rPr dirty="0" sz="1600" spc="-10">
                <a:latin typeface="Times New Roman"/>
                <a:cs typeface="Times New Roman"/>
              </a:rPr>
              <a:t> students.</a:t>
            </a:r>
            <a:endParaRPr sz="1600">
              <a:latin typeface="Times New Roman"/>
              <a:cs typeface="Times New Roman"/>
            </a:endParaRPr>
          </a:p>
          <a:p>
            <a:pPr marL="176530" indent="-163830">
              <a:lnSpc>
                <a:spcPct val="100000"/>
              </a:lnSpc>
              <a:spcBef>
                <a:spcPts val="1485"/>
              </a:spcBef>
              <a:buFont typeface="Times New Roman"/>
              <a:buAutoNum type="arabicPeriod" startAt="3"/>
              <a:tabLst>
                <a:tab pos="176530" algn="l"/>
              </a:tabLst>
            </a:pPr>
            <a:r>
              <a:rPr dirty="0" sz="1300" b="1">
                <a:latin typeface="Times New Roman"/>
                <a:cs typeface="Times New Roman"/>
              </a:rPr>
              <a:t>Widely</a:t>
            </a:r>
            <a:r>
              <a:rPr dirty="0" sz="1300" spc="-20" b="1">
                <a:latin typeface="Times New Roman"/>
                <a:cs typeface="Times New Roman"/>
              </a:rPr>
              <a:t> </a:t>
            </a:r>
            <a:r>
              <a:rPr dirty="0" sz="1300" b="1">
                <a:latin typeface="Times New Roman"/>
                <a:cs typeface="Times New Roman"/>
              </a:rPr>
              <a:t>Used</a:t>
            </a:r>
            <a:r>
              <a:rPr dirty="0" sz="1300" spc="-20" b="1">
                <a:latin typeface="Times New Roman"/>
                <a:cs typeface="Times New Roman"/>
              </a:rPr>
              <a:t> </a:t>
            </a:r>
            <a:r>
              <a:rPr dirty="0" sz="1300" b="1">
                <a:latin typeface="Times New Roman"/>
                <a:cs typeface="Times New Roman"/>
              </a:rPr>
              <a:t>in</a:t>
            </a:r>
            <a:r>
              <a:rPr dirty="0" sz="1300" spc="-20" b="1">
                <a:latin typeface="Times New Roman"/>
                <a:cs typeface="Times New Roman"/>
              </a:rPr>
              <a:t> </a:t>
            </a:r>
            <a:r>
              <a:rPr dirty="0" sz="1300" b="1">
                <a:latin typeface="Times New Roman"/>
                <a:cs typeface="Times New Roman"/>
              </a:rPr>
              <a:t>the</a:t>
            </a:r>
            <a:r>
              <a:rPr dirty="0" sz="1300" spc="-20" b="1">
                <a:latin typeface="Times New Roman"/>
                <a:cs typeface="Times New Roman"/>
              </a:rPr>
              <a:t> </a:t>
            </a:r>
            <a:r>
              <a:rPr dirty="0" sz="1300" spc="-10" b="1">
                <a:latin typeface="Times New Roman"/>
                <a:cs typeface="Times New Roman"/>
              </a:rPr>
              <a:t>Cybersecurity</a:t>
            </a:r>
            <a:r>
              <a:rPr dirty="0" sz="1300" spc="-20" b="1">
                <a:latin typeface="Times New Roman"/>
                <a:cs typeface="Times New Roman"/>
              </a:rPr>
              <a:t> </a:t>
            </a:r>
            <a:r>
              <a:rPr dirty="0" sz="1300" spc="-10" b="1">
                <a:latin typeface="Times New Roman"/>
                <a:cs typeface="Times New Roman"/>
              </a:rPr>
              <a:t>Industry</a:t>
            </a:r>
            <a:endParaRPr sz="1300">
              <a:latin typeface="Times New Roman"/>
              <a:cs typeface="Times New Roman"/>
            </a:endParaRPr>
          </a:p>
          <a:p>
            <a:pPr marL="12700" marR="129539">
              <a:lnSpc>
                <a:spcPct val="103400"/>
              </a:lnSpc>
              <a:spcBef>
                <a:spcPts val="1165"/>
              </a:spcBef>
            </a:pPr>
            <a:r>
              <a:rPr dirty="0" sz="1600">
                <a:latin typeface="Times New Roman"/>
                <a:cs typeface="Times New Roman"/>
              </a:rPr>
              <a:t>Kali</a:t>
            </a:r>
            <a:r>
              <a:rPr dirty="0" sz="1600" spc="-5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is</a:t>
            </a:r>
            <a:r>
              <a:rPr dirty="0" sz="1600" spc="-4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one</a:t>
            </a:r>
            <a:r>
              <a:rPr dirty="0" sz="1600" spc="-4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of</a:t>
            </a:r>
            <a:r>
              <a:rPr dirty="0" sz="1600" spc="-5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the</a:t>
            </a:r>
            <a:r>
              <a:rPr dirty="0" sz="1600" spc="-4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most</a:t>
            </a:r>
            <a:r>
              <a:rPr dirty="0" sz="1600" spc="-4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commonly</a:t>
            </a:r>
            <a:r>
              <a:rPr dirty="0" sz="1600" spc="-5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used</a:t>
            </a:r>
            <a:r>
              <a:rPr dirty="0" sz="1600" spc="-4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operating</a:t>
            </a:r>
            <a:r>
              <a:rPr dirty="0" sz="1600" spc="-4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systems</a:t>
            </a:r>
            <a:r>
              <a:rPr dirty="0" sz="1600" spc="-4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among</a:t>
            </a:r>
            <a:r>
              <a:rPr dirty="0" sz="1600" spc="-5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ethical </a:t>
            </a:r>
            <a:r>
              <a:rPr dirty="0" sz="1600">
                <a:latin typeface="Times New Roman"/>
                <a:cs typeface="Times New Roman"/>
              </a:rPr>
              <a:t>hackers,</a:t>
            </a:r>
            <a:r>
              <a:rPr dirty="0" sz="1600" spc="-3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penetration</a:t>
            </a:r>
            <a:r>
              <a:rPr dirty="0" sz="1600" spc="-3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testers,</a:t>
            </a:r>
            <a:r>
              <a:rPr dirty="0" sz="1600" spc="-3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and</a:t>
            </a:r>
            <a:r>
              <a:rPr dirty="0" sz="1600" spc="-3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cybersecurity</a:t>
            </a:r>
            <a:r>
              <a:rPr dirty="0" sz="1600" spc="-3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professionals.</a:t>
            </a:r>
            <a:r>
              <a:rPr dirty="0" sz="1600" spc="-3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Using</a:t>
            </a:r>
            <a:r>
              <a:rPr dirty="0" sz="1600" spc="-2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it</a:t>
            </a:r>
            <a:r>
              <a:rPr dirty="0" sz="1600" spc="-3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in</a:t>
            </a:r>
            <a:r>
              <a:rPr dirty="0" sz="1600" spc="-3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the</a:t>
            </a:r>
            <a:r>
              <a:rPr dirty="0" sz="1600" spc="-30">
                <a:latin typeface="Times New Roman"/>
                <a:cs typeface="Times New Roman"/>
              </a:rPr>
              <a:t> </a:t>
            </a:r>
            <a:r>
              <a:rPr dirty="0" sz="1600" spc="-25">
                <a:latin typeface="Times New Roman"/>
                <a:cs typeface="Times New Roman"/>
              </a:rPr>
              <a:t>lab </a:t>
            </a:r>
            <a:r>
              <a:rPr dirty="0" sz="1600">
                <a:latin typeface="Times New Roman"/>
                <a:cs typeface="Times New Roman"/>
              </a:rPr>
              <a:t>prepares</a:t>
            </a:r>
            <a:r>
              <a:rPr dirty="0" sz="1600" spc="-7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students</a:t>
            </a:r>
            <a:r>
              <a:rPr dirty="0" sz="1600" spc="-6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with</a:t>
            </a:r>
            <a:r>
              <a:rPr dirty="0" sz="1600" spc="-7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industry-</a:t>
            </a:r>
            <a:r>
              <a:rPr dirty="0" sz="1600">
                <a:latin typeface="Times New Roman"/>
                <a:cs typeface="Times New Roman"/>
              </a:rPr>
              <a:t>relevant</a:t>
            </a:r>
            <a:r>
              <a:rPr dirty="0" sz="1600" spc="-6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skills.</a:t>
            </a:r>
            <a:endParaRPr sz="1600">
              <a:latin typeface="Times New Roman"/>
              <a:cs typeface="Times New Roman"/>
            </a:endParaRPr>
          </a:p>
          <a:p>
            <a:pPr marL="176530" indent="-163830">
              <a:lnSpc>
                <a:spcPct val="100000"/>
              </a:lnSpc>
              <a:spcBef>
                <a:spcPts val="1490"/>
              </a:spcBef>
              <a:buFont typeface="Times New Roman"/>
              <a:buAutoNum type="arabicPeriod" startAt="4"/>
              <a:tabLst>
                <a:tab pos="176530" algn="l"/>
              </a:tabLst>
            </a:pPr>
            <a:r>
              <a:rPr dirty="0" sz="1300" spc="-10" b="1">
                <a:latin typeface="Times New Roman"/>
                <a:cs typeface="Times New Roman"/>
              </a:rPr>
              <a:t>Customizable</a:t>
            </a:r>
            <a:r>
              <a:rPr dirty="0" sz="1300" spc="-5" b="1">
                <a:latin typeface="Times New Roman"/>
                <a:cs typeface="Times New Roman"/>
              </a:rPr>
              <a:t> </a:t>
            </a:r>
            <a:r>
              <a:rPr dirty="0" sz="1300" b="1">
                <a:latin typeface="Times New Roman"/>
                <a:cs typeface="Times New Roman"/>
              </a:rPr>
              <a:t>and</a:t>
            </a:r>
            <a:r>
              <a:rPr dirty="0" sz="1300" spc="-5" b="1">
                <a:latin typeface="Times New Roman"/>
                <a:cs typeface="Times New Roman"/>
              </a:rPr>
              <a:t> </a:t>
            </a:r>
            <a:r>
              <a:rPr dirty="0" sz="1300" spc="-10" b="1">
                <a:latin typeface="Times New Roman"/>
                <a:cs typeface="Times New Roman"/>
              </a:rPr>
              <a:t>Lightweight</a:t>
            </a:r>
            <a:endParaRPr sz="1300">
              <a:latin typeface="Times New Roman"/>
              <a:cs typeface="Times New Roman"/>
            </a:endParaRPr>
          </a:p>
          <a:p>
            <a:pPr marL="12700" marR="16510">
              <a:lnSpc>
                <a:spcPct val="103400"/>
              </a:lnSpc>
              <a:spcBef>
                <a:spcPts val="1165"/>
              </a:spcBef>
            </a:pPr>
            <a:r>
              <a:rPr dirty="0" sz="1600">
                <a:latin typeface="Times New Roman"/>
                <a:cs typeface="Times New Roman"/>
              </a:rPr>
              <a:t>Kali</a:t>
            </a:r>
            <a:r>
              <a:rPr dirty="0" sz="1600" spc="-4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Linux</a:t>
            </a:r>
            <a:r>
              <a:rPr dirty="0" sz="1600" spc="-3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is</a:t>
            </a:r>
            <a:r>
              <a:rPr dirty="0" sz="1600" spc="-4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lightweight</a:t>
            </a:r>
            <a:r>
              <a:rPr dirty="0" sz="1600" spc="-3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and</a:t>
            </a:r>
            <a:r>
              <a:rPr dirty="0" sz="1600" spc="-4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can</a:t>
            </a:r>
            <a:r>
              <a:rPr dirty="0" sz="1600" spc="-3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be</a:t>
            </a:r>
            <a:r>
              <a:rPr dirty="0" sz="1600" spc="-4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run</a:t>
            </a:r>
            <a:r>
              <a:rPr dirty="0" sz="1600" spc="-3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on</a:t>
            </a:r>
            <a:r>
              <a:rPr dirty="0" sz="1600" spc="-4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physical</a:t>
            </a:r>
            <a:r>
              <a:rPr dirty="0" sz="1600" spc="-3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machines,</a:t>
            </a:r>
            <a:r>
              <a:rPr dirty="0" sz="1600" spc="-4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virtual</a:t>
            </a:r>
            <a:r>
              <a:rPr dirty="0" sz="1600" spc="-3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machines </a:t>
            </a:r>
            <a:r>
              <a:rPr dirty="0" sz="1600">
                <a:latin typeface="Times New Roman"/>
                <a:cs typeface="Times New Roman"/>
              </a:rPr>
              <a:t>(VMs),</a:t>
            </a:r>
            <a:r>
              <a:rPr dirty="0" sz="1600" spc="-4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or</a:t>
            </a:r>
            <a:r>
              <a:rPr dirty="0" sz="1600" spc="-3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through</a:t>
            </a:r>
            <a:r>
              <a:rPr dirty="0" sz="1600" spc="-3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live</a:t>
            </a:r>
            <a:r>
              <a:rPr dirty="0" sz="1600" spc="-3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USBs.</a:t>
            </a:r>
            <a:r>
              <a:rPr dirty="0" sz="1600" spc="-3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This</a:t>
            </a:r>
            <a:r>
              <a:rPr dirty="0" sz="1600" spc="-3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flexibility</a:t>
            </a:r>
            <a:r>
              <a:rPr dirty="0" sz="1600" spc="-3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makes</a:t>
            </a:r>
            <a:r>
              <a:rPr dirty="0" sz="1600" spc="-3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it</a:t>
            </a:r>
            <a:r>
              <a:rPr dirty="0" sz="1600" spc="-3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easy</a:t>
            </a:r>
            <a:r>
              <a:rPr dirty="0" sz="1600" spc="-3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to</a:t>
            </a:r>
            <a:r>
              <a:rPr dirty="0" sz="1600" spc="-3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deploy</a:t>
            </a:r>
            <a:r>
              <a:rPr dirty="0" sz="1600" spc="-3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in</a:t>
            </a:r>
            <a:r>
              <a:rPr dirty="0" sz="1600" spc="-35">
                <a:latin typeface="Times New Roman"/>
                <a:cs typeface="Times New Roman"/>
              </a:rPr>
              <a:t> </a:t>
            </a:r>
            <a:r>
              <a:rPr dirty="0" sz="1600" spc="-50">
                <a:latin typeface="Times New Roman"/>
                <a:cs typeface="Times New Roman"/>
              </a:rPr>
              <a:t>a </a:t>
            </a:r>
            <a:r>
              <a:rPr dirty="0" sz="1600">
                <a:latin typeface="Times New Roman"/>
                <a:cs typeface="Times New Roman"/>
              </a:rPr>
              <a:t>controlled</a:t>
            </a:r>
            <a:r>
              <a:rPr dirty="0" sz="1600" spc="-6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lab</a:t>
            </a:r>
            <a:r>
              <a:rPr dirty="0" sz="1600" spc="-6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environment.</a:t>
            </a:r>
            <a:endParaRPr sz="1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25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/>
              <a:t>Md.</a:t>
            </a:r>
            <a:r>
              <a:rPr dirty="0" spc="55"/>
              <a:t> </a:t>
            </a:r>
            <a:r>
              <a:rPr dirty="0" spc="-25"/>
              <a:t>Tariqul</a:t>
            </a:r>
            <a:r>
              <a:rPr dirty="0" spc="60"/>
              <a:t> </a:t>
            </a:r>
            <a:r>
              <a:rPr dirty="0"/>
              <a:t>Islam,</a:t>
            </a:r>
            <a:r>
              <a:rPr dirty="0" spc="55"/>
              <a:t> </a:t>
            </a:r>
            <a:r>
              <a:rPr dirty="0" spc="-30"/>
              <a:t>Lecturer,</a:t>
            </a:r>
            <a:r>
              <a:rPr dirty="0" spc="60"/>
              <a:t> </a:t>
            </a:r>
            <a:r>
              <a:rPr dirty="0" spc="-20"/>
              <a:t>Department</a:t>
            </a:r>
            <a:r>
              <a:rPr dirty="0" spc="55"/>
              <a:t> </a:t>
            </a:r>
            <a:r>
              <a:rPr dirty="0"/>
              <a:t>of</a:t>
            </a:r>
            <a:r>
              <a:rPr dirty="0" spc="60"/>
              <a:t> CSE,</a:t>
            </a:r>
            <a:r>
              <a:rPr dirty="0" spc="55"/>
              <a:t> </a:t>
            </a:r>
            <a:r>
              <a:rPr dirty="0"/>
              <a:t>University</a:t>
            </a:r>
            <a:r>
              <a:rPr dirty="0" spc="60"/>
              <a:t> </a:t>
            </a:r>
            <a:r>
              <a:rPr dirty="0"/>
              <a:t>of</a:t>
            </a:r>
            <a:r>
              <a:rPr dirty="0" spc="60"/>
              <a:t> </a:t>
            </a:r>
            <a:r>
              <a:rPr dirty="0"/>
              <a:t>Global</a:t>
            </a:r>
            <a:r>
              <a:rPr dirty="0" spc="55"/>
              <a:t> </a:t>
            </a:r>
            <a:r>
              <a:rPr dirty="0"/>
              <a:t>Village</a:t>
            </a:r>
            <a:r>
              <a:rPr dirty="0" spc="60"/>
              <a:t> </a:t>
            </a:r>
            <a:r>
              <a:rPr dirty="0" spc="-10"/>
              <a:t>(UGV)</a:t>
            </a:r>
          </a:p>
        </p:txBody>
      </p:sp>
      <p:sp>
        <p:nvSpPr>
          <p:cNvPr id="4" name="object 4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25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 spc="-20"/>
              <a:t>Page:</a:t>
            </a:r>
            <a:r>
              <a:rPr dirty="0" spc="-10"/>
              <a:t> </a:t>
            </a:r>
            <a:r>
              <a:rPr dirty="0" spc="-40"/>
              <a:t>7</a:t>
            </a:r>
          </a:p>
        </p:txBody>
      </p:sp>
      <p:sp>
        <p:nvSpPr>
          <p:cNvPr id="2" name="object 2" descr=""/>
          <p:cNvSpPr txBox="1"/>
          <p:nvPr/>
        </p:nvSpPr>
        <p:spPr>
          <a:xfrm>
            <a:off x="444500" y="890736"/>
            <a:ext cx="6536055" cy="216789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76530" indent="-163830">
              <a:lnSpc>
                <a:spcPct val="100000"/>
              </a:lnSpc>
              <a:spcBef>
                <a:spcPts val="100"/>
              </a:spcBef>
              <a:buFont typeface="Times New Roman"/>
              <a:buAutoNum type="arabicPeriod" startAt="5"/>
              <a:tabLst>
                <a:tab pos="176530" algn="l"/>
              </a:tabLst>
            </a:pPr>
            <a:r>
              <a:rPr dirty="0" sz="1300" b="1">
                <a:latin typeface="Times New Roman"/>
                <a:cs typeface="Times New Roman"/>
              </a:rPr>
              <a:t>Safe</a:t>
            </a:r>
            <a:r>
              <a:rPr dirty="0" sz="1300" spc="-35" b="1">
                <a:latin typeface="Times New Roman"/>
                <a:cs typeface="Times New Roman"/>
              </a:rPr>
              <a:t> </a:t>
            </a:r>
            <a:r>
              <a:rPr dirty="0" sz="1300" spc="-10" b="1">
                <a:latin typeface="Times New Roman"/>
                <a:cs typeface="Times New Roman"/>
              </a:rPr>
              <a:t>Environment</a:t>
            </a:r>
            <a:r>
              <a:rPr dirty="0" sz="1300" spc="-30" b="1">
                <a:latin typeface="Times New Roman"/>
                <a:cs typeface="Times New Roman"/>
              </a:rPr>
              <a:t> </a:t>
            </a:r>
            <a:r>
              <a:rPr dirty="0" sz="1300" b="1">
                <a:latin typeface="Times New Roman"/>
                <a:cs typeface="Times New Roman"/>
              </a:rPr>
              <a:t>for</a:t>
            </a:r>
            <a:r>
              <a:rPr dirty="0" sz="1300" spc="-35" b="1">
                <a:latin typeface="Times New Roman"/>
                <a:cs typeface="Times New Roman"/>
              </a:rPr>
              <a:t> </a:t>
            </a:r>
            <a:r>
              <a:rPr dirty="0" sz="1300" b="1">
                <a:latin typeface="Times New Roman"/>
                <a:cs typeface="Times New Roman"/>
              </a:rPr>
              <a:t>Ethical</a:t>
            </a:r>
            <a:r>
              <a:rPr dirty="0" sz="1300" spc="-30" b="1">
                <a:latin typeface="Times New Roman"/>
                <a:cs typeface="Times New Roman"/>
              </a:rPr>
              <a:t> </a:t>
            </a:r>
            <a:r>
              <a:rPr dirty="0" sz="1300" spc="-10" b="1">
                <a:latin typeface="Times New Roman"/>
                <a:cs typeface="Times New Roman"/>
              </a:rPr>
              <a:t>Hacking</a:t>
            </a:r>
            <a:endParaRPr sz="1300">
              <a:latin typeface="Times New Roman"/>
              <a:cs typeface="Times New Roman"/>
            </a:endParaRPr>
          </a:p>
          <a:p>
            <a:pPr marL="12700" marR="55244">
              <a:lnSpc>
                <a:spcPct val="103400"/>
              </a:lnSpc>
              <a:spcBef>
                <a:spcPts val="1165"/>
              </a:spcBef>
            </a:pPr>
            <a:r>
              <a:rPr dirty="0" sz="1600">
                <a:latin typeface="Times New Roman"/>
                <a:cs typeface="Times New Roman"/>
              </a:rPr>
              <a:t>Kali</a:t>
            </a:r>
            <a:r>
              <a:rPr dirty="0" sz="1600" spc="-5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provides</a:t>
            </a:r>
            <a:r>
              <a:rPr dirty="0" sz="1600" spc="-5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a</a:t>
            </a:r>
            <a:r>
              <a:rPr dirty="0" sz="1600" spc="-5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controlled</a:t>
            </a:r>
            <a:r>
              <a:rPr dirty="0" sz="1600" spc="-5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and</a:t>
            </a:r>
            <a:r>
              <a:rPr dirty="0" sz="1600" spc="-5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isolated</a:t>
            </a:r>
            <a:r>
              <a:rPr dirty="0" sz="1600" spc="-5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environment,</a:t>
            </a:r>
            <a:r>
              <a:rPr dirty="0" sz="1600" spc="-5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allowing</a:t>
            </a:r>
            <a:r>
              <a:rPr dirty="0" sz="1600" spc="-5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students</a:t>
            </a:r>
            <a:r>
              <a:rPr dirty="0" sz="1600" spc="-50">
                <a:latin typeface="Times New Roman"/>
                <a:cs typeface="Times New Roman"/>
              </a:rPr>
              <a:t> </a:t>
            </a:r>
            <a:r>
              <a:rPr dirty="0" sz="1600" spc="-25">
                <a:latin typeface="Times New Roman"/>
                <a:cs typeface="Times New Roman"/>
              </a:rPr>
              <a:t>to </a:t>
            </a:r>
            <a:r>
              <a:rPr dirty="0" sz="1600">
                <a:latin typeface="Times New Roman"/>
                <a:cs typeface="Times New Roman"/>
              </a:rPr>
              <a:t>practice</a:t>
            </a:r>
            <a:r>
              <a:rPr dirty="0" sz="1600" spc="-5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ethical</a:t>
            </a:r>
            <a:r>
              <a:rPr dirty="0" sz="1600" spc="-5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hacking</a:t>
            </a:r>
            <a:r>
              <a:rPr dirty="0" sz="1600" spc="-5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techniques</a:t>
            </a:r>
            <a:r>
              <a:rPr dirty="0" sz="1600" spc="-5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without</a:t>
            </a:r>
            <a:r>
              <a:rPr dirty="0" sz="1600" spc="-5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posing</a:t>
            </a:r>
            <a:r>
              <a:rPr dirty="0" sz="1600" spc="-5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a</a:t>
            </a:r>
            <a:r>
              <a:rPr dirty="0" sz="1600" spc="-5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risk</a:t>
            </a:r>
            <a:r>
              <a:rPr dirty="0" sz="1600" spc="-5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to</a:t>
            </a:r>
            <a:r>
              <a:rPr dirty="0" sz="1600" spc="-50">
                <a:latin typeface="Times New Roman"/>
                <a:cs typeface="Times New Roman"/>
              </a:rPr>
              <a:t> </a:t>
            </a:r>
            <a:r>
              <a:rPr dirty="0" sz="1600" spc="-20">
                <a:latin typeface="Times New Roman"/>
                <a:cs typeface="Times New Roman"/>
              </a:rPr>
              <a:t>real-</a:t>
            </a:r>
            <a:r>
              <a:rPr dirty="0" sz="1600">
                <a:latin typeface="Times New Roman"/>
                <a:cs typeface="Times New Roman"/>
              </a:rPr>
              <a:t>world</a:t>
            </a:r>
            <a:r>
              <a:rPr dirty="0" sz="1600" spc="-5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systems.</a:t>
            </a:r>
            <a:endParaRPr sz="1600">
              <a:latin typeface="Times New Roman"/>
              <a:cs typeface="Times New Roman"/>
            </a:endParaRPr>
          </a:p>
          <a:p>
            <a:pPr marL="176530" indent="-163830">
              <a:lnSpc>
                <a:spcPct val="100000"/>
              </a:lnSpc>
              <a:spcBef>
                <a:spcPts val="1485"/>
              </a:spcBef>
              <a:buFont typeface="Times New Roman"/>
              <a:buAutoNum type="arabicPeriod" startAt="6"/>
              <a:tabLst>
                <a:tab pos="176530" algn="l"/>
              </a:tabLst>
            </a:pPr>
            <a:r>
              <a:rPr dirty="0" sz="1300" b="1">
                <a:latin typeface="Times New Roman"/>
                <a:cs typeface="Times New Roman"/>
              </a:rPr>
              <a:t>Regular</a:t>
            </a:r>
            <a:r>
              <a:rPr dirty="0" sz="1300" spc="-35" b="1">
                <a:latin typeface="Times New Roman"/>
                <a:cs typeface="Times New Roman"/>
              </a:rPr>
              <a:t> </a:t>
            </a:r>
            <a:r>
              <a:rPr dirty="0" sz="1300" b="1">
                <a:latin typeface="Times New Roman"/>
                <a:cs typeface="Times New Roman"/>
              </a:rPr>
              <a:t>Updates</a:t>
            </a:r>
            <a:r>
              <a:rPr dirty="0" sz="1300" spc="-35" b="1">
                <a:latin typeface="Times New Roman"/>
                <a:cs typeface="Times New Roman"/>
              </a:rPr>
              <a:t> </a:t>
            </a:r>
            <a:r>
              <a:rPr dirty="0" sz="1300" b="1">
                <a:latin typeface="Times New Roman"/>
                <a:cs typeface="Times New Roman"/>
              </a:rPr>
              <a:t>and</a:t>
            </a:r>
            <a:r>
              <a:rPr dirty="0" sz="1300" spc="-30" b="1">
                <a:latin typeface="Times New Roman"/>
                <a:cs typeface="Times New Roman"/>
              </a:rPr>
              <a:t> </a:t>
            </a:r>
            <a:r>
              <a:rPr dirty="0" sz="1300" spc="-10" b="1">
                <a:latin typeface="Times New Roman"/>
                <a:cs typeface="Times New Roman"/>
              </a:rPr>
              <a:t>Community</a:t>
            </a:r>
            <a:r>
              <a:rPr dirty="0" sz="1300" spc="-35" b="1">
                <a:latin typeface="Times New Roman"/>
                <a:cs typeface="Times New Roman"/>
              </a:rPr>
              <a:t> </a:t>
            </a:r>
            <a:r>
              <a:rPr dirty="0" sz="1300" spc="-10" b="1">
                <a:latin typeface="Times New Roman"/>
                <a:cs typeface="Times New Roman"/>
              </a:rPr>
              <a:t>Support</a:t>
            </a:r>
            <a:endParaRPr sz="1300">
              <a:latin typeface="Times New Roman"/>
              <a:cs typeface="Times New Roman"/>
            </a:endParaRPr>
          </a:p>
          <a:p>
            <a:pPr marL="12700" marR="5080">
              <a:lnSpc>
                <a:spcPct val="103400"/>
              </a:lnSpc>
              <a:spcBef>
                <a:spcPts val="1170"/>
              </a:spcBef>
            </a:pPr>
            <a:r>
              <a:rPr dirty="0" sz="1600" spc="-10">
                <a:latin typeface="Times New Roman"/>
                <a:cs typeface="Times New Roman"/>
              </a:rPr>
              <a:t>Maintained</a:t>
            </a:r>
            <a:r>
              <a:rPr dirty="0" sz="1600" spc="-4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by</a:t>
            </a:r>
            <a:r>
              <a:rPr dirty="0" sz="1600" spc="-3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Offensive</a:t>
            </a:r>
            <a:r>
              <a:rPr dirty="0" sz="1600" spc="-40">
                <a:latin typeface="Times New Roman"/>
                <a:cs typeface="Times New Roman"/>
              </a:rPr>
              <a:t> </a:t>
            </a:r>
            <a:r>
              <a:rPr dirty="0" sz="1600" spc="-20">
                <a:latin typeface="Times New Roman"/>
                <a:cs typeface="Times New Roman"/>
              </a:rPr>
              <a:t>Security,</a:t>
            </a:r>
            <a:r>
              <a:rPr dirty="0" sz="1600" spc="-3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Kali</a:t>
            </a:r>
            <a:r>
              <a:rPr dirty="0" sz="1600" spc="-4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Linux</a:t>
            </a:r>
            <a:r>
              <a:rPr dirty="0" sz="1600" spc="-3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receives</a:t>
            </a:r>
            <a:r>
              <a:rPr dirty="0" sz="1600" spc="-4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frequent</a:t>
            </a:r>
            <a:r>
              <a:rPr dirty="0" sz="1600" spc="-3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updates</a:t>
            </a:r>
            <a:r>
              <a:rPr dirty="0" sz="1600" spc="-4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and</a:t>
            </a:r>
            <a:r>
              <a:rPr dirty="0" sz="1600" spc="-35">
                <a:latin typeface="Times New Roman"/>
                <a:cs typeface="Times New Roman"/>
              </a:rPr>
              <a:t> </a:t>
            </a:r>
            <a:r>
              <a:rPr dirty="0" sz="1600" spc="-25">
                <a:latin typeface="Times New Roman"/>
                <a:cs typeface="Times New Roman"/>
              </a:rPr>
              <a:t>has </a:t>
            </a:r>
            <a:r>
              <a:rPr dirty="0" sz="1600">
                <a:latin typeface="Times New Roman"/>
                <a:cs typeface="Times New Roman"/>
              </a:rPr>
              <a:t>strong</a:t>
            </a:r>
            <a:r>
              <a:rPr dirty="0" sz="1600" spc="-6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community</a:t>
            </a:r>
            <a:r>
              <a:rPr dirty="0" sz="1600" spc="-6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support,</a:t>
            </a:r>
            <a:r>
              <a:rPr dirty="0" sz="1600" spc="-5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ensuring</a:t>
            </a:r>
            <a:r>
              <a:rPr dirty="0" sz="1600" spc="-6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students</a:t>
            </a:r>
            <a:r>
              <a:rPr dirty="0" sz="1600" spc="-5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have</a:t>
            </a:r>
            <a:r>
              <a:rPr dirty="0" sz="1600" spc="-6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access</a:t>
            </a:r>
            <a:r>
              <a:rPr dirty="0" sz="1600" spc="-5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to</a:t>
            </a:r>
            <a:r>
              <a:rPr dirty="0" sz="1600" spc="-6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the</a:t>
            </a:r>
            <a:r>
              <a:rPr dirty="0" sz="1600" spc="-5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latest</a:t>
            </a:r>
            <a:r>
              <a:rPr dirty="0" sz="1600" spc="-6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tools</a:t>
            </a:r>
            <a:r>
              <a:rPr dirty="0" sz="1600" spc="-55">
                <a:latin typeface="Times New Roman"/>
                <a:cs typeface="Times New Roman"/>
              </a:rPr>
              <a:t> </a:t>
            </a:r>
            <a:r>
              <a:rPr dirty="0" sz="1600" spc="-25">
                <a:latin typeface="Times New Roman"/>
                <a:cs typeface="Times New Roman"/>
              </a:rPr>
              <a:t>and </a:t>
            </a:r>
            <a:r>
              <a:rPr dirty="0" sz="1600" spc="-10">
                <a:latin typeface="Times New Roman"/>
                <a:cs typeface="Times New Roman"/>
              </a:rPr>
              <a:t>features.</a:t>
            </a:r>
            <a:endParaRPr sz="1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444500" y="887362"/>
            <a:ext cx="4390390" cy="2844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700" b="1">
                <a:latin typeface="Times New Roman"/>
                <a:cs typeface="Times New Roman"/>
              </a:rPr>
              <a:t>How</a:t>
            </a:r>
            <a:r>
              <a:rPr dirty="0" sz="1700" spc="-40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to</a:t>
            </a:r>
            <a:r>
              <a:rPr dirty="0" sz="1700" spc="-40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Install</a:t>
            </a:r>
            <a:r>
              <a:rPr dirty="0" sz="1700" spc="-40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Kali</a:t>
            </a:r>
            <a:r>
              <a:rPr dirty="0" sz="1700" spc="-35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Linux</a:t>
            </a:r>
            <a:r>
              <a:rPr dirty="0" sz="1700" spc="-40" b="1">
                <a:latin typeface="Times New Roman"/>
                <a:cs typeface="Times New Roman"/>
              </a:rPr>
              <a:t> </a:t>
            </a:r>
            <a:r>
              <a:rPr dirty="0" sz="1700" spc="-10" b="1">
                <a:latin typeface="Times New Roman"/>
                <a:cs typeface="Times New Roman"/>
              </a:rPr>
              <a:t>(Step-by-</a:t>
            </a:r>
            <a:r>
              <a:rPr dirty="0" sz="1700" b="1">
                <a:latin typeface="Times New Roman"/>
                <a:cs typeface="Times New Roman"/>
              </a:rPr>
              <a:t>Step</a:t>
            </a:r>
            <a:r>
              <a:rPr dirty="0" sz="1700" spc="-40" b="1">
                <a:latin typeface="Times New Roman"/>
                <a:cs typeface="Times New Roman"/>
              </a:rPr>
              <a:t> </a:t>
            </a:r>
            <a:r>
              <a:rPr dirty="0" sz="1700" spc="-10" b="1">
                <a:latin typeface="Times New Roman"/>
                <a:cs typeface="Times New Roman"/>
              </a:rPr>
              <a:t>Guide)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3" name="object 3" descr=""/>
          <p:cNvSpPr/>
          <p:nvPr/>
        </p:nvSpPr>
        <p:spPr>
          <a:xfrm>
            <a:off x="495300" y="1504953"/>
            <a:ext cx="6502400" cy="0"/>
          </a:xfrm>
          <a:custGeom>
            <a:avLst/>
            <a:gdLst/>
            <a:ahLst/>
            <a:cxnLst/>
            <a:rect l="l" t="t" r="r" b="b"/>
            <a:pathLst>
              <a:path w="6502400" h="0">
                <a:moveTo>
                  <a:pt x="0" y="0"/>
                </a:moveTo>
                <a:lnTo>
                  <a:pt x="6502400" y="0"/>
                </a:lnTo>
              </a:path>
            </a:pathLst>
          </a:custGeom>
          <a:ln w="12700">
            <a:solidFill>
              <a:srgbClr val="87878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 txBox="1"/>
          <p:nvPr/>
        </p:nvSpPr>
        <p:spPr>
          <a:xfrm>
            <a:off x="444500" y="1741016"/>
            <a:ext cx="6396355" cy="30511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00" spc="-10" b="1">
                <a:latin typeface="Times New Roman"/>
                <a:cs typeface="Times New Roman"/>
              </a:rPr>
              <a:t>Prerequisites</a:t>
            </a:r>
            <a:endParaRPr sz="13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230"/>
              </a:spcBef>
            </a:pPr>
            <a:r>
              <a:rPr dirty="0" sz="1600">
                <a:latin typeface="Times New Roman"/>
                <a:cs typeface="Times New Roman"/>
              </a:rPr>
              <a:t>Before</a:t>
            </a:r>
            <a:r>
              <a:rPr dirty="0" sz="1600" spc="-4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you</a:t>
            </a:r>
            <a:r>
              <a:rPr dirty="0" sz="1600" spc="-4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begin,</a:t>
            </a:r>
            <a:r>
              <a:rPr dirty="0" sz="1600" spc="-4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ensure</a:t>
            </a:r>
            <a:r>
              <a:rPr dirty="0" sz="1600" spc="-4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the</a:t>
            </a:r>
            <a:r>
              <a:rPr dirty="0" sz="1600" spc="-4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following:</a:t>
            </a:r>
            <a:endParaRPr sz="1600">
              <a:latin typeface="Times New Roman"/>
              <a:cs typeface="Times New Roman"/>
            </a:endParaRPr>
          </a:p>
          <a:p>
            <a:pPr marL="469265" indent="-227965">
              <a:lnSpc>
                <a:spcPct val="100000"/>
              </a:lnSpc>
              <a:spcBef>
                <a:spcPts val="1275"/>
              </a:spcBef>
              <a:buFont typeface="Tahoma"/>
              <a:buChar char="●"/>
              <a:tabLst>
                <a:tab pos="469265" algn="l"/>
              </a:tabLst>
            </a:pPr>
            <a:r>
              <a:rPr dirty="0" sz="1600">
                <a:latin typeface="Times New Roman"/>
                <a:cs typeface="Times New Roman"/>
              </a:rPr>
              <a:t>A</a:t>
            </a:r>
            <a:r>
              <a:rPr dirty="0" sz="1600" spc="-3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computer</a:t>
            </a:r>
            <a:r>
              <a:rPr dirty="0" sz="1600" spc="-3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with</a:t>
            </a:r>
            <a:r>
              <a:rPr dirty="0" sz="1600" spc="-3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at</a:t>
            </a:r>
            <a:r>
              <a:rPr dirty="0" sz="1600" spc="-3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least</a:t>
            </a:r>
            <a:r>
              <a:rPr dirty="0" sz="1600" spc="-35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2</a:t>
            </a:r>
            <a:r>
              <a:rPr dirty="0" sz="1600" spc="-3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GB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RAM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and</a:t>
            </a:r>
            <a:r>
              <a:rPr dirty="0" sz="1600" spc="-30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20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GB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free</a:t>
            </a:r>
            <a:r>
              <a:rPr dirty="0" sz="1600" spc="-3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disk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space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15"/>
              </a:spcBef>
              <a:buFont typeface="Tahoma"/>
              <a:buChar char="●"/>
            </a:pPr>
            <a:endParaRPr sz="1600">
              <a:latin typeface="Times New Roman"/>
              <a:cs typeface="Times New Roman"/>
            </a:endParaRPr>
          </a:p>
          <a:p>
            <a:pPr marL="469265" indent="-227965">
              <a:lnSpc>
                <a:spcPct val="100000"/>
              </a:lnSpc>
              <a:spcBef>
                <a:spcPts val="5"/>
              </a:spcBef>
              <a:buFont typeface="Tahoma"/>
              <a:buChar char="●"/>
              <a:tabLst>
                <a:tab pos="469265" algn="l"/>
              </a:tabLst>
            </a:pPr>
            <a:r>
              <a:rPr dirty="0" sz="1600" b="1">
                <a:latin typeface="Times New Roman"/>
                <a:cs typeface="Times New Roman"/>
              </a:rPr>
              <a:t>Kali</a:t>
            </a:r>
            <a:r>
              <a:rPr dirty="0" sz="1600" spc="-2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Linux</a:t>
            </a:r>
            <a:r>
              <a:rPr dirty="0" sz="1600" spc="-2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ISO</a:t>
            </a:r>
            <a:r>
              <a:rPr dirty="0" sz="1600" spc="-15" b="1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(download</a:t>
            </a:r>
            <a:r>
              <a:rPr dirty="0" sz="1600" spc="-2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from</a:t>
            </a:r>
            <a:r>
              <a:rPr dirty="0" sz="1600" spc="-20">
                <a:latin typeface="Times New Roman"/>
                <a:cs typeface="Times New Roman"/>
              </a:rPr>
              <a:t> https://</a:t>
            </a:r>
            <a:r>
              <a:rPr dirty="0" sz="1600" spc="-20">
                <a:latin typeface="Times New Roman"/>
                <a:cs typeface="Times New Roman"/>
                <a:hlinkClick r:id="rId2"/>
              </a:rPr>
              <a:t>www.kali.org/get-</a:t>
            </a:r>
            <a:r>
              <a:rPr dirty="0" sz="1600" spc="-10">
                <a:latin typeface="Times New Roman"/>
                <a:cs typeface="Times New Roman"/>
                <a:hlinkClick r:id="rId2"/>
              </a:rPr>
              <a:t>kali/)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15"/>
              </a:spcBef>
              <a:buFont typeface="Tahoma"/>
              <a:buChar char="●"/>
            </a:pPr>
            <a:endParaRPr sz="1600">
              <a:latin typeface="Times New Roman"/>
              <a:cs typeface="Times New Roman"/>
            </a:endParaRPr>
          </a:p>
          <a:p>
            <a:pPr marL="469265" indent="-227965">
              <a:lnSpc>
                <a:spcPct val="100000"/>
              </a:lnSpc>
              <a:buFont typeface="Tahoma"/>
              <a:buChar char="●"/>
              <a:tabLst>
                <a:tab pos="469265" algn="l"/>
              </a:tabLst>
            </a:pPr>
            <a:r>
              <a:rPr dirty="0" sz="1600">
                <a:latin typeface="Times New Roman"/>
                <a:cs typeface="Times New Roman"/>
              </a:rPr>
              <a:t>A</a:t>
            </a:r>
            <a:r>
              <a:rPr dirty="0" sz="1600" spc="-30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bootable</a:t>
            </a:r>
            <a:r>
              <a:rPr dirty="0" sz="1600" spc="-2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USB</a:t>
            </a:r>
            <a:r>
              <a:rPr dirty="0" sz="1600" spc="-2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drive</a:t>
            </a:r>
            <a:r>
              <a:rPr dirty="0" sz="1600" spc="-25" b="1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(minimum</a:t>
            </a:r>
            <a:r>
              <a:rPr dirty="0" sz="1600" spc="-2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8</a:t>
            </a:r>
            <a:r>
              <a:rPr dirty="0" sz="1600" spc="-2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GB)</a:t>
            </a:r>
            <a:r>
              <a:rPr dirty="0" sz="1600" spc="-2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for</a:t>
            </a:r>
            <a:r>
              <a:rPr dirty="0" sz="1600" spc="-2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installation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20"/>
              </a:spcBef>
              <a:buFont typeface="Tahoma"/>
              <a:buChar char="●"/>
            </a:pPr>
            <a:endParaRPr sz="1600">
              <a:latin typeface="Times New Roman"/>
              <a:cs typeface="Times New Roman"/>
            </a:endParaRPr>
          </a:p>
          <a:p>
            <a:pPr marL="469265" indent="-227965">
              <a:lnSpc>
                <a:spcPct val="100000"/>
              </a:lnSpc>
              <a:buFont typeface="Tahoma"/>
              <a:buChar char="●"/>
              <a:tabLst>
                <a:tab pos="469265" algn="l"/>
              </a:tabLst>
            </a:pPr>
            <a:r>
              <a:rPr dirty="0" sz="1600">
                <a:latin typeface="Times New Roman"/>
                <a:cs typeface="Times New Roman"/>
              </a:rPr>
              <a:t>Optional:</a:t>
            </a:r>
            <a:r>
              <a:rPr dirty="0" sz="1600" spc="-50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VirtualBox/VMware</a:t>
            </a:r>
            <a:r>
              <a:rPr dirty="0" sz="1600" spc="-45" b="1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if</a:t>
            </a:r>
            <a:r>
              <a:rPr dirty="0" sz="1600" spc="-4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installing</a:t>
            </a:r>
            <a:r>
              <a:rPr dirty="0" sz="1600" spc="-4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virtually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20"/>
              </a:spcBef>
              <a:buFont typeface="Tahoma"/>
              <a:buChar char="●"/>
            </a:pPr>
            <a:endParaRPr sz="1600">
              <a:latin typeface="Times New Roman"/>
              <a:cs typeface="Times New Roman"/>
            </a:endParaRPr>
          </a:p>
          <a:p>
            <a:pPr marL="469265" indent="-227965">
              <a:lnSpc>
                <a:spcPct val="100000"/>
              </a:lnSpc>
              <a:buFont typeface="Tahoma"/>
              <a:buChar char="●"/>
              <a:tabLst>
                <a:tab pos="469265" algn="l"/>
              </a:tabLst>
            </a:pPr>
            <a:r>
              <a:rPr dirty="0" sz="1600" b="1">
                <a:latin typeface="Times New Roman"/>
                <a:cs typeface="Times New Roman"/>
              </a:rPr>
              <a:t>Back</a:t>
            </a:r>
            <a:r>
              <a:rPr dirty="0" sz="1600" spc="-3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up</a:t>
            </a:r>
            <a:r>
              <a:rPr dirty="0" sz="1600" spc="-3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your</a:t>
            </a:r>
            <a:r>
              <a:rPr dirty="0" sz="1600" spc="-3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important</a:t>
            </a:r>
            <a:r>
              <a:rPr dirty="0" sz="1600" spc="-3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data</a:t>
            </a:r>
            <a:r>
              <a:rPr dirty="0" sz="1600" spc="-30" b="1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if</a:t>
            </a:r>
            <a:r>
              <a:rPr dirty="0" sz="1600" spc="-3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you</a:t>
            </a:r>
            <a:r>
              <a:rPr dirty="0" sz="1600" spc="-3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are</a:t>
            </a:r>
            <a:r>
              <a:rPr dirty="0" sz="1600" spc="-3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installing</a:t>
            </a:r>
            <a:r>
              <a:rPr dirty="0" sz="1600" spc="-3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on</a:t>
            </a:r>
            <a:r>
              <a:rPr dirty="0" sz="1600" spc="-3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a</a:t>
            </a:r>
            <a:r>
              <a:rPr dirty="0" sz="1600" spc="-3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physical</a:t>
            </a:r>
            <a:r>
              <a:rPr dirty="0" sz="1600" spc="-3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system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5" name="object 5" descr=""/>
          <p:cNvSpPr/>
          <p:nvPr/>
        </p:nvSpPr>
        <p:spPr>
          <a:xfrm>
            <a:off x="495300" y="5378449"/>
            <a:ext cx="6502400" cy="0"/>
          </a:xfrm>
          <a:custGeom>
            <a:avLst/>
            <a:gdLst/>
            <a:ahLst/>
            <a:cxnLst/>
            <a:rect l="l" t="t" r="r" b="b"/>
            <a:pathLst>
              <a:path w="6502400" h="0">
                <a:moveTo>
                  <a:pt x="0" y="0"/>
                </a:moveTo>
                <a:lnTo>
                  <a:pt x="6502400" y="0"/>
                </a:lnTo>
              </a:path>
            </a:pathLst>
          </a:custGeom>
          <a:ln w="12700">
            <a:solidFill>
              <a:srgbClr val="87878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 descr=""/>
          <p:cNvSpPr txBox="1"/>
          <p:nvPr/>
        </p:nvSpPr>
        <p:spPr>
          <a:xfrm>
            <a:off x="444500" y="5659034"/>
            <a:ext cx="4568190" cy="16992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700" spc="-10" b="1">
                <a:latin typeface="Times New Roman"/>
                <a:cs typeface="Times New Roman"/>
              </a:rPr>
              <a:t>Installation</a:t>
            </a:r>
            <a:r>
              <a:rPr dirty="0" sz="1700" spc="-25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Methods</a:t>
            </a:r>
            <a:r>
              <a:rPr dirty="0" sz="1700" spc="-25" b="1">
                <a:latin typeface="Times New Roman"/>
                <a:cs typeface="Times New Roman"/>
              </a:rPr>
              <a:t> </a:t>
            </a:r>
            <a:r>
              <a:rPr dirty="0" sz="1700" spc="-10" b="1">
                <a:latin typeface="Times New Roman"/>
                <a:cs typeface="Times New Roman"/>
              </a:rPr>
              <a:t>Overview</a:t>
            </a:r>
            <a:endParaRPr sz="1700">
              <a:latin typeface="Times New Roman"/>
              <a:cs typeface="Times New Roman"/>
            </a:endParaRPr>
          </a:p>
          <a:p>
            <a:pPr marL="469265" indent="-227965">
              <a:lnSpc>
                <a:spcPct val="100000"/>
              </a:lnSpc>
              <a:spcBef>
                <a:spcPts val="1275"/>
              </a:spcBef>
              <a:buAutoNum type="arabicPeriod"/>
              <a:tabLst>
                <a:tab pos="469265" algn="l"/>
              </a:tabLst>
            </a:pPr>
            <a:r>
              <a:rPr dirty="0" sz="1600" spc="-10">
                <a:latin typeface="Times New Roman"/>
                <a:cs typeface="Times New Roman"/>
              </a:rPr>
              <a:t>Installation</a:t>
            </a:r>
            <a:r>
              <a:rPr dirty="0" sz="1600" spc="-4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on</a:t>
            </a:r>
            <a:r>
              <a:rPr dirty="0" sz="1600" spc="-4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Physical</a:t>
            </a:r>
            <a:r>
              <a:rPr dirty="0" sz="1600" spc="-4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System</a:t>
            </a:r>
            <a:r>
              <a:rPr dirty="0" sz="1600" spc="-4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via</a:t>
            </a:r>
            <a:r>
              <a:rPr dirty="0" sz="1600" spc="-4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Bootable</a:t>
            </a:r>
            <a:r>
              <a:rPr dirty="0" sz="1600" spc="-45">
                <a:latin typeface="Times New Roman"/>
                <a:cs typeface="Times New Roman"/>
              </a:rPr>
              <a:t> </a:t>
            </a:r>
            <a:r>
              <a:rPr dirty="0" sz="1600" spc="-25">
                <a:latin typeface="Times New Roman"/>
                <a:cs typeface="Times New Roman"/>
              </a:rPr>
              <a:t>USB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10"/>
              </a:spcBef>
              <a:buFont typeface="Times New Roman"/>
              <a:buAutoNum type="arabicPeriod"/>
            </a:pPr>
            <a:endParaRPr sz="1600">
              <a:latin typeface="Times New Roman"/>
              <a:cs typeface="Times New Roman"/>
            </a:endParaRPr>
          </a:p>
          <a:p>
            <a:pPr marL="469265" indent="-227965">
              <a:lnSpc>
                <a:spcPct val="100000"/>
              </a:lnSpc>
              <a:buAutoNum type="arabicPeriod"/>
              <a:tabLst>
                <a:tab pos="469265" algn="l"/>
              </a:tabLst>
            </a:pPr>
            <a:r>
              <a:rPr dirty="0" sz="1600" spc="-10">
                <a:latin typeface="Times New Roman"/>
                <a:cs typeface="Times New Roman"/>
              </a:rPr>
              <a:t>Installation</a:t>
            </a:r>
            <a:r>
              <a:rPr dirty="0" sz="1600" spc="-2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in</a:t>
            </a:r>
            <a:r>
              <a:rPr dirty="0" sz="1600" spc="-2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a</a:t>
            </a:r>
            <a:r>
              <a:rPr dirty="0" sz="1600" spc="-15">
                <a:latin typeface="Times New Roman"/>
                <a:cs typeface="Times New Roman"/>
              </a:rPr>
              <a:t> </a:t>
            </a:r>
            <a:r>
              <a:rPr dirty="0" sz="1600" spc="-20">
                <a:latin typeface="Times New Roman"/>
                <a:cs typeface="Times New Roman"/>
              </a:rPr>
              <a:t>Virtual </a:t>
            </a:r>
            <a:r>
              <a:rPr dirty="0" sz="1600" spc="-10">
                <a:latin typeface="Times New Roman"/>
                <a:cs typeface="Times New Roman"/>
              </a:rPr>
              <a:t>Machine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10"/>
              </a:spcBef>
              <a:buFont typeface="Times New Roman"/>
              <a:buAutoNum type="arabicPeriod"/>
            </a:pPr>
            <a:endParaRPr sz="1600">
              <a:latin typeface="Times New Roman"/>
              <a:cs typeface="Times New Roman"/>
            </a:endParaRPr>
          </a:p>
          <a:p>
            <a:pPr marL="469265" indent="-227965">
              <a:lnSpc>
                <a:spcPct val="100000"/>
              </a:lnSpc>
              <a:buFont typeface="Times New Roman"/>
              <a:buAutoNum type="arabicPeriod"/>
              <a:tabLst>
                <a:tab pos="469265" algn="l"/>
              </a:tabLst>
            </a:pPr>
            <a:r>
              <a:rPr dirty="0" sz="1600" b="1">
                <a:latin typeface="Times New Roman"/>
                <a:cs typeface="Times New Roman"/>
              </a:rPr>
              <a:t>Dual</a:t>
            </a:r>
            <a:r>
              <a:rPr dirty="0" sz="1600" spc="-2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Boot</a:t>
            </a:r>
            <a:r>
              <a:rPr dirty="0" sz="1600" spc="-20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Installation</a:t>
            </a:r>
            <a:r>
              <a:rPr dirty="0" sz="1600" spc="-2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with</a:t>
            </a:r>
            <a:r>
              <a:rPr dirty="0" sz="1600" spc="-20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Windows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7" name="object 7" descr=""/>
          <p:cNvSpPr/>
          <p:nvPr/>
        </p:nvSpPr>
        <p:spPr>
          <a:xfrm>
            <a:off x="495300" y="7943852"/>
            <a:ext cx="6502400" cy="0"/>
          </a:xfrm>
          <a:custGeom>
            <a:avLst/>
            <a:gdLst/>
            <a:ahLst/>
            <a:cxnLst/>
            <a:rect l="l" t="t" r="r" b="b"/>
            <a:pathLst>
              <a:path w="6502400" h="0">
                <a:moveTo>
                  <a:pt x="0" y="0"/>
                </a:moveTo>
                <a:lnTo>
                  <a:pt x="6502400" y="0"/>
                </a:lnTo>
              </a:path>
            </a:pathLst>
          </a:custGeom>
          <a:ln w="12700">
            <a:solidFill>
              <a:srgbClr val="87878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 descr=""/>
          <p:cNvSpPr txBox="1"/>
          <p:nvPr/>
        </p:nvSpPr>
        <p:spPr>
          <a:xfrm>
            <a:off x="444500" y="8225463"/>
            <a:ext cx="4899660" cy="10744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27329" indent="-214629">
              <a:lnSpc>
                <a:spcPct val="100000"/>
              </a:lnSpc>
              <a:spcBef>
                <a:spcPts val="100"/>
              </a:spcBef>
              <a:buFont typeface="Times New Roman"/>
              <a:buAutoNum type="arabicPeriod"/>
              <a:tabLst>
                <a:tab pos="227329" algn="l"/>
              </a:tabLst>
            </a:pPr>
            <a:r>
              <a:rPr dirty="0" sz="1700" spc="-10" b="1">
                <a:latin typeface="Times New Roman"/>
                <a:cs typeface="Times New Roman"/>
              </a:rPr>
              <a:t>Installation</a:t>
            </a:r>
            <a:r>
              <a:rPr dirty="0" sz="1700" spc="-45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Using</a:t>
            </a:r>
            <a:r>
              <a:rPr dirty="0" sz="1700" spc="-40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Bootable</a:t>
            </a:r>
            <a:r>
              <a:rPr dirty="0" sz="1700" spc="-40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USB</a:t>
            </a:r>
            <a:r>
              <a:rPr dirty="0" sz="1700" spc="-40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(Physical</a:t>
            </a:r>
            <a:r>
              <a:rPr dirty="0" sz="1700" spc="-40" b="1">
                <a:latin typeface="Times New Roman"/>
                <a:cs typeface="Times New Roman"/>
              </a:rPr>
              <a:t> </a:t>
            </a:r>
            <a:r>
              <a:rPr dirty="0" sz="1700" spc="-10" b="1">
                <a:latin typeface="Times New Roman"/>
                <a:cs typeface="Times New Roman"/>
              </a:rPr>
              <a:t>System)</a:t>
            </a:r>
            <a:endParaRPr sz="17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495"/>
              </a:spcBef>
            </a:pPr>
            <a:r>
              <a:rPr dirty="0" sz="1300" b="1">
                <a:latin typeface="Times New Roman"/>
                <a:cs typeface="Times New Roman"/>
              </a:rPr>
              <a:t>Step</a:t>
            </a:r>
            <a:r>
              <a:rPr dirty="0" sz="1300" spc="-40" b="1">
                <a:latin typeface="Times New Roman"/>
                <a:cs typeface="Times New Roman"/>
              </a:rPr>
              <a:t> </a:t>
            </a:r>
            <a:r>
              <a:rPr dirty="0" sz="1300" b="1">
                <a:latin typeface="Times New Roman"/>
                <a:cs typeface="Times New Roman"/>
              </a:rPr>
              <a:t>1:</a:t>
            </a:r>
            <a:r>
              <a:rPr dirty="0" sz="1300" spc="-40" b="1">
                <a:latin typeface="Times New Roman"/>
                <a:cs typeface="Times New Roman"/>
              </a:rPr>
              <a:t> </a:t>
            </a:r>
            <a:r>
              <a:rPr dirty="0" sz="1300" b="1">
                <a:latin typeface="Times New Roman"/>
                <a:cs typeface="Times New Roman"/>
              </a:rPr>
              <a:t>Download</a:t>
            </a:r>
            <a:r>
              <a:rPr dirty="0" sz="1300" spc="-40" b="1">
                <a:latin typeface="Times New Roman"/>
                <a:cs typeface="Times New Roman"/>
              </a:rPr>
              <a:t> </a:t>
            </a:r>
            <a:r>
              <a:rPr dirty="0" sz="1300" b="1">
                <a:latin typeface="Times New Roman"/>
                <a:cs typeface="Times New Roman"/>
              </a:rPr>
              <a:t>Kali</a:t>
            </a:r>
            <a:r>
              <a:rPr dirty="0" sz="1300" spc="-40" b="1">
                <a:latin typeface="Times New Roman"/>
                <a:cs typeface="Times New Roman"/>
              </a:rPr>
              <a:t> </a:t>
            </a:r>
            <a:r>
              <a:rPr dirty="0" sz="1300" spc="-25" b="1">
                <a:latin typeface="Times New Roman"/>
                <a:cs typeface="Times New Roman"/>
              </a:rPr>
              <a:t>ISO</a:t>
            </a:r>
            <a:endParaRPr sz="1300">
              <a:latin typeface="Times New Roman"/>
              <a:cs typeface="Times New Roman"/>
            </a:endParaRPr>
          </a:p>
          <a:p>
            <a:pPr lvl="1" marL="469265" indent="-227965">
              <a:lnSpc>
                <a:spcPct val="100000"/>
              </a:lnSpc>
              <a:spcBef>
                <a:spcPts val="1240"/>
              </a:spcBef>
              <a:buFont typeface="Tahoma"/>
              <a:buChar char="●"/>
              <a:tabLst>
                <a:tab pos="469265" algn="l"/>
              </a:tabLst>
            </a:pPr>
            <a:r>
              <a:rPr dirty="0" sz="1600" spc="-20">
                <a:latin typeface="Times New Roman"/>
                <a:cs typeface="Times New Roman"/>
              </a:rPr>
              <a:t>Visit:</a:t>
            </a:r>
            <a:r>
              <a:rPr dirty="0" sz="1600" spc="90">
                <a:latin typeface="Times New Roman"/>
                <a:cs typeface="Times New Roman"/>
              </a:rPr>
              <a:t> </a:t>
            </a:r>
            <a:r>
              <a:rPr dirty="0" sz="1600" spc="-20">
                <a:latin typeface="Times New Roman"/>
                <a:cs typeface="Times New Roman"/>
              </a:rPr>
              <a:t>https://</a:t>
            </a:r>
            <a:r>
              <a:rPr dirty="0" sz="1600" spc="-20">
                <a:latin typeface="Times New Roman"/>
                <a:cs typeface="Times New Roman"/>
                <a:hlinkClick r:id="rId3"/>
              </a:rPr>
              <a:t>www.kali.org/get-kali/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9" name="object 9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25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/>
              <a:t>Md.</a:t>
            </a:r>
            <a:r>
              <a:rPr dirty="0" spc="55"/>
              <a:t> </a:t>
            </a:r>
            <a:r>
              <a:rPr dirty="0" spc="-25"/>
              <a:t>Tariqul</a:t>
            </a:r>
            <a:r>
              <a:rPr dirty="0" spc="60"/>
              <a:t> </a:t>
            </a:r>
            <a:r>
              <a:rPr dirty="0"/>
              <a:t>Islam,</a:t>
            </a:r>
            <a:r>
              <a:rPr dirty="0" spc="55"/>
              <a:t> </a:t>
            </a:r>
            <a:r>
              <a:rPr dirty="0" spc="-30"/>
              <a:t>Lecturer,</a:t>
            </a:r>
            <a:r>
              <a:rPr dirty="0" spc="60"/>
              <a:t> </a:t>
            </a:r>
            <a:r>
              <a:rPr dirty="0" spc="-20"/>
              <a:t>Department</a:t>
            </a:r>
            <a:r>
              <a:rPr dirty="0" spc="55"/>
              <a:t> </a:t>
            </a:r>
            <a:r>
              <a:rPr dirty="0"/>
              <a:t>of</a:t>
            </a:r>
            <a:r>
              <a:rPr dirty="0" spc="60"/>
              <a:t> CSE,</a:t>
            </a:r>
            <a:r>
              <a:rPr dirty="0" spc="55"/>
              <a:t> </a:t>
            </a:r>
            <a:r>
              <a:rPr dirty="0"/>
              <a:t>University</a:t>
            </a:r>
            <a:r>
              <a:rPr dirty="0" spc="60"/>
              <a:t> </a:t>
            </a:r>
            <a:r>
              <a:rPr dirty="0"/>
              <a:t>of</a:t>
            </a:r>
            <a:r>
              <a:rPr dirty="0" spc="60"/>
              <a:t> </a:t>
            </a:r>
            <a:r>
              <a:rPr dirty="0"/>
              <a:t>Global</a:t>
            </a:r>
            <a:r>
              <a:rPr dirty="0" spc="55"/>
              <a:t> </a:t>
            </a:r>
            <a:r>
              <a:rPr dirty="0"/>
              <a:t>Village</a:t>
            </a:r>
            <a:r>
              <a:rPr dirty="0" spc="60"/>
              <a:t> </a:t>
            </a:r>
            <a:r>
              <a:rPr dirty="0" spc="-10"/>
              <a:t>(UGV)</a:t>
            </a:r>
          </a:p>
        </p:txBody>
      </p:sp>
      <p:sp>
        <p:nvSpPr>
          <p:cNvPr id="10" name="object 10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25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 spc="-20"/>
              <a:t>Page:</a:t>
            </a:r>
            <a:r>
              <a:rPr dirty="0" spc="-10"/>
              <a:t> </a:t>
            </a:r>
            <a:r>
              <a:rPr dirty="0" spc="-40"/>
              <a:t>8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25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/>
              <a:t>Md.</a:t>
            </a:r>
            <a:r>
              <a:rPr dirty="0" spc="55"/>
              <a:t> </a:t>
            </a:r>
            <a:r>
              <a:rPr dirty="0" spc="-25"/>
              <a:t>Tariqul</a:t>
            </a:r>
            <a:r>
              <a:rPr dirty="0" spc="60"/>
              <a:t> </a:t>
            </a:r>
            <a:r>
              <a:rPr dirty="0"/>
              <a:t>Islam,</a:t>
            </a:r>
            <a:r>
              <a:rPr dirty="0" spc="55"/>
              <a:t> </a:t>
            </a:r>
            <a:r>
              <a:rPr dirty="0" spc="-30"/>
              <a:t>Lecturer,</a:t>
            </a:r>
            <a:r>
              <a:rPr dirty="0" spc="60"/>
              <a:t> </a:t>
            </a:r>
            <a:r>
              <a:rPr dirty="0" spc="-20"/>
              <a:t>Department</a:t>
            </a:r>
            <a:r>
              <a:rPr dirty="0" spc="55"/>
              <a:t> </a:t>
            </a:r>
            <a:r>
              <a:rPr dirty="0"/>
              <a:t>of</a:t>
            </a:r>
            <a:r>
              <a:rPr dirty="0" spc="60"/>
              <a:t> CSE,</a:t>
            </a:r>
            <a:r>
              <a:rPr dirty="0" spc="55"/>
              <a:t> </a:t>
            </a:r>
            <a:r>
              <a:rPr dirty="0"/>
              <a:t>University</a:t>
            </a:r>
            <a:r>
              <a:rPr dirty="0" spc="60"/>
              <a:t> </a:t>
            </a:r>
            <a:r>
              <a:rPr dirty="0"/>
              <a:t>of</a:t>
            </a:r>
            <a:r>
              <a:rPr dirty="0" spc="60"/>
              <a:t> </a:t>
            </a:r>
            <a:r>
              <a:rPr dirty="0"/>
              <a:t>Global</a:t>
            </a:r>
            <a:r>
              <a:rPr dirty="0" spc="55"/>
              <a:t> </a:t>
            </a:r>
            <a:r>
              <a:rPr dirty="0"/>
              <a:t>Village</a:t>
            </a:r>
            <a:r>
              <a:rPr dirty="0" spc="60"/>
              <a:t> </a:t>
            </a:r>
            <a:r>
              <a:rPr dirty="0" spc="-10"/>
              <a:t>(UGV)</a:t>
            </a:r>
          </a:p>
        </p:txBody>
      </p:sp>
      <p:sp>
        <p:nvSpPr>
          <p:cNvPr id="4" name="object 4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25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 spc="-20"/>
              <a:t>Page:</a:t>
            </a:r>
            <a:r>
              <a:rPr dirty="0" spc="-10"/>
              <a:t> </a:t>
            </a:r>
            <a:r>
              <a:rPr dirty="0" spc="-40"/>
              <a:t>9</a:t>
            </a:r>
          </a:p>
        </p:txBody>
      </p:sp>
      <p:sp>
        <p:nvSpPr>
          <p:cNvPr id="2" name="object 2" descr=""/>
          <p:cNvSpPr txBox="1"/>
          <p:nvPr/>
        </p:nvSpPr>
        <p:spPr>
          <a:xfrm>
            <a:off x="444500" y="889099"/>
            <a:ext cx="6407785" cy="83724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469265" indent="-227965">
              <a:lnSpc>
                <a:spcPct val="100000"/>
              </a:lnSpc>
              <a:spcBef>
                <a:spcPts val="100"/>
              </a:spcBef>
              <a:buFont typeface="Tahoma"/>
              <a:buChar char="●"/>
              <a:tabLst>
                <a:tab pos="469265" algn="l"/>
              </a:tabLst>
            </a:pPr>
            <a:r>
              <a:rPr dirty="0" sz="1600">
                <a:latin typeface="Times New Roman"/>
                <a:cs typeface="Times New Roman"/>
              </a:rPr>
              <a:t>Download</a:t>
            </a:r>
            <a:r>
              <a:rPr dirty="0" sz="1600" spc="-4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the</a:t>
            </a:r>
            <a:r>
              <a:rPr dirty="0" sz="1600" spc="-4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installer</a:t>
            </a:r>
            <a:r>
              <a:rPr dirty="0" sz="1600" spc="-3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image</a:t>
            </a:r>
            <a:r>
              <a:rPr dirty="0" sz="1600" spc="-4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(64-</a:t>
            </a:r>
            <a:r>
              <a:rPr dirty="0" sz="1600">
                <a:latin typeface="Times New Roman"/>
                <a:cs typeface="Times New Roman"/>
              </a:rPr>
              <a:t>bit</a:t>
            </a:r>
            <a:r>
              <a:rPr dirty="0" sz="1600" spc="-3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recommended)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630"/>
              </a:spcBef>
              <a:buFont typeface="Tahoma"/>
              <a:buChar char="●"/>
            </a:pP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300" b="1">
                <a:latin typeface="Times New Roman"/>
                <a:cs typeface="Times New Roman"/>
              </a:rPr>
              <a:t>Step</a:t>
            </a:r>
            <a:r>
              <a:rPr dirty="0" sz="1300" spc="-50" b="1">
                <a:latin typeface="Times New Roman"/>
                <a:cs typeface="Times New Roman"/>
              </a:rPr>
              <a:t> </a:t>
            </a:r>
            <a:r>
              <a:rPr dirty="0" sz="1300" b="1">
                <a:latin typeface="Times New Roman"/>
                <a:cs typeface="Times New Roman"/>
              </a:rPr>
              <a:t>2:</a:t>
            </a:r>
            <a:r>
              <a:rPr dirty="0" sz="1300" spc="-45" b="1">
                <a:latin typeface="Times New Roman"/>
                <a:cs typeface="Times New Roman"/>
              </a:rPr>
              <a:t> </a:t>
            </a:r>
            <a:r>
              <a:rPr dirty="0" sz="1300" b="1">
                <a:latin typeface="Times New Roman"/>
                <a:cs typeface="Times New Roman"/>
              </a:rPr>
              <a:t>Create</a:t>
            </a:r>
            <a:r>
              <a:rPr dirty="0" sz="1300" spc="-45" b="1">
                <a:latin typeface="Times New Roman"/>
                <a:cs typeface="Times New Roman"/>
              </a:rPr>
              <a:t> </a:t>
            </a:r>
            <a:r>
              <a:rPr dirty="0" sz="1300" b="1">
                <a:latin typeface="Times New Roman"/>
                <a:cs typeface="Times New Roman"/>
              </a:rPr>
              <a:t>Bootable</a:t>
            </a:r>
            <a:r>
              <a:rPr dirty="0" sz="1300" spc="-45" b="1">
                <a:latin typeface="Times New Roman"/>
                <a:cs typeface="Times New Roman"/>
              </a:rPr>
              <a:t> </a:t>
            </a:r>
            <a:r>
              <a:rPr dirty="0" sz="1300" spc="-25" b="1">
                <a:latin typeface="Times New Roman"/>
                <a:cs typeface="Times New Roman"/>
              </a:rPr>
              <a:t>USB</a:t>
            </a:r>
            <a:endParaRPr sz="13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235"/>
              </a:spcBef>
            </a:pPr>
            <a:r>
              <a:rPr dirty="0" sz="1600">
                <a:latin typeface="Times New Roman"/>
                <a:cs typeface="Times New Roman"/>
              </a:rPr>
              <a:t>Use</a:t>
            </a:r>
            <a:r>
              <a:rPr dirty="0" sz="1600" spc="-45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Rufus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(Windows</a:t>
            </a:r>
            <a:r>
              <a:rPr dirty="0" sz="1600" spc="-4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tool):</a:t>
            </a:r>
            <a:endParaRPr sz="1600">
              <a:latin typeface="Times New Roman"/>
              <a:cs typeface="Times New Roman"/>
            </a:endParaRPr>
          </a:p>
          <a:p>
            <a:pPr marL="469265" indent="-227965">
              <a:lnSpc>
                <a:spcPct val="100000"/>
              </a:lnSpc>
              <a:spcBef>
                <a:spcPts val="1270"/>
              </a:spcBef>
              <a:buFont typeface="Tahoma"/>
              <a:buChar char="●"/>
              <a:tabLst>
                <a:tab pos="469265" algn="l"/>
              </a:tabLst>
            </a:pPr>
            <a:r>
              <a:rPr dirty="0" sz="1600">
                <a:latin typeface="Times New Roman"/>
                <a:cs typeface="Times New Roman"/>
              </a:rPr>
              <a:t>Download</a:t>
            </a:r>
            <a:r>
              <a:rPr dirty="0" sz="1600" spc="-5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from</a:t>
            </a:r>
            <a:r>
              <a:rPr dirty="0" sz="1600" spc="-50">
                <a:latin typeface="Times New Roman"/>
                <a:cs typeface="Times New Roman"/>
              </a:rPr>
              <a:t> </a:t>
            </a:r>
            <a:r>
              <a:rPr dirty="0" u="heavy" sz="1600" spc="-10">
                <a:solidFill>
                  <a:srgbClr val="1154CC"/>
                </a:solidFill>
                <a:uFill>
                  <a:solidFill>
                    <a:srgbClr val="1154CC"/>
                  </a:solidFill>
                </a:uFill>
                <a:latin typeface="Times New Roman"/>
                <a:cs typeface="Times New Roman"/>
                <a:hlinkClick r:id="rId2"/>
              </a:rPr>
              <a:t>https://rufus.ie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20"/>
              </a:spcBef>
              <a:buFont typeface="Tahoma"/>
              <a:buChar char="●"/>
            </a:pPr>
            <a:endParaRPr sz="1600">
              <a:latin typeface="Times New Roman"/>
              <a:cs typeface="Times New Roman"/>
            </a:endParaRPr>
          </a:p>
          <a:p>
            <a:pPr marL="469265" indent="-227965">
              <a:lnSpc>
                <a:spcPct val="100000"/>
              </a:lnSpc>
              <a:buFont typeface="Tahoma"/>
              <a:buChar char="●"/>
              <a:tabLst>
                <a:tab pos="469265" algn="l"/>
              </a:tabLst>
            </a:pPr>
            <a:r>
              <a:rPr dirty="0" sz="1600">
                <a:latin typeface="Times New Roman"/>
                <a:cs typeface="Times New Roman"/>
              </a:rPr>
              <a:t>Select</a:t>
            </a:r>
            <a:r>
              <a:rPr dirty="0" sz="1600" spc="-4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the</a:t>
            </a:r>
            <a:r>
              <a:rPr dirty="0" sz="1600" spc="-4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USB</a:t>
            </a:r>
            <a:r>
              <a:rPr dirty="0" sz="1600" spc="-4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drive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15"/>
              </a:spcBef>
              <a:buFont typeface="Tahoma"/>
              <a:buChar char="●"/>
            </a:pPr>
            <a:endParaRPr sz="1600">
              <a:latin typeface="Times New Roman"/>
              <a:cs typeface="Times New Roman"/>
            </a:endParaRPr>
          </a:p>
          <a:p>
            <a:pPr marL="469265" indent="-227965">
              <a:lnSpc>
                <a:spcPct val="100000"/>
              </a:lnSpc>
              <a:spcBef>
                <a:spcPts val="5"/>
              </a:spcBef>
              <a:buFont typeface="Tahoma"/>
              <a:buChar char="●"/>
              <a:tabLst>
                <a:tab pos="469265" algn="l"/>
              </a:tabLst>
            </a:pPr>
            <a:r>
              <a:rPr dirty="0" sz="1600">
                <a:latin typeface="Times New Roman"/>
                <a:cs typeface="Times New Roman"/>
              </a:rPr>
              <a:t>Select</a:t>
            </a:r>
            <a:r>
              <a:rPr dirty="0" sz="1600" spc="-4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the</a:t>
            </a:r>
            <a:r>
              <a:rPr dirty="0" sz="1600" spc="-4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Kali</a:t>
            </a:r>
            <a:r>
              <a:rPr dirty="0" sz="1600" spc="-4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ISO</a:t>
            </a:r>
            <a:r>
              <a:rPr dirty="0" sz="1600" spc="-45">
                <a:latin typeface="Times New Roman"/>
                <a:cs typeface="Times New Roman"/>
              </a:rPr>
              <a:t> </a:t>
            </a:r>
            <a:r>
              <a:rPr dirty="0" sz="1600" spc="-20">
                <a:latin typeface="Times New Roman"/>
                <a:cs typeface="Times New Roman"/>
              </a:rPr>
              <a:t>file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15"/>
              </a:spcBef>
              <a:buFont typeface="Tahoma"/>
              <a:buChar char="●"/>
            </a:pPr>
            <a:endParaRPr sz="1600">
              <a:latin typeface="Times New Roman"/>
              <a:cs typeface="Times New Roman"/>
            </a:endParaRPr>
          </a:p>
          <a:p>
            <a:pPr marL="469265" indent="-227965">
              <a:lnSpc>
                <a:spcPct val="100000"/>
              </a:lnSpc>
              <a:buFont typeface="Tahoma"/>
              <a:buChar char="●"/>
              <a:tabLst>
                <a:tab pos="469265" algn="l"/>
              </a:tabLst>
            </a:pPr>
            <a:r>
              <a:rPr dirty="0" sz="1600">
                <a:latin typeface="Times New Roman"/>
                <a:cs typeface="Times New Roman"/>
              </a:rPr>
              <a:t>File</a:t>
            </a:r>
            <a:r>
              <a:rPr dirty="0" sz="1600" spc="-7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system:</a:t>
            </a:r>
            <a:r>
              <a:rPr dirty="0" sz="1600" spc="-65">
                <a:latin typeface="Times New Roman"/>
                <a:cs typeface="Times New Roman"/>
              </a:rPr>
              <a:t> </a:t>
            </a:r>
            <a:r>
              <a:rPr dirty="0" sz="1600" spc="-20">
                <a:latin typeface="Times New Roman"/>
                <a:cs typeface="Times New Roman"/>
              </a:rPr>
              <a:t>FAT32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20"/>
              </a:spcBef>
              <a:buFont typeface="Tahoma"/>
              <a:buChar char="●"/>
            </a:pPr>
            <a:endParaRPr sz="1600">
              <a:latin typeface="Times New Roman"/>
              <a:cs typeface="Times New Roman"/>
            </a:endParaRPr>
          </a:p>
          <a:p>
            <a:pPr marL="469265" indent="-227965">
              <a:lnSpc>
                <a:spcPct val="100000"/>
              </a:lnSpc>
              <a:buFont typeface="Tahoma"/>
              <a:buChar char="●"/>
              <a:tabLst>
                <a:tab pos="469265" algn="l"/>
              </a:tabLst>
            </a:pPr>
            <a:r>
              <a:rPr dirty="0" sz="1600">
                <a:latin typeface="Times New Roman"/>
                <a:cs typeface="Times New Roman"/>
              </a:rPr>
              <a:t>Click</a:t>
            </a:r>
            <a:r>
              <a:rPr dirty="0" sz="1600" spc="-40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Start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and</a:t>
            </a:r>
            <a:r>
              <a:rPr dirty="0" sz="1600" spc="-3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wait</a:t>
            </a:r>
            <a:r>
              <a:rPr dirty="0" sz="1600" spc="-4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for</a:t>
            </a:r>
            <a:r>
              <a:rPr dirty="0" sz="1600" spc="-3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the</a:t>
            </a:r>
            <a:r>
              <a:rPr dirty="0" sz="1600" spc="-4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process</a:t>
            </a:r>
            <a:r>
              <a:rPr dirty="0" sz="1600" spc="-4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to</a:t>
            </a:r>
            <a:r>
              <a:rPr dirty="0" sz="1600" spc="-3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complete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630"/>
              </a:spcBef>
              <a:buFont typeface="Tahoma"/>
              <a:buChar char="●"/>
            </a:pP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300" b="1">
                <a:latin typeface="Times New Roman"/>
                <a:cs typeface="Times New Roman"/>
              </a:rPr>
              <a:t>Step</a:t>
            </a:r>
            <a:r>
              <a:rPr dirty="0" sz="1300" spc="-40" b="1">
                <a:latin typeface="Times New Roman"/>
                <a:cs typeface="Times New Roman"/>
              </a:rPr>
              <a:t> </a:t>
            </a:r>
            <a:r>
              <a:rPr dirty="0" sz="1300" b="1">
                <a:latin typeface="Times New Roman"/>
                <a:cs typeface="Times New Roman"/>
              </a:rPr>
              <a:t>3:</a:t>
            </a:r>
            <a:r>
              <a:rPr dirty="0" sz="1300" spc="-40" b="1">
                <a:latin typeface="Times New Roman"/>
                <a:cs typeface="Times New Roman"/>
              </a:rPr>
              <a:t> </a:t>
            </a:r>
            <a:r>
              <a:rPr dirty="0" sz="1300" b="1">
                <a:latin typeface="Times New Roman"/>
                <a:cs typeface="Times New Roman"/>
              </a:rPr>
              <a:t>Boot</a:t>
            </a:r>
            <a:r>
              <a:rPr dirty="0" sz="1300" spc="-35" b="1">
                <a:latin typeface="Times New Roman"/>
                <a:cs typeface="Times New Roman"/>
              </a:rPr>
              <a:t> </a:t>
            </a:r>
            <a:r>
              <a:rPr dirty="0" sz="1300" b="1">
                <a:latin typeface="Times New Roman"/>
                <a:cs typeface="Times New Roman"/>
              </a:rPr>
              <a:t>from</a:t>
            </a:r>
            <a:r>
              <a:rPr dirty="0" sz="1300" spc="-40" b="1">
                <a:latin typeface="Times New Roman"/>
                <a:cs typeface="Times New Roman"/>
              </a:rPr>
              <a:t> </a:t>
            </a:r>
            <a:r>
              <a:rPr dirty="0" sz="1300" spc="-25" b="1">
                <a:latin typeface="Times New Roman"/>
                <a:cs typeface="Times New Roman"/>
              </a:rPr>
              <a:t>USB</a:t>
            </a:r>
            <a:endParaRPr sz="1300">
              <a:latin typeface="Times New Roman"/>
              <a:cs typeface="Times New Roman"/>
            </a:endParaRPr>
          </a:p>
          <a:p>
            <a:pPr marL="469265" indent="-227965">
              <a:lnSpc>
                <a:spcPct val="100000"/>
              </a:lnSpc>
              <a:spcBef>
                <a:spcPts val="1240"/>
              </a:spcBef>
              <a:buFont typeface="Tahoma"/>
              <a:buChar char="●"/>
              <a:tabLst>
                <a:tab pos="469265" algn="l"/>
              </a:tabLst>
            </a:pPr>
            <a:r>
              <a:rPr dirty="0" sz="1600">
                <a:latin typeface="Times New Roman"/>
                <a:cs typeface="Times New Roman"/>
              </a:rPr>
              <a:t>Restart</a:t>
            </a:r>
            <a:r>
              <a:rPr dirty="0" sz="1600" spc="-5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your</a:t>
            </a:r>
            <a:r>
              <a:rPr dirty="0" sz="1600" spc="-50">
                <a:latin typeface="Times New Roman"/>
                <a:cs typeface="Times New Roman"/>
              </a:rPr>
              <a:t> </a:t>
            </a:r>
            <a:r>
              <a:rPr dirty="0" sz="1600" spc="-25">
                <a:latin typeface="Times New Roman"/>
                <a:cs typeface="Times New Roman"/>
              </a:rPr>
              <a:t>PC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15"/>
              </a:spcBef>
              <a:buFont typeface="Tahoma"/>
              <a:buChar char="●"/>
            </a:pPr>
            <a:endParaRPr sz="1600">
              <a:latin typeface="Times New Roman"/>
              <a:cs typeface="Times New Roman"/>
            </a:endParaRPr>
          </a:p>
          <a:p>
            <a:pPr marL="469265" indent="-227965">
              <a:lnSpc>
                <a:spcPct val="100000"/>
              </a:lnSpc>
              <a:buFont typeface="Tahoma"/>
              <a:buChar char="●"/>
              <a:tabLst>
                <a:tab pos="469265" algn="l"/>
              </a:tabLst>
            </a:pPr>
            <a:r>
              <a:rPr dirty="0" sz="1600">
                <a:latin typeface="Times New Roman"/>
                <a:cs typeface="Times New Roman"/>
              </a:rPr>
              <a:t>Enter</a:t>
            </a:r>
            <a:r>
              <a:rPr dirty="0" sz="1600" spc="-4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the</a:t>
            </a:r>
            <a:r>
              <a:rPr dirty="0" sz="1600" spc="-4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BIOS/Boot</a:t>
            </a:r>
            <a:r>
              <a:rPr dirty="0" sz="1600" spc="-3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Menu</a:t>
            </a:r>
            <a:r>
              <a:rPr dirty="0" sz="1600" spc="-4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(usually</a:t>
            </a:r>
            <a:r>
              <a:rPr dirty="0" sz="1600" spc="-4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by</a:t>
            </a:r>
            <a:r>
              <a:rPr dirty="0" sz="1600" spc="-3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pressing</a:t>
            </a:r>
            <a:r>
              <a:rPr dirty="0" sz="1600" spc="-40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F2</a:t>
            </a:r>
            <a:r>
              <a:rPr dirty="0" sz="1600">
                <a:latin typeface="Times New Roman"/>
                <a:cs typeface="Times New Roman"/>
              </a:rPr>
              <a:t>,</a:t>
            </a:r>
            <a:r>
              <a:rPr dirty="0" sz="1600" spc="-35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F12</a:t>
            </a:r>
            <a:r>
              <a:rPr dirty="0" sz="1600">
                <a:latin typeface="Times New Roman"/>
                <a:cs typeface="Times New Roman"/>
              </a:rPr>
              <a:t>,</a:t>
            </a:r>
            <a:r>
              <a:rPr dirty="0" sz="1600" spc="-40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ESC</a:t>
            </a:r>
            <a:r>
              <a:rPr dirty="0" sz="1600">
                <a:latin typeface="Times New Roman"/>
                <a:cs typeface="Times New Roman"/>
              </a:rPr>
              <a:t>,</a:t>
            </a:r>
            <a:r>
              <a:rPr dirty="0" sz="1600" spc="-4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or</a:t>
            </a:r>
            <a:r>
              <a:rPr dirty="0" sz="1600" spc="-35">
                <a:latin typeface="Times New Roman"/>
                <a:cs typeface="Times New Roman"/>
              </a:rPr>
              <a:t> </a:t>
            </a:r>
            <a:r>
              <a:rPr dirty="0" sz="1600" spc="-20" b="1">
                <a:latin typeface="Times New Roman"/>
                <a:cs typeface="Times New Roman"/>
              </a:rPr>
              <a:t>DEL</a:t>
            </a:r>
            <a:r>
              <a:rPr dirty="0" sz="1600" spc="-20">
                <a:latin typeface="Times New Roman"/>
                <a:cs typeface="Times New Roman"/>
              </a:rPr>
              <a:t>)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20"/>
              </a:spcBef>
              <a:buFont typeface="Tahoma"/>
              <a:buChar char="●"/>
            </a:pPr>
            <a:endParaRPr sz="1600">
              <a:latin typeface="Times New Roman"/>
              <a:cs typeface="Times New Roman"/>
            </a:endParaRPr>
          </a:p>
          <a:p>
            <a:pPr marL="469265" indent="-227965">
              <a:lnSpc>
                <a:spcPct val="100000"/>
              </a:lnSpc>
              <a:buFont typeface="Tahoma"/>
              <a:buChar char="●"/>
              <a:tabLst>
                <a:tab pos="469265" algn="l"/>
              </a:tabLst>
            </a:pPr>
            <a:r>
              <a:rPr dirty="0" sz="1600">
                <a:latin typeface="Times New Roman"/>
                <a:cs typeface="Times New Roman"/>
              </a:rPr>
              <a:t>Select</a:t>
            </a:r>
            <a:r>
              <a:rPr dirty="0" sz="1600" spc="-4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the</a:t>
            </a:r>
            <a:r>
              <a:rPr dirty="0" sz="1600" spc="-3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USB</a:t>
            </a:r>
            <a:r>
              <a:rPr dirty="0" sz="1600" spc="-3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drive</a:t>
            </a:r>
            <a:r>
              <a:rPr dirty="0" sz="1600" spc="-3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as</a:t>
            </a:r>
            <a:r>
              <a:rPr dirty="0" sz="1600" spc="-3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the</a:t>
            </a:r>
            <a:r>
              <a:rPr dirty="0" sz="1600" spc="-3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boot</a:t>
            </a:r>
            <a:r>
              <a:rPr dirty="0" sz="1600" spc="-3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device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630"/>
              </a:spcBef>
              <a:buFont typeface="Tahoma"/>
              <a:buChar char="●"/>
            </a:pP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300" b="1">
                <a:latin typeface="Times New Roman"/>
                <a:cs typeface="Times New Roman"/>
              </a:rPr>
              <a:t>Step</a:t>
            </a:r>
            <a:r>
              <a:rPr dirty="0" sz="1300" spc="-40" b="1">
                <a:latin typeface="Times New Roman"/>
                <a:cs typeface="Times New Roman"/>
              </a:rPr>
              <a:t> </a:t>
            </a:r>
            <a:r>
              <a:rPr dirty="0" sz="1300" b="1">
                <a:latin typeface="Times New Roman"/>
                <a:cs typeface="Times New Roman"/>
              </a:rPr>
              <a:t>4:</a:t>
            </a:r>
            <a:r>
              <a:rPr dirty="0" sz="1300" spc="-35" b="1">
                <a:latin typeface="Times New Roman"/>
                <a:cs typeface="Times New Roman"/>
              </a:rPr>
              <a:t> </a:t>
            </a:r>
            <a:r>
              <a:rPr dirty="0" sz="1300" b="1">
                <a:latin typeface="Times New Roman"/>
                <a:cs typeface="Times New Roman"/>
              </a:rPr>
              <a:t>Start</a:t>
            </a:r>
            <a:r>
              <a:rPr dirty="0" sz="1300" spc="-40" b="1">
                <a:latin typeface="Times New Roman"/>
                <a:cs typeface="Times New Roman"/>
              </a:rPr>
              <a:t> </a:t>
            </a:r>
            <a:r>
              <a:rPr dirty="0" sz="1300" spc="-10" b="1">
                <a:latin typeface="Times New Roman"/>
                <a:cs typeface="Times New Roman"/>
              </a:rPr>
              <a:t>Installation</a:t>
            </a:r>
            <a:endParaRPr sz="1300">
              <a:latin typeface="Times New Roman"/>
              <a:cs typeface="Times New Roman"/>
            </a:endParaRPr>
          </a:p>
          <a:p>
            <a:pPr marL="469265" indent="-227965">
              <a:lnSpc>
                <a:spcPct val="100000"/>
              </a:lnSpc>
              <a:spcBef>
                <a:spcPts val="1240"/>
              </a:spcBef>
              <a:buFont typeface="Tahoma"/>
              <a:buChar char="●"/>
              <a:tabLst>
                <a:tab pos="469265" algn="l"/>
              </a:tabLst>
            </a:pPr>
            <a:r>
              <a:rPr dirty="0" sz="1600">
                <a:latin typeface="Times New Roman"/>
                <a:cs typeface="Times New Roman"/>
              </a:rPr>
              <a:t>Choose</a:t>
            </a:r>
            <a:r>
              <a:rPr dirty="0" sz="1600" spc="-70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Graphical</a:t>
            </a:r>
            <a:r>
              <a:rPr dirty="0" sz="1600" spc="-65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Install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20"/>
              </a:spcBef>
              <a:buFont typeface="Tahoma"/>
              <a:buChar char="●"/>
            </a:pPr>
            <a:endParaRPr sz="1600">
              <a:latin typeface="Times New Roman"/>
              <a:cs typeface="Times New Roman"/>
            </a:endParaRPr>
          </a:p>
          <a:p>
            <a:pPr marL="469265" indent="-227965">
              <a:lnSpc>
                <a:spcPct val="100000"/>
              </a:lnSpc>
              <a:buFont typeface="Tahoma"/>
              <a:buChar char="●"/>
              <a:tabLst>
                <a:tab pos="469265" algn="l"/>
              </a:tabLst>
            </a:pPr>
            <a:r>
              <a:rPr dirty="0" sz="1600">
                <a:latin typeface="Times New Roman"/>
                <a:cs typeface="Times New Roman"/>
              </a:rPr>
              <a:t>Select</a:t>
            </a:r>
            <a:r>
              <a:rPr dirty="0" sz="1600" spc="-6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language,</a:t>
            </a:r>
            <a:r>
              <a:rPr dirty="0" sz="1600" spc="-6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location,</a:t>
            </a:r>
            <a:r>
              <a:rPr dirty="0" sz="1600" spc="-6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and</a:t>
            </a:r>
            <a:r>
              <a:rPr dirty="0" sz="1600" spc="-6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keyboard</a:t>
            </a:r>
            <a:r>
              <a:rPr dirty="0" sz="1600" spc="-6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layout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630"/>
              </a:spcBef>
              <a:buFont typeface="Tahoma"/>
              <a:buChar char="●"/>
            </a:pP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300" b="1">
                <a:latin typeface="Times New Roman"/>
                <a:cs typeface="Times New Roman"/>
              </a:rPr>
              <a:t>Step</a:t>
            </a:r>
            <a:r>
              <a:rPr dirty="0" sz="1300" spc="-25" b="1">
                <a:latin typeface="Times New Roman"/>
                <a:cs typeface="Times New Roman"/>
              </a:rPr>
              <a:t> </a:t>
            </a:r>
            <a:r>
              <a:rPr dirty="0" sz="1300" b="1">
                <a:latin typeface="Times New Roman"/>
                <a:cs typeface="Times New Roman"/>
              </a:rPr>
              <a:t>5:</a:t>
            </a:r>
            <a:r>
              <a:rPr dirty="0" sz="1300" spc="-20" b="1">
                <a:latin typeface="Times New Roman"/>
                <a:cs typeface="Times New Roman"/>
              </a:rPr>
              <a:t> </a:t>
            </a:r>
            <a:r>
              <a:rPr dirty="0" sz="1300" spc="-10" b="1">
                <a:latin typeface="Times New Roman"/>
                <a:cs typeface="Times New Roman"/>
              </a:rPr>
              <a:t>Configure</a:t>
            </a:r>
            <a:r>
              <a:rPr dirty="0" sz="1300" spc="-20" b="1">
                <a:latin typeface="Times New Roman"/>
                <a:cs typeface="Times New Roman"/>
              </a:rPr>
              <a:t> </a:t>
            </a:r>
            <a:r>
              <a:rPr dirty="0" sz="1300" spc="-10" b="1">
                <a:latin typeface="Times New Roman"/>
                <a:cs typeface="Times New Roman"/>
              </a:rPr>
              <a:t>System</a:t>
            </a:r>
            <a:endParaRPr sz="1300">
              <a:latin typeface="Times New Roman"/>
              <a:cs typeface="Times New Roman"/>
            </a:endParaRPr>
          </a:p>
          <a:p>
            <a:pPr marL="469265" indent="-227965">
              <a:lnSpc>
                <a:spcPct val="100000"/>
              </a:lnSpc>
              <a:spcBef>
                <a:spcPts val="1240"/>
              </a:spcBef>
              <a:buFont typeface="Tahoma"/>
              <a:buChar char="●"/>
              <a:tabLst>
                <a:tab pos="469265" algn="l"/>
              </a:tabLst>
            </a:pPr>
            <a:r>
              <a:rPr dirty="0" sz="1600">
                <a:latin typeface="Times New Roman"/>
                <a:cs typeface="Times New Roman"/>
              </a:rPr>
              <a:t>Set</a:t>
            </a:r>
            <a:r>
              <a:rPr dirty="0" sz="1600" spc="-5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hostname</a:t>
            </a:r>
            <a:r>
              <a:rPr dirty="0" sz="1600" spc="-5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(e.g.,</a:t>
            </a:r>
            <a:r>
              <a:rPr dirty="0" sz="1600" spc="-5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kali)</a:t>
            </a:r>
            <a:endParaRPr sz="1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444500" y="889099"/>
            <a:ext cx="6144260" cy="60686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469265" indent="-227965">
              <a:lnSpc>
                <a:spcPct val="100000"/>
              </a:lnSpc>
              <a:spcBef>
                <a:spcPts val="100"/>
              </a:spcBef>
              <a:buFont typeface="Tahoma"/>
              <a:buChar char="●"/>
              <a:tabLst>
                <a:tab pos="469265" algn="l"/>
              </a:tabLst>
            </a:pPr>
            <a:r>
              <a:rPr dirty="0" sz="1600">
                <a:latin typeface="Times New Roman"/>
                <a:cs typeface="Times New Roman"/>
              </a:rPr>
              <a:t>Set</a:t>
            </a:r>
            <a:r>
              <a:rPr dirty="0" sz="1600" spc="-5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domain</a:t>
            </a:r>
            <a:r>
              <a:rPr dirty="0" sz="1600" spc="-4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name</a:t>
            </a:r>
            <a:r>
              <a:rPr dirty="0" sz="1600" spc="-4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(optional)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15"/>
              </a:spcBef>
              <a:buFont typeface="Tahoma"/>
              <a:buChar char="●"/>
            </a:pPr>
            <a:endParaRPr sz="1600">
              <a:latin typeface="Times New Roman"/>
              <a:cs typeface="Times New Roman"/>
            </a:endParaRPr>
          </a:p>
          <a:p>
            <a:pPr marL="469265" indent="-227965">
              <a:lnSpc>
                <a:spcPct val="100000"/>
              </a:lnSpc>
              <a:buFont typeface="Tahoma"/>
              <a:buChar char="●"/>
              <a:tabLst>
                <a:tab pos="469265" algn="l"/>
              </a:tabLst>
            </a:pPr>
            <a:r>
              <a:rPr dirty="0" sz="1600">
                <a:latin typeface="Times New Roman"/>
                <a:cs typeface="Times New Roman"/>
              </a:rPr>
              <a:t>Create</a:t>
            </a:r>
            <a:r>
              <a:rPr dirty="0" sz="1600" spc="-3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a</a:t>
            </a:r>
            <a:r>
              <a:rPr dirty="0" sz="1600" spc="-3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new</a:t>
            </a:r>
            <a:r>
              <a:rPr dirty="0" sz="1600" spc="-3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user</a:t>
            </a:r>
            <a:r>
              <a:rPr dirty="0" sz="1600" spc="-3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and</a:t>
            </a:r>
            <a:r>
              <a:rPr dirty="0" sz="1600" spc="-3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password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635"/>
              </a:spcBef>
              <a:buFont typeface="Tahoma"/>
              <a:buChar char="●"/>
            </a:pP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300" b="1">
                <a:latin typeface="Times New Roman"/>
                <a:cs typeface="Times New Roman"/>
              </a:rPr>
              <a:t>Step</a:t>
            </a:r>
            <a:r>
              <a:rPr dirty="0" sz="1300" spc="-20" b="1">
                <a:latin typeface="Times New Roman"/>
                <a:cs typeface="Times New Roman"/>
              </a:rPr>
              <a:t> </a:t>
            </a:r>
            <a:r>
              <a:rPr dirty="0" sz="1300" b="1">
                <a:latin typeface="Times New Roman"/>
                <a:cs typeface="Times New Roman"/>
              </a:rPr>
              <a:t>6:</a:t>
            </a:r>
            <a:r>
              <a:rPr dirty="0" sz="1300" spc="-20" b="1">
                <a:latin typeface="Times New Roman"/>
                <a:cs typeface="Times New Roman"/>
              </a:rPr>
              <a:t> </a:t>
            </a:r>
            <a:r>
              <a:rPr dirty="0" sz="1300" spc="-10" b="1">
                <a:latin typeface="Times New Roman"/>
                <a:cs typeface="Times New Roman"/>
              </a:rPr>
              <a:t>Partition</a:t>
            </a:r>
            <a:r>
              <a:rPr dirty="0" sz="1300" spc="-20" b="1">
                <a:latin typeface="Times New Roman"/>
                <a:cs typeface="Times New Roman"/>
              </a:rPr>
              <a:t> Disk</a:t>
            </a:r>
            <a:endParaRPr sz="1300">
              <a:latin typeface="Times New Roman"/>
              <a:cs typeface="Times New Roman"/>
            </a:endParaRPr>
          </a:p>
          <a:p>
            <a:pPr marL="469265" indent="-227965">
              <a:lnSpc>
                <a:spcPct val="100000"/>
              </a:lnSpc>
              <a:spcBef>
                <a:spcPts val="1240"/>
              </a:spcBef>
              <a:buFont typeface="Tahoma"/>
              <a:buChar char="●"/>
              <a:tabLst>
                <a:tab pos="469265" algn="l"/>
              </a:tabLst>
            </a:pPr>
            <a:r>
              <a:rPr dirty="0" sz="1600">
                <a:latin typeface="Times New Roman"/>
                <a:cs typeface="Times New Roman"/>
              </a:rPr>
              <a:t>Use</a:t>
            </a:r>
            <a:r>
              <a:rPr dirty="0" sz="1600" spc="-4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"</a:t>
            </a:r>
            <a:r>
              <a:rPr dirty="0" sz="1600" b="1">
                <a:latin typeface="Times New Roman"/>
                <a:cs typeface="Times New Roman"/>
              </a:rPr>
              <a:t>Guided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–</a:t>
            </a:r>
            <a:r>
              <a:rPr dirty="0" sz="1600" spc="-4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Use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entire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disk</a:t>
            </a:r>
            <a:r>
              <a:rPr dirty="0" sz="1600">
                <a:latin typeface="Times New Roman"/>
                <a:cs typeface="Times New Roman"/>
              </a:rPr>
              <a:t>"</a:t>
            </a:r>
            <a:r>
              <a:rPr dirty="0" sz="1600" spc="-4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(for</a:t>
            </a:r>
            <a:r>
              <a:rPr dirty="0" sz="1600" spc="-4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full</a:t>
            </a:r>
            <a:r>
              <a:rPr dirty="0" sz="1600" spc="-4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installation)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15"/>
              </a:spcBef>
              <a:buFont typeface="Tahoma"/>
              <a:buChar char="●"/>
            </a:pPr>
            <a:endParaRPr sz="1600">
              <a:latin typeface="Times New Roman"/>
              <a:cs typeface="Times New Roman"/>
            </a:endParaRPr>
          </a:p>
          <a:p>
            <a:pPr marL="469265" indent="-227965">
              <a:lnSpc>
                <a:spcPct val="100000"/>
              </a:lnSpc>
              <a:spcBef>
                <a:spcPts val="5"/>
              </a:spcBef>
              <a:buFont typeface="Tahoma"/>
              <a:buChar char="●"/>
              <a:tabLst>
                <a:tab pos="469265" algn="l"/>
              </a:tabLst>
            </a:pPr>
            <a:r>
              <a:rPr dirty="0" sz="1600" spc="-10">
                <a:latin typeface="Times New Roman"/>
                <a:cs typeface="Times New Roman"/>
              </a:rPr>
              <a:t>Write</a:t>
            </a:r>
            <a:r>
              <a:rPr dirty="0" sz="1600" spc="-4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changes</a:t>
            </a:r>
            <a:r>
              <a:rPr dirty="0" sz="1600" spc="-4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to</a:t>
            </a:r>
            <a:r>
              <a:rPr dirty="0" sz="1600" spc="-4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disk</a:t>
            </a:r>
            <a:r>
              <a:rPr dirty="0" sz="1600" spc="-4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and</a:t>
            </a:r>
            <a:r>
              <a:rPr dirty="0" sz="1600" spc="-4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continue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345"/>
              </a:spcBef>
              <a:buFont typeface="Tahoma"/>
              <a:buChar char="●"/>
            </a:pPr>
            <a:endParaRPr sz="1600">
              <a:latin typeface="Times New Roman"/>
              <a:cs typeface="Times New Roman"/>
            </a:endParaRPr>
          </a:p>
          <a:p>
            <a:pPr marL="393700" marR="5080" indent="50165">
              <a:lnSpc>
                <a:spcPct val="103400"/>
              </a:lnSpc>
            </a:pPr>
            <a:r>
              <a:rPr dirty="0" sz="1600" b="1">
                <a:latin typeface="Times New Roman"/>
                <a:cs typeface="Times New Roman"/>
              </a:rPr>
              <a:t>Note</a:t>
            </a:r>
            <a:r>
              <a:rPr dirty="0" sz="1600">
                <a:latin typeface="Times New Roman"/>
                <a:cs typeface="Times New Roman"/>
              </a:rPr>
              <a:t>:</a:t>
            </a:r>
            <a:r>
              <a:rPr dirty="0" sz="1600" spc="-4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This</a:t>
            </a:r>
            <a:r>
              <a:rPr dirty="0" sz="1600" spc="-4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will</a:t>
            </a:r>
            <a:r>
              <a:rPr dirty="0" sz="1600" spc="-4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erase</a:t>
            </a:r>
            <a:r>
              <a:rPr dirty="0" sz="1600" spc="-4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the</a:t>
            </a:r>
            <a:r>
              <a:rPr dirty="0" sz="1600" spc="-4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entire</a:t>
            </a:r>
            <a:r>
              <a:rPr dirty="0" sz="1600" spc="-4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disk.</a:t>
            </a:r>
            <a:r>
              <a:rPr dirty="0" sz="1600" spc="-4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For</a:t>
            </a:r>
            <a:r>
              <a:rPr dirty="0" sz="1600" spc="-4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dual</a:t>
            </a:r>
            <a:r>
              <a:rPr dirty="0" sz="1600" spc="-4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booting,</a:t>
            </a:r>
            <a:r>
              <a:rPr dirty="0" sz="1600" spc="-4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refer</a:t>
            </a:r>
            <a:r>
              <a:rPr dirty="0" sz="1600" spc="-4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to</a:t>
            </a:r>
            <a:r>
              <a:rPr dirty="0" sz="1600" spc="-4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section </a:t>
            </a:r>
            <a:r>
              <a:rPr dirty="0" sz="1600" spc="-25">
                <a:latin typeface="Times New Roman"/>
                <a:cs typeface="Times New Roman"/>
              </a:rPr>
              <a:t>3.</a:t>
            </a: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485"/>
              </a:spcBef>
            </a:pPr>
            <a:r>
              <a:rPr dirty="0" sz="1300" b="1">
                <a:latin typeface="Times New Roman"/>
                <a:cs typeface="Times New Roman"/>
              </a:rPr>
              <a:t>Step</a:t>
            </a:r>
            <a:r>
              <a:rPr dirty="0" sz="1300" spc="-40" b="1">
                <a:latin typeface="Times New Roman"/>
                <a:cs typeface="Times New Roman"/>
              </a:rPr>
              <a:t> </a:t>
            </a:r>
            <a:r>
              <a:rPr dirty="0" sz="1300" b="1">
                <a:latin typeface="Times New Roman"/>
                <a:cs typeface="Times New Roman"/>
              </a:rPr>
              <a:t>7:</a:t>
            </a:r>
            <a:r>
              <a:rPr dirty="0" sz="1300" spc="-40" b="1">
                <a:latin typeface="Times New Roman"/>
                <a:cs typeface="Times New Roman"/>
              </a:rPr>
              <a:t> </a:t>
            </a:r>
            <a:r>
              <a:rPr dirty="0" sz="1300" b="1">
                <a:latin typeface="Times New Roman"/>
                <a:cs typeface="Times New Roman"/>
              </a:rPr>
              <a:t>Install</a:t>
            </a:r>
            <a:r>
              <a:rPr dirty="0" sz="1300" spc="-35" b="1">
                <a:latin typeface="Times New Roman"/>
                <a:cs typeface="Times New Roman"/>
              </a:rPr>
              <a:t> </a:t>
            </a:r>
            <a:r>
              <a:rPr dirty="0" sz="1300" b="1">
                <a:latin typeface="Times New Roman"/>
                <a:cs typeface="Times New Roman"/>
              </a:rPr>
              <a:t>System</a:t>
            </a:r>
            <a:r>
              <a:rPr dirty="0" sz="1300" spc="-40" b="1">
                <a:latin typeface="Times New Roman"/>
                <a:cs typeface="Times New Roman"/>
              </a:rPr>
              <a:t> </a:t>
            </a:r>
            <a:r>
              <a:rPr dirty="0" sz="1300" b="1">
                <a:latin typeface="Times New Roman"/>
                <a:cs typeface="Times New Roman"/>
              </a:rPr>
              <a:t>and</a:t>
            </a:r>
            <a:r>
              <a:rPr dirty="0" sz="1300" spc="-40" b="1">
                <a:latin typeface="Times New Roman"/>
                <a:cs typeface="Times New Roman"/>
              </a:rPr>
              <a:t> </a:t>
            </a:r>
            <a:r>
              <a:rPr dirty="0" sz="1300" spc="-20" b="1">
                <a:latin typeface="Times New Roman"/>
                <a:cs typeface="Times New Roman"/>
              </a:rPr>
              <a:t>GRUB</a:t>
            </a:r>
            <a:endParaRPr sz="1300">
              <a:latin typeface="Times New Roman"/>
              <a:cs typeface="Times New Roman"/>
            </a:endParaRPr>
          </a:p>
          <a:p>
            <a:pPr marL="469265" indent="-227965">
              <a:lnSpc>
                <a:spcPct val="100000"/>
              </a:lnSpc>
              <a:spcBef>
                <a:spcPts val="1240"/>
              </a:spcBef>
              <a:buFont typeface="Tahoma"/>
              <a:buChar char="●"/>
              <a:tabLst>
                <a:tab pos="469265" algn="l"/>
              </a:tabLst>
            </a:pPr>
            <a:r>
              <a:rPr dirty="0" sz="1600">
                <a:latin typeface="Times New Roman"/>
                <a:cs typeface="Times New Roman"/>
              </a:rPr>
              <a:t>Choose</a:t>
            </a:r>
            <a:r>
              <a:rPr dirty="0" sz="1600" spc="-4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to</a:t>
            </a:r>
            <a:r>
              <a:rPr dirty="0" sz="1600" spc="-4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install</a:t>
            </a:r>
            <a:r>
              <a:rPr dirty="0" sz="1600" spc="-4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the</a:t>
            </a:r>
            <a:r>
              <a:rPr dirty="0" sz="1600" spc="-40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GRUB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boot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loader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20"/>
              </a:spcBef>
              <a:buFont typeface="Tahoma"/>
              <a:buChar char="●"/>
            </a:pPr>
            <a:endParaRPr sz="1600">
              <a:latin typeface="Times New Roman"/>
              <a:cs typeface="Times New Roman"/>
            </a:endParaRPr>
          </a:p>
          <a:p>
            <a:pPr marL="469265" indent="-227965">
              <a:lnSpc>
                <a:spcPct val="100000"/>
              </a:lnSpc>
              <a:buFont typeface="Tahoma"/>
              <a:buChar char="●"/>
              <a:tabLst>
                <a:tab pos="469265" algn="l"/>
              </a:tabLst>
            </a:pPr>
            <a:r>
              <a:rPr dirty="0" sz="1600">
                <a:latin typeface="Times New Roman"/>
                <a:cs typeface="Times New Roman"/>
              </a:rPr>
              <a:t>Select</a:t>
            </a:r>
            <a:r>
              <a:rPr dirty="0" sz="1600" spc="-3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the</a:t>
            </a:r>
            <a:r>
              <a:rPr dirty="0" sz="1600" spc="-3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appropriate</a:t>
            </a:r>
            <a:r>
              <a:rPr dirty="0" sz="1600" spc="-3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disk</a:t>
            </a:r>
            <a:r>
              <a:rPr dirty="0" sz="1600" spc="-3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(e.g.,</a:t>
            </a:r>
            <a:r>
              <a:rPr dirty="0" sz="1600" spc="-3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/dev/sda)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630"/>
              </a:spcBef>
              <a:buFont typeface="Tahoma"/>
              <a:buChar char="●"/>
            </a:pP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300" b="1">
                <a:latin typeface="Times New Roman"/>
                <a:cs typeface="Times New Roman"/>
              </a:rPr>
              <a:t>Step</a:t>
            </a:r>
            <a:r>
              <a:rPr dirty="0" sz="1300" spc="-35" b="1">
                <a:latin typeface="Times New Roman"/>
                <a:cs typeface="Times New Roman"/>
              </a:rPr>
              <a:t> </a:t>
            </a:r>
            <a:r>
              <a:rPr dirty="0" sz="1300" b="1">
                <a:latin typeface="Times New Roman"/>
                <a:cs typeface="Times New Roman"/>
              </a:rPr>
              <a:t>8:</a:t>
            </a:r>
            <a:r>
              <a:rPr dirty="0" sz="1300" spc="-30" b="1">
                <a:latin typeface="Times New Roman"/>
                <a:cs typeface="Times New Roman"/>
              </a:rPr>
              <a:t> </a:t>
            </a:r>
            <a:r>
              <a:rPr dirty="0" sz="1300" spc="-10" b="1">
                <a:latin typeface="Times New Roman"/>
                <a:cs typeface="Times New Roman"/>
              </a:rPr>
              <a:t>Reboot</a:t>
            </a:r>
            <a:endParaRPr sz="1300">
              <a:latin typeface="Times New Roman"/>
              <a:cs typeface="Times New Roman"/>
            </a:endParaRPr>
          </a:p>
          <a:p>
            <a:pPr marL="469265" indent="-227965">
              <a:lnSpc>
                <a:spcPct val="100000"/>
              </a:lnSpc>
              <a:spcBef>
                <a:spcPts val="1240"/>
              </a:spcBef>
              <a:buFont typeface="Tahoma"/>
              <a:buChar char="●"/>
              <a:tabLst>
                <a:tab pos="469265" algn="l"/>
              </a:tabLst>
            </a:pPr>
            <a:r>
              <a:rPr dirty="0" sz="1600">
                <a:latin typeface="Times New Roman"/>
                <a:cs typeface="Times New Roman"/>
              </a:rPr>
              <a:t>Remove</a:t>
            </a:r>
            <a:r>
              <a:rPr dirty="0" sz="1600" spc="-3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USB</a:t>
            </a:r>
            <a:r>
              <a:rPr dirty="0" sz="1600" spc="-3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when</a:t>
            </a:r>
            <a:r>
              <a:rPr dirty="0" sz="1600" spc="-3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prompted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20"/>
              </a:spcBef>
              <a:buFont typeface="Tahoma"/>
              <a:buChar char="●"/>
            </a:pPr>
            <a:endParaRPr sz="1600">
              <a:latin typeface="Times New Roman"/>
              <a:cs typeface="Times New Roman"/>
            </a:endParaRPr>
          </a:p>
          <a:p>
            <a:pPr marL="469265" indent="-227965">
              <a:lnSpc>
                <a:spcPct val="100000"/>
              </a:lnSpc>
              <a:buFont typeface="Tahoma"/>
              <a:buChar char="●"/>
              <a:tabLst>
                <a:tab pos="469265" algn="l"/>
              </a:tabLst>
            </a:pPr>
            <a:r>
              <a:rPr dirty="0" sz="1600">
                <a:latin typeface="Times New Roman"/>
                <a:cs typeface="Times New Roman"/>
              </a:rPr>
              <a:t>Kali</a:t>
            </a:r>
            <a:r>
              <a:rPr dirty="0" sz="1600" spc="-3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Linux</a:t>
            </a:r>
            <a:r>
              <a:rPr dirty="0" sz="1600" spc="-3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is</a:t>
            </a:r>
            <a:r>
              <a:rPr dirty="0" sz="1600" spc="-3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now</a:t>
            </a:r>
            <a:r>
              <a:rPr dirty="0" sz="1600" spc="-3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installed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3" name="object 3" descr=""/>
          <p:cNvSpPr/>
          <p:nvPr/>
        </p:nvSpPr>
        <p:spPr>
          <a:xfrm>
            <a:off x="495300" y="7537454"/>
            <a:ext cx="6502400" cy="0"/>
          </a:xfrm>
          <a:custGeom>
            <a:avLst/>
            <a:gdLst/>
            <a:ahLst/>
            <a:cxnLst/>
            <a:rect l="l" t="t" r="r" b="b"/>
            <a:pathLst>
              <a:path w="6502400" h="0">
                <a:moveTo>
                  <a:pt x="0" y="0"/>
                </a:moveTo>
                <a:lnTo>
                  <a:pt x="6502400" y="0"/>
                </a:lnTo>
              </a:path>
            </a:pathLst>
          </a:custGeom>
          <a:ln w="12700">
            <a:solidFill>
              <a:srgbClr val="87878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 txBox="1"/>
          <p:nvPr/>
        </p:nvSpPr>
        <p:spPr>
          <a:xfrm>
            <a:off x="444500" y="7824713"/>
            <a:ext cx="5093335" cy="171323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27329" indent="-214629">
              <a:lnSpc>
                <a:spcPct val="100000"/>
              </a:lnSpc>
              <a:spcBef>
                <a:spcPts val="100"/>
              </a:spcBef>
              <a:buFont typeface="Times New Roman"/>
              <a:buAutoNum type="arabicPeriod" startAt="2"/>
              <a:tabLst>
                <a:tab pos="227329" algn="l"/>
              </a:tabLst>
            </a:pPr>
            <a:r>
              <a:rPr dirty="0" sz="1700" spc="-10" b="1">
                <a:latin typeface="Times New Roman"/>
                <a:cs typeface="Times New Roman"/>
              </a:rPr>
              <a:t>Installation</a:t>
            </a:r>
            <a:r>
              <a:rPr dirty="0" sz="1700" spc="-35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Using</a:t>
            </a:r>
            <a:r>
              <a:rPr dirty="0" sz="1700" spc="-35" b="1">
                <a:latin typeface="Times New Roman"/>
                <a:cs typeface="Times New Roman"/>
              </a:rPr>
              <a:t> </a:t>
            </a:r>
            <a:r>
              <a:rPr dirty="0" sz="1700" spc="-10" b="1">
                <a:latin typeface="Times New Roman"/>
                <a:cs typeface="Times New Roman"/>
              </a:rPr>
              <a:t>Virtual</a:t>
            </a:r>
            <a:r>
              <a:rPr dirty="0" sz="1700" spc="-30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Machine</a:t>
            </a:r>
            <a:r>
              <a:rPr dirty="0" sz="1700" spc="-35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(e.g.,</a:t>
            </a:r>
            <a:r>
              <a:rPr dirty="0" sz="1700" spc="-35" b="1">
                <a:latin typeface="Times New Roman"/>
                <a:cs typeface="Times New Roman"/>
              </a:rPr>
              <a:t> </a:t>
            </a:r>
            <a:r>
              <a:rPr dirty="0" sz="1700" spc="-10" b="1">
                <a:latin typeface="Times New Roman"/>
                <a:cs typeface="Times New Roman"/>
              </a:rPr>
              <a:t>VirtualBox)</a:t>
            </a:r>
            <a:endParaRPr sz="17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495"/>
              </a:spcBef>
            </a:pPr>
            <a:r>
              <a:rPr dirty="0" sz="1300" b="1">
                <a:latin typeface="Times New Roman"/>
                <a:cs typeface="Times New Roman"/>
              </a:rPr>
              <a:t>Step</a:t>
            </a:r>
            <a:r>
              <a:rPr dirty="0" sz="1300" spc="-40" b="1">
                <a:latin typeface="Times New Roman"/>
                <a:cs typeface="Times New Roman"/>
              </a:rPr>
              <a:t> </a:t>
            </a:r>
            <a:r>
              <a:rPr dirty="0" sz="1300" b="1">
                <a:latin typeface="Times New Roman"/>
                <a:cs typeface="Times New Roman"/>
              </a:rPr>
              <a:t>1:</a:t>
            </a:r>
            <a:r>
              <a:rPr dirty="0" sz="1300" spc="-35" b="1">
                <a:latin typeface="Times New Roman"/>
                <a:cs typeface="Times New Roman"/>
              </a:rPr>
              <a:t> </a:t>
            </a:r>
            <a:r>
              <a:rPr dirty="0" sz="1300" b="1">
                <a:latin typeface="Times New Roman"/>
                <a:cs typeface="Times New Roman"/>
              </a:rPr>
              <a:t>Install</a:t>
            </a:r>
            <a:r>
              <a:rPr dirty="0" sz="1300" spc="-40" b="1">
                <a:latin typeface="Times New Roman"/>
                <a:cs typeface="Times New Roman"/>
              </a:rPr>
              <a:t> </a:t>
            </a:r>
            <a:r>
              <a:rPr dirty="0" sz="1300" spc="-10" b="1">
                <a:latin typeface="Times New Roman"/>
                <a:cs typeface="Times New Roman"/>
              </a:rPr>
              <a:t>VirtualBox</a:t>
            </a:r>
            <a:endParaRPr sz="1300">
              <a:latin typeface="Times New Roman"/>
              <a:cs typeface="Times New Roman"/>
            </a:endParaRPr>
          </a:p>
          <a:p>
            <a:pPr lvl="1" marL="469265" indent="-227965">
              <a:lnSpc>
                <a:spcPct val="100000"/>
              </a:lnSpc>
              <a:spcBef>
                <a:spcPts val="1240"/>
              </a:spcBef>
              <a:buFont typeface="Tahoma"/>
              <a:buChar char="●"/>
              <a:tabLst>
                <a:tab pos="469265" algn="l"/>
              </a:tabLst>
            </a:pPr>
            <a:r>
              <a:rPr dirty="0" sz="1600">
                <a:latin typeface="Times New Roman"/>
                <a:cs typeface="Times New Roman"/>
              </a:rPr>
              <a:t>Download</a:t>
            </a:r>
            <a:r>
              <a:rPr dirty="0" sz="1600" spc="-5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from</a:t>
            </a:r>
            <a:r>
              <a:rPr dirty="0" sz="1600" spc="-50">
                <a:latin typeface="Times New Roman"/>
                <a:cs typeface="Times New Roman"/>
              </a:rPr>
              <a:t> </a:t>
            </a:r>
            <a:r>
              <a:rPr dirty="0" u="heavy" sz="1600" spc="-10">
                <a:solidFill>
                  <a:srgbClr val="1154CC"/>
                </a:solidFill>
                <a:uFill>
                  <a:solidFill>
                    <a:srgbClr val="1154CC"/>
                  </a:solidFill>
                </a:uFill>
                <a:latin typeface="Times New Roman"/>
                <a:cs typeface="Times New Roman"/>
                <a:hlinkClick r:id="rId2"/>
              </a:rPr>
              <a:t>https://www.virtualbox.org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630"/>
              </a:spcBef>
            </a:pP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300" b="1">
                <a:latin typeface="Times New Roman"/>
                <a:cs typeface="Times New Roman"/>
              </a:rPr>
              <a:t>Step</a:t>
            </a:r>
            <a:r>
              <a:rPr dirty="0" sz="1300" spc="-35" b="1">
                <a:latin typeface="Times New Roman"/>
                <a:cs typeface="Times New Roman"/>
              </a:rPr>
              <a:t> </a:t>
            </a:r>
            <a:r>
              <a:rPr dirty="0" sz="1300" b="1">
                <a:latin typeface="Times New Roman"/>
                <a:cs typeface="Times New Roman"/>
              </a:rPr>
              <a:t>2:</a:t>
            </a:r>
            <a:r>
              <a:rPr dirty="0" sz="1300" spc="-35" b="1">
                <a:latin typeface="Times New Roman"/>
                <a:cs typeface="Times New Roman"/>
              </a:rPr>
              <a:t> </a:t>
            </a:r>
            <a:r>
              <a:rPr dirty="0" sz="1300" b="1">
                <a:latin typeface="Times New Roman"/>
                <a:cs typeface="Times New Roman"/>
              </a:rPr>
              <a:t>Create</a:t>
            </a:r>
            <a:r>
              <a:rPr dirty="0" sz="1300" spc="-35" b="1">
                <a:latin typeface="Times New Roman"/>
                <a:cs typeface="Times New Roman"/>
              </a:rPr>
              <a:t> </a:t>
            </a:r>
            <a:r>
              <a:rPr dirty="0" sz="1300" b="1">
                <a:latin typeface="Times New Roman"/>
                <a:cs typeface="Times New Roman"/>
              </a:rPr>
              <a:t>New</a:t>
            </a:r>
            <a:r>
              <a:rPr dirty="0" sz="1300" spc="-35" b="1">
                <a:latin typeface="Times New Roman"/>
                <a:cs typeface="Times New Roman"/>
              </a:rPr>
              <a:t> VM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5" name="object 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25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/>
              <a:t>Md.</a:t>
            </a:r>
            <a:r>
              <a:rPr dirty="0" spc="55"/>
              <a:t> </a:t>
            </a:r>
            <a:r>
              <a:rPr dirty="0" spc="-25"/>
              <a:t>Tariqul</a:t>
            </a:r>
            <a:r>
              <a:rPr dirty="0" spc="60"/>
              <a:t> </a:t>
            </a:r>
            <a:r>
              <a:rPr dirty="0"/>
              <a:t>Islam,</a:t>
            </a:r>
            <a:r>
              <a:rPr dirty="0" spc="55"/>
              <a:t> </a:t>
            </a:r>
            <a:r>
              <a:rPr dirty="0" spc="-30"/>
              <a:t>Lecturer,</a:t>
            </a:r>
            <a:r>
              <a:rPr dirty="0" spc="60"/>
              <a:t> </a:t>
            </a:r>
            <a:r>
              <a:rPr dirty="0" spc="-20"/>
              <a:t>Department</a:t>
            </a:r>
            <a:r>
              <a:rPr dirty="0" spc="55"/>
              <a:t> </a:t>
            </a:r>
            <a:r>
              <a:rPr dirty="0"/>
              <a:t>of</a:t>
            </a:r>
            <a:r>
              <a:rPr dirty="0" spc="60"/>
              <a:t> CSE,</a:t>
            </a:r>
            <a:r>
              <a:rPr dirty="0" spc="55"/>
              <a:t> </a:t>
            </a:r>
            <a:r>
              <a:rPr dirty="0"/>
              <a:t>University</a:t>
            </a:r>
            <a:r>
              <a:rPr dirty="0" spc="60"/>
              <a:t> </a:t>
            </a:r>
            <a:r>
              <a:rPr dirty="0"/>
              <a:t>of</a:t>
            </a:r>
            <a:r>
              <a:rPr dirty="0" spc="60"/>
              <a:t> </a:t>
            </a:r>
            <a:r>
              <a:rPr dirty="0"/>
              <a:t>Global</a:t>
            </a:r>
            <a:r>
              <a:rPr dirty="0" spc="55"/>
              <a:t> </a:t>
            </a:r>
            <a:r>
              <a:rPr dirty="0"/>
              <a:t>Village</a:t>
            </a:r>
            <a:r>
              <a:rPr dirty="0" spc="60"/>
              <a:t> </a:t>
            </a:r>
            <a:r>
              <a:rPr dirty="0" spc="-10"/>
              <a:t>(UGV)</a:t>
            </a:r>
          </a:p>
        </p:txBody>
      </p:sp>
      <p:sp>
        <p:nvSpPr>
          <p:cNvPr id="6" name="object 6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25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 spc="-20"/>
              <a:t>Page:</a:t>
            </a:r>
            <a:r>
              <a:rPr dirty="0" spc="-10"/>
              <a:t> </a:t>
            </a:r>
            <a:r>
              <a:rPr dirty="0" spc="-40"/>
              <a:t>10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444500" y="889099"/>
            <a:ext cx="4573905" cy="38658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469265" indent="-227965">
              <a:lnSpc>
                <a:spcPct val="100000"/>
              </a:lnSpc>
              <a:spcBef>
                <a:spcPts val="100"/>
              </a:spcBef>
              <a:buFont typeface="Tahoma"/>
              <a:buChar char="●"/>
              <a:tabLst>
                <a:tab pos="469265" algn="l"/>
              </a:tabLst>
            </a:pPr>
            <a:r>
              <a:rPr dirty="0" sz="1600">
                <a:latin typeface="Times New Roman"/>
                <a:cs typeface="Times New Roman"/>
              </a:rPr>
              <a:t>Name:</a:t>
            </a:r>
            <a:r>
              <a:rPr dirty="0" sz="1600" spc="-5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Kali</a:t>
            </a:r>
            <a:r>
              <a:rPr dirty="0" sz="1600" spc="-55">
                <a:latin typeface="Times New Roman"/>
                <a:cs typeface="Times New Roman"/>
              </a:rPr>
              <a:t> </a:t>
            </a:r>
            <a:r>
              <a:rPr dirty="0" sz="1600" spc="-20">
                <a:latin typeface="Times New Roman"/>
                <a:cs typeface="Times New Roman"/>
              </a:rPr>
              <a:t>Linux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15"/>
              </a:spcBef>
              <a:buFont typeface="Tahoma"/>
              <a:buChar char="●"/>
            </a:pPr>
            <a:endParaRPr sz="1600">
              <a:latin typeface="Times New Roman"/>
              <a:cs typeface="Times New Roman"/>
            </a:endParaRPr>
          </a:p>
          <a:p>
            <a:pPr marL="469265" indent="-227965">
              <a:lnSpc>
                <a:spcPct val="100000"/>
              </a:lnSpc>
              <a:buFont typeface="Tahoma"/>
              <a:buChar char="●"/>
              <a:tabLst>
                <a:tab pos="469265" algn="l"/>
              </a:tabLst>
            </a:pPr>
            <a:r>
              <a:rPr dirty="0" sz="1600" spc="-20">
                <a:latin typeface="Times New Roman"/>
                <a:cs typeface="Times New Roman"/>
              </a:rPr>
              <a:t>Type:</a:t>
            </a:r>
            <a:r>
              <a:rPr dirty="0" sz="1600" spc="-3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Linux</a:t>
            </a:r>
            <a:r>
              <a:rPr dirty="0" sz="1600" spc="-3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→</a:t>
            </a:r>
            <a:r>
              <a:rPr dirty="0" sz="1600" spc="-3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Debian</a:t>
            </a:r>
            <a:r>
              <a:rPr dirty="0" sz="1600" spc="-3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(64-</a:t>
            </a:r>
            <a:r>
              <a:rPr dirty="0" sz="1600" spc="-20">
                <a:latin typeface="Times New Roman"/>
                <a:cs typeface="Times New Roman"/>
              </a:rPr>
              <a:t>bit)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20"/>
              </a:spcBef>
              <a:buFont typeface="Tahoma"/>
              <a:buChar char="●"/>
            </a:pPr>
            <a:endParaRPr sz="1600">
              <a:latin typeface="Times New Roman"/>
              <a:cs typeface="Times New Roman"/>
            </a:endParaRPr>
          </a:p>
          <a:p>
            <a:pPr marL="469265" indent="-227965">
              <a:lnSpc>
                <a:spcPct val="100000"/>
              </a:lnSpc>
              <a:buFont typeface="Tahoma"/>
              <a:buChar char="●"/>
              <a:tabLst>
                <a:tab pos="469265" algn="l"/>
              </a:tabLst>
            </a:pPr>
            <a:r>
              <a:rPr dirty="0" sz="1600">
                <a:latin typeface="Times New Roman"/>
                <a:cs typeface="Times New Roman"/>
              </a:rPr>
              <a:t>RAM:</a:t>
            </a:r>
            <a:r>
              <a:rPr dirty="0" sz="1600" spc="-4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At</a:t>
            </a:r>
            <a:r>
              <a:rPr dirty="0" sz="1600" spc="-3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least</a:t>
            </a:r>
            <a:r>
              <a:rPr dirty="0" sz="1600" spc="-3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2048</a:t>
            </a:r>
            <a:r>
              <a:rPr dirty="0" sz="1600" spc="-40">
                <a:latin typeface="Times New Roman"/>
                <a:cs typeface="Times New Roman"/>
              </a:rPr>
              <a:t> </a:t>
            </a:r>
            <a:r>
              <a:rPr dirty="0" sz="1600" spc="-25">
                <a:latin typeface="Times New Roman"/>
                <a:cs typeface="Times New Roman"/>
              </a:rPr>
              <a:t>MB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20"/>
              </a:spcBef>
              <a:buFont typeface="Tahoma"/>
              <a:buChar char="●"/>
            </a:pPr>
            <a:endParaRPr sz="1600">
              <a:latin typeface="Times New Roman"/>
              <a:cs typeface="Times New Roman"/>
            </a:endParaRPr>
          </a:p>
          <a:p>
            <a:pPr marL="469265" indent="-227965">
              <a:lnSpc>
                <a:spcPct val="100000"/>
              </a:lnSpc>
              <a:buFont typeface="Tahoma"/>
              <a:buChar char="●"/>
              <a:tabLst>
                <a:tab pos="469265" algn="l"/>
              </a:tabLst>
            </a:pPr>
            <a:r>
              <a:rPr dirty="0" sz="1600">
                <a:latin typeface="Times New Roman"/>
                <a:cs typeface="Times New Roman"/>
              </a:rPr>
              <a:t>Create</a:t>
            </a:r>
            <a:r>
              <a:rPr dirty="0" sz="1600" spc="-4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a</a:t>
            </a:r>
            <a:r>
              <a:rPr dirty="0" sz="1600" spc="-3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new</a:t>
            </a:r>
            <a:r>
              <a:rPr dirty="0" sz="1600" spc="-4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virtual</a:t>
            </a:r>
            <a:r>
              <a:rPr dirty="0" sz="1600" spc="-4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hard</a:t>
            </a:r>
            <a:r>
              <a:rPr dirty="0" sz="1600" spc="-3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disk</a:t>
            </a:r>
            <a:r>
              <a:rPr dirty="0" sz="1600" spc="-4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(20</a:t>
            </a:r>
            <a:r>
              <a:rPr dirty="0" sz="1600" spc="-35">
                <a:latin typeface="Times New Roman"/>
                <a:cs typeface="Times New Roman"/>
              </a:rPr>
              <a:t> </a:t>
            </a:r>
            <a:r>
              <a:rPr dirty="0" sz="1600" spc="-20">
                <a:latin typeface="Times New Roman"/>
                <a:cs typeface="Times New Roman"/>
              </a:rPr>
              <a:t>GB+)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630"/>
              </a:spcBef>
              <a:buFont typeface="Tahoma"/>
              <a:buChar char="●"/>
            </a:pP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300" b="1">
                <a:latin typeface="Times New Roman"/>
                <a:cs typeface="Times New Roman"/>
              </a:rPr>
              <a:t>Step</a:t>
            </a:r>
            <a:r>
              <a:rPr dirty="0" sz="1300" spc="-30" b="1">
                <a:latin typeface="Times New Roman"/>
                <a:cs typeface="Times New Roman"/>
              </a:rPr>
              <a:t> </a:t>
            </a:r>
            <a:r>
              <a:rPr dirty="0" sz="1300" b="1">
                <a:latin typeface="Times New Roman"/>
                <a:cs typeface="Times New Roman"/>
              </a:rPr>
              <a:t>3:</a:t>
            </a:r>
            <a:r>
              <a:rPr dirty="0" sz="1300" spc="-30" b="1">
                <a:latin typeface="Times New Roman"/>
                <a:cs typeface="Times New Roman"/>
              </a:rPr>
              <a:t> </a:t>
            </a:r>
            <a:r>
              <a:rPr dirty="0" sz="1300" b="1">
                <a:latin typeface="Times New Roman"/>
                <a:cs typeface="Times New Roman"/>
              </a:rPr>
              <a:t>Load</a:t>
            </a:r>
            <a:r>
              <a:rPr dirty="0" sz="1300" spc="-30" b="1">
                <a:latin typeface="Times New Roman"/>
                <a:cs typeface="Times New Roman"/>
              </a:rPr>
              <a:t> </a:t>
            </a:r>
            <a:r>
              <a:rPr dirty="0" sz="1300" spc="-25" b="1">
                <a:latin typeface="Times New Roman"/>
                <a:cs typeface="Times New Roman"/>
              </a:rPr>
              <a:t>ISO</a:t>
            </a:r>
            <a:endParaRPr sz="1300">
              <a:latin typeface="Times New Roman"/>
              <a:cs typeface="Times New Roman"/>
            </a:endParaRPr>
          </a:p>
          <a:p>
            <a:pPr marL="469265" indent="-227965">
              <a:lnSpc>
                <a:spcPct val="100000"/>
              </a:lnSpc>
              <a:spcBef>
                <a:spcPts val="1240"/>
              </a:spcBef>
              <a:buFont typeface="Tahoma"/>
              <a:buChar char="●"/>
              <a:tabLst>
                <a:tab pos="469265" algn="l"/>
              </a:tabLst>
            </a:pPr>
            <a:r>
              <a:rPr dirty="0" sz="1600">
                <a:latin typeface="Times New Roman"/>
                <a:cs typeface="Times New Roman"/>
              </a:rPr>
              <a:t>Go</a:t>
            </a:r>
            <a:r>
              <a:rPr dirty="0" sz="1600" spc="-3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to</a:t>
            </a:r>
            <a:r>
              <a:rPr dirty="0" sz="1600" spc="-30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Settings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→</a:t>
            </a:r>
            <a:r>
              <a:rPr dirty="0" sz="1600" spc="-3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Storage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→</a:t>
            </a:r>
            <a:r>
              <a:rPr dirty="0" sz="1600" spc="-3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Mount</a:t>
            </a:r>
            <a:r>
              <a:rPr dirty="0" sz="1600" spc="-3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the</a:t>
            </a:r>
            <a:r>
              <a:rPr dirty="0" sz="1600" spc="-3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Kali</a:t>
            </a:r>
            <a:r>
              <a:rPr dirty="0" sz="1600" spc="-35">
                <a:latin typeface="Times New Roman"/>
                <a:cs typeface="Times New Roman"/>
              </a:rPr>
              <a:t> </a:t>
            </a:r>
            <a:r>
              <a:rPr dirty="0" sz="1600" spc="-25">
                <a:latin typeface="Times New Roman"/>
                <a:cs typeface="Times New Roman"/>
              </a:rPr>
              <a:t>ISO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630"/>
              </a:spcBef>
              <a:buFont typeface="Tahoma"/>
              <a:buChar char="●"/>
            </a:pP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300" b="1">
                <a:latin typeface="Times New Roman"/>
                <a:cs typeface="Times New Roman"/>
              </a:rPr>
              <a:t>Step</a:t>
            </a:r>
            <a:r>
              <a:rPr dirty="0" sz="1300" spc="-35" b="1">
                <a:latin typeface="Times New Roman"/>
                <a:cs typeface="Times New Roman"/>
              </a:rPr>
              <a:t> </a:t>
            </a:r>
            <a:r>
              <a:rPr dirty="0" sz="1300" b="1">
                <a:latin typeface="Times New Roman"/>
                <a:cs typeface="Times New Roman"/>
              </a:rPr>
              <a:t>4:</a:t>
            </a:r>
            <a:r>
              <a:rPr dirty="0" sz="1300" spc="-30" b="1">
                <a:latin typeface="Times New Roman"/>
                <a:cs typeface="Times New Roman"/>
              </a:rPr>
              <a:t> </a:t>
            </a:r>
            <a:r>
              <a:rPr dirty="0" sz="1300" b="1">
                <a:latin typeface="Times New Roman"/>
                <a:cs typeface="Times New Roman"/>
              </a:rPr>
              <a:t>Start</a:t>
            </a:r>
            <a:r>
              <a:rPr dirty="0" sz="1300" spc="-30" b="1">
                <a:latin typeface="Times New Roman"/>
                <a:cs typeface="Times New Roman"/>
              </a:rPr>
              <a:t> </a:t>
            </a:r>
            <a:r>
              <a:rPr dirty="0" sz="1300" b="1">
                <a:latin typeface="Times New Roman"/>
                <a:cs typeface="Times New Roman"/>
              </a:rPr>
              <a:t>VM</a:t>
            </a:r>
            <a:r>
              <a:rPr dirty="0" sz="1300" spc="-30" b="1">
                <a:latin typeface="Times New Roman"/>
                <a:cs typeface="Times New Roman"/>
              </a:rPr>
              <a:t> </a:t>
            </a:r>
            <a:r>
              <a:rPr dirty="0" sz="1300" b="1">
                <a:latin typeface="Times New Roman"/>
                <a:cs typeface="Times New Roman"/>
              </a:rPr>
              <a:t>and</a:t>
            </a:r>
            <a:r>
              <a:rPr dirty="0" sz="1300" spc="-30" b="1">
                <a:latin typeface="Times New Roman"/>
                <a:cs typeface="Times New Roman"/>
              </a:rPr>
              <a:t> </a:t>
            </a:r>
            <a:r>
              <a:rPr dirty="0" sz="1300" spc="-10" b="1">
                <a:latin typeface="Times New Roman"/>
                <a:cs typeface="Times New Roman"/>
              </a:rPr>
              <a:t>Install</a:t>
            </a:r>
            <a:endParaRPr sz="1300">
              <a:latin typeface="Times New Roman"/>
              <a:cs typeface="Times New Roman"/>
            </a:endParaRPr>
          </a:p>
          <a:p>
            <a:pPr marL="469265" indent="-227965">
              <a:lnSpc>
                <a:spcPct val="100000"/>
              </a:lnSpc>
              <a:spcBef>
                <a:spcPts val="1240"/>
              </a:spcBef>
              <a:buFont typeface="Tahoma"/>
              <a:buChar char="●"/>
              <a:tabLst>
                <a:tab pos="469265" algn="l"/>
              </a:tabLst>
            </a:pPr>
            <a:r>
              <a:rPr dirty="0" sz="1600">
                <a:latin typeface="Times New Roman"/>
                <a:cs typeface="Times New Roman"/>
              </a:rPr>
              <a:t>Follow</a:t>
            </a:r>
            <a:r>
              <a:rPr dirty="0" sz="1600" spc="-5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the</a:t>
            </a:r>
            <a:r>
              <a:rPr dirty="0" sz="1600" spc="-4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same</a:t>
            </a:r>
            <a:r>
              <a:rPr dirty="0" sz="1600" spc="-4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steps</a:t>
            </a:r>
            <a:r>
              <a:rPr dirty="0" sz="1600" spc="-4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as</a:t>
            </a:r>
            <a:r>
              <a:rPr dirty="0" sz="1600" spc="-4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the</a:t>
            </a:r>
            <a:r>
              <a:rPr dirty="0" sz="1600" spc="-4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physical</a:t>
            </a:r>
            <a:r>
              <a:rPr dirty="0" sz="1600" spc="-4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installation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3" name="object 3" descr=""/>
          <p:cNvSpPr/>
          <p:nvPr/>
        </p:nvSpPr>
        <p:spPr>
          <a:xfrm>
            <a:off x="495300" y="5340351"/>
            <a:ext cx="6502400" cy="0"/>
          </a:xfrm>
          <a:custGeom>
            <a:avLst/>
            <a:gdLst/>
            <a:ahLst/>
            <a:cxnLst/>
            <a:rect l="l" t="t" r="r" b="b"/>
            <a:pathLst>
              <a:path w="6502400" h="0">
                <a:moveTo>
                  <a:pt x="0" y="0"/>
                </a:moveTo>
                <a:lnTo>
                  <a:pt x="6502400" y="0"/>
                </a:lnTo>
              </a:path>
            </a:pathLst>
          </a:custGeom>
          <a:ln w="12700">
            <a:solidFill>
              <a:srgbClr val="87878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 txBox="1"/>
          <p:nvPr/>
        </p:nvSpPr>
        <p:spPr>
          <a:xfrm>
            <a:off x="444500" y="5622354"/>
            <a:ext cx="6257925" cy="37522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27329" indent="-214629">
              <a:lnSpc>
                <a:spcPct val="100000"/>
              </a:lnSpc>
              <a:spcBef>
                <a:spcPts val="100"/>
              </a:spcBef>
              <a:buFont typeface="Times New Roman"/>
              <a:buAutoNum type="arabicPeriod" startAt="3"/>
              <a:tabLst>
                <a:tab pos="227329" algn="l"/>
              </a:tabLst>
            </a:pPr>
            <a:r>
              <a:rPr dirty="0" sz="1700" b="1">
                <a:latin typeface="Times New Roman"/>
                <a:cs typeface="Times New Roman"/>
              </a:rPr>
              <a:t>Dual</a:t>
            </a:r>
            <a:r>
              <a:rPr dirty="0" sz="1700" spc="-25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Boot</a:t>
            </a:r>
            <a:r>
              <a:rPr dirty="0" sz="1700" spc="-20" b="1">
                <a:latin typeface="Times New Roman"/>
                <a:cs typeface="Times New Roman"/>
              </a:rPr>
              <a:t> </a:t>
            </a:r>
            <a:r>
              <a:rPr dirty="0" sz="1700" spc="-10" b="1">
                <a:latin typeface="Times New Roman"/>
                <a:cs typeface="Times New Roman"/>
              </a:rPr>
              <a:t>Installation</a:t>
            </a:r>
            <a:r>
              <a:rPr dirty="0" sz="1700" spc="-20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with</a:t>
            </a:r>
            <a:r>
              <a:rPr dirty="0" sz="1700" spc="-25" b="1">
                <a:latin typeface="Times New Roman"/>
                <a:cs typeface="Times New Roman"/>
              </a:rPr>
              <a:t> </a:t>
            </a:r>
            <a:r>
              <a:rPr dirty="0" sz="1700" spc="-10" b="1">
                <a:latin typeface="Times New Roman"/>
                <a:cs typeface="Times New Roman"/>
              </a:rPr>
              <a:t>Windows</a:t>
            </a:r>
            <a:endParaRPr sz="1700">
              <a:latin typeface="Times New Roman"/>
              <a:cs typeface="Times New Roman"/>
            </a:endParaRPr>
          </a:p>
          <a:p>
            <a:pPr marL="12700" marR="5080">
              <a:lnSpc>
                <a:spcPct val="103400"/>
              </a:lnSpc>
              <a:spcBef>
                <a:spcPts val="1210"/>
              </a:spcBef>
            </a:pPr>
            <a:r>
              <a:rPr dirty="0" sz="1600">
                <a:latin typeface="Times New Roman"/>
                <a:cs typeface="Times New Roman"/>
              </a:rPr>
              <a:t>Dual</a:t>
            </a:r>
            <a:r>
              <a:rPr dirty="0" sz="1600" spc="-3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booting</a:t>
            </a:r>
            <a:r>
              <a:rPr dirty="0" sz="1600" spc="-3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allows</a:t>
            </a:r>
            <a:r>
              <a:rPr dirty="0" sz="1600" spc="-3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you</a:t>
            </a:r>
            <a:r>
              <a:rPr dirty="0" sz="1600" spc="-3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to</a:t>
            </a:r>
            <a:r>
              <a:rPr dirty="0" sz="1600" spc="-3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run</a:t>
            </a:r>
            <a:r>
              <a:rPr dirty="0" sz="1600" spc="-35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both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Windows</a:t>
            </a:r>
            <a:r>
              <a:rPr dirty="0" sz="1600" spc="-3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and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Kali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Linux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on</a:t>
            </a:r>
            <a:r>
              <a:rPr dirty="0" sz="1600" spc="-3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the</a:t>
            </a:r>
            <a:r>
              <a:rPr dirty="0" sz="1600" spc="-35">
                <a:latin typeface="Times New Roman"/>
                <a:cs typeface="Times New Roman"/>
              </a:rPr>
              <a:t> </a:t>
            </a:r>
            <a:r>
              <a:rPr dirty="0" sz="1600" spc="-20">
                <a:latin typeface="Times New Roman"/>
                <a:cs typeface="Times New Roman"/>
              </a:rPr>
              <a:t>same </a:t>
            </a:r>
            <a:r>
              <a:rPr dirty="0" sz="1600">
                <a:latin typeface="Times New Roman"/>
                <a:cs typeface="Times New Roman"/>
              </a:rPr>
              <a:t>system,</a:t>
            </a:r>
            <a:r>
              <a:rPr dirty="0" sz="1600" spc="-6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choosing</a:t>
            </a:r>
            <a:r>
              <a:rPr dirty="0" sz="1600" spc="-5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between</a:t>
            </a:r>
            <a:r>
              <a:rPr dirty="0" sz="1600" spc="-5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them</a:t>
            </a:r>
            <a:r>
              <a:rPr dirty="0" sz="1600" spc="-5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at</a:t>
            </a:r>
            <a:r>
              <a:rPr dirty="0" sz="1600" spc="-5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startup.</a:t>
            </a: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485"/>
              </a:spcBef>
            </a:pPr>
            <a:r>
              <a:rPr dirty="0" sz="1300" b="1">
                <a:latin typeface="Times New Roman"/>
                <a:cs typeface="Times New Roman"/>
              </a:rPr>
              <a:t>Step</a:t>
            </a:r>
            <a:r>
              <a:rPr dirty="0" sz="1300" spc="-40" b="1">
                <a:latin typeface="Times New Roman"/>
                <a:cs typeface="Times New Roman"/>
              </a:rPr>
              <a:t> </a:t>
            </a:r>
            <a:r>
              <a:rPr dirty="0" sz="1300" b="1">
                <a:latin typeface="Times New Roman"/>
                <a:cs typeface="Times New Roman"/>
              </a:rPr>
              <a:t>1:</a:t>
            </a:r>
            <a:r>
              <a:rPr dirty="0" sz="1300" spc="-40" b="1">
                <a:latin typeface="Times New Roman"/>
                <a:cs typeface="Times New Roman"/>
              </a:rPr>
              <a:t> </a:t>
            </a:r>
            <a:r>
              <a:rPr dirty="0" sz="1300" spc="-10" b="1">
                <a:latin typeface="Times New Roman"/>
                <a:cs typeface="Times New Roman"/>
              </a:rPr>
              <a:t>Prepare</a:t>
            </a:r>
            <a:r>
              <a:rPr dirty="0" sz="1300" spc="-35" b="1">
                <a:latin typeface="Times New Roman"/>
                <a:cs typeface="Times New Roman"/>
              </a:rPr>
              <a:t> </a:t>
            </a:r>
            <a:r>
              <a:rPr dirty="0" sz="1300" b="1">
                <a:latin typeface="Times New Roman"/>
                <a:cs typeface="Times New Roman"/>
              </a:rPr>
              <a:t>Windows</a:t>
            </a:r>
            <a:r>
              <a:rPr dirty="0" sz="1300" spc="-40" b="1">
                <a:latin typeface="Times New Roman"/>
                <a:cs typeface="Times New Roman"/>
              </a:rPr>
              <a:t> </a:t>
            </a:r>
            <a:r>
              <a:rPr dirty="0" sz="1300" spc="-10" b="1">
                <a:latin typeface="Times New Roman"/>
                <a:cs typeface="Times New Roman"/>
              </a:rPr>
              <a:t>System</a:t>
            </a:r>
            <a:endParaRPr sz="1300">
              <a:latin typeface="Times New Roman"/>
              <a:cs typeface="Times New Roman"/>
            </a:endParaRPr>
          </a:p>
          <a:p>
            <a:pPr lvl="1" marL="469265" indent="-227965">
              <a:lnSpc>
                <a:spcPct val="100000"/>
              </a:lnSpc>
              <a:spcBef>
                <a:spcPts val="1240"/>
              </a:spcBef>
              <a:buFont typeface="Tahoma"/>
              <a:buChar char="●"/>
              <a:tabLst>
                <a:tab pos="469265" algn="l"/>
              </a:tabLst>
            </a:pPr>
            <a:r>
              <a:rPr dirty="0" sz="1600">
                <a:latin typeface="Times New Roman"/>
                <a:cs typeface="Times New Roman"/>
              </a:rPr>
              <a:t>Log</a:t>
            </a:r>
            <a:r>
              <a:rPr dirty="0" sz="1600" spc="-2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in</a:t>
            </a:r>
            <a:r>
              <a:rPr dirty="0" sz="1600" spc="-2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to</a:t>
            </a:r>
            <a:r>
              <a:rPr dirty="0" sz="1600" spc="-1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Windows</a:t>
            </a:r>
            <a:endParaRPr sz="1600">
              <a:latin typeface="Times New Roman"/>
              <a:cs typeface="Times New Roman"/>
            </a:endParaRPr>
          </a:p>
          <a:p>
            <a:pPr lvl="1">
              <a:lnSpc>
                <a:spcPct val="100000"/>
              </a:lnSpc>
              <a:spcBef>
                <a:spcPts val="220"/>
              </a:spcBef>
              <a:buFont typeface="Tahoma"/>
              <a:buChar char="●"/>
            </a:pPr>
            <a:endParaRPr sz="1600">
              <a:latin typeface="Times New Roman"/>
              <a:cs typeface="Times New Roman"/>
            </a:endParaRPr>
          </a:p>
          <a:p>
            <a:pPr lvl="1" marL="469265" indent="-227965">
              <a:lnSpc>
                <a:spcPct val="100000"/>
              </a:lnSpc>
              <a:buFont typeface="Tahoma"/>
              <a:buChar char="●"/>
              <a:tabLst>
                <a:tab pos="469265" algn="l"/>
              </a:tabLst>
            </a:pPr>
            <a:r>
              <a:rPr dirty="0" sz="1600" b="1">
                <a:latin typeface="Times New Roman"/>
                <a:cs typeface="Times New Roman"/>
              </a:rPr>
              <a:t>Create</a:t>
            </a:r>
            <a:r>
              <a:rPr dirty="0" sz="1600" spc="-5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free</a:t>
            </a:r>
            <a:r>
              <a:rPr dirty="0" sz="1600" spc="-5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space</a:t>
            </a:r>
            <a:r>
              <a:rPr dirty="0" sz="1600" spc="-55" b="1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from</a:t>
            </a:r>
            <a:r>
              <a:rPr dirty="0" sz="1600" spc="-5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your</a:t>
            </a:r>
            <a:r>
              <a:rPr dirty="0" sz="1600" spc="-5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hard</a:t>
            </a:r>
            <a:r>
              <a:rPr dirty="0" sz="1600" spc="-5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drive:</a:t>
            </a:r>
            <a:endParaRPr sz="1600">
              <a:latin typeface="Times New Roman"/>
              <a:cs typeface="Times New Roman"/>
            </a:endParaRPr>
          </a:p>
          <a:p>
            <a:pPr lvl="1">
              <a:lnSpc>
                <a:spcPct val="100000"/>
              </a:lnSpc>
              <a:spcBef>
                <a:spcPts val="215"/>
              </a:spcBef>
              <a:buFont typeface="Tahoma"/>
              <a:buChar char="●"/>
            </a:pPr>
            <a:endParaRPr sz="1600">
              <a:latin typeface="Times New Roman"/>
              <a:cs typeface="Times New Roman"/>
            </a:endParaRPr>
          </a:p>
          <a:p>
            <a:pPr lvl="2" marL="926465" indent="-227965">
              <a:lnSpc>
                <a:spcPct val="100000"/>
              </a:lnSpc>
              <a:spcBef>
                <a:spcPts val="5"/>
              </a:spcBef>
              <a:buFont typeface="Tahoma"/>
              <a:buChar char="○"/>
              <a:tabLst>
                <a:tab pos="926465" algn="l"/>
              </a:tabLst>
            </a:pPr>
            <a:r>
              <a:rPr dirty="0" sz="1600">
                <a:latin typeface="Times New Roman"/>
                <a:cs typeface="Times New Roman"/>
              </a:rPr>
              <a:t>Open</a:t>
            </a:r>
            <a:r>
              <a:rPr dirty="0" sz="1600" spc="-3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Disk</a:t>
            </a:r>
            <a:r>
              <a:rPr dirty="0" sz="1600" spc="-3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Management</a:t>
            </a:r>
            <a:endParaRPr sz="1600">
              <a:latin typeface="Times New Roman"/>
              <a:cs typeface="Times New Roman"/>
            </a:endParaRPr>
          </a:p>
          <a:p>
            <a:pPr lvl="2">
              <a:lnSpc>
                <a:spcPct val="100000"/>
              </a:lnSpc>
              <a:spcBef>
                <a:spcPts val="215"/>
              </a:spcBef>
              <a:buFont typeface="Tahoma"/>
              <a:buChar char="○"/>
            </a:pPr>
            <a:endParaRPr sz="1600">
              <a:latin typeface="Times New Roman"/>
              <a:cs typeface="Times New Roman"/>
            </a:endParaRPr>
          </a:p>
          <a:p>
            <a:pPr lvl="2" marL="926465" indent="-227965">
              <a:lnSpc>
                <a:spcPct val="100000"/>
              </a:lnSpc>
              <a:buFont typeface="Tahoma"/>
              <a:buChar char="○"/>
              <a:tabLst>
                <a:tab pos="926465" algn="l"/>
              </a:tabLst>
            </a:pPr>
            <a:r>
              <a:rPr dirty="0" sz="1600">
                <a:latin typeface="Times New Roman"/>
                <a:cs typeface="Times New Roman"/>
              </a:rPr>
              <a:t>Shrink</a:t>
            </a:r>
            <a:r>
              <a:rPr dirty="0" sz="1600" spc="-3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volume</a:t>
            </a:r>
            <a:r>
              <a:rPr dirty="0" sz="1600" spc="-3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to</a:t>
            </a:r>
            <a:r>
              <a:rPr dirty="0" sz="1600" spc="-3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free</a:t>
            </a:r>
            <a:r>
              <a:rPr dirty="0" sz="1600" spc="-3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up</a:t>
            </a:r>
            <a:r>
              <a:rPr dirty="0" sz="1600" spc="-30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at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least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20–30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spc="-25" b="1">
                <a:latin typeface="Times New Roman"/>
                <a:cs typeface="Times New Roman"/>
              </a:rPr>
              <a:t>GB</a:t>
            </a:r>
            <a:endParaRPr sz="1600">
              <a:latin typeface="Times New Roman"/>
              <a:cs typeface="Times New Roman"/>
            </a:endParaRPr>
          </a:p>
          <a:p>
            <a:pPr lvl="2">
              <a:lnSpc>
                <a:spcPct val="100000"/>
              </a:lnSpc>
              <a:spcBef>
                <a:spcPts val="220"/>
              </a:spcBef>
              <a:buFont typeface="Tahoma"/>
              <a:buChar char="○"/>
            </a:pPr>
            <a:endParaRPr sz="1600">
              <a:latin typeface="Times New Roman"/>
              <a:cs typeface="Times New Roman"/>
            </a:endParaRPr>
          </a:p>
          <a:p>
            <a:pPr lvl="2" marL="926465" indent="-227965">
              <a:lnSpc>
                <a:spcPct val="100000"/>
              </a:lnSpc>
              <a:buFont typeface="Tahoma"/>
              <a:buChar char="○"/>
              <a:tabLst>
                <a:tab pos="926465" algn="l"/>
              </a:tabLst>
            </a:pPr>
            <a:r>
              <a:rPr dirty="0" sz="1600">
                <a:latin typeface="Times New Roman"/>
                <a:cs typeface="Times New Roman"/>
              </a:rPr>
              <a:t>Leave</a:t>
            </a:r>
            <a:r>
              <a:rPr dirty="0" sz="1600" spc="-4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the</a:t>
            </a:r>
            <a:r>
              <a:rPr dirty="0" sz="1600" spc="-4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space</a:t>
            </a:r>
            <a:r>
              <a:rPr dirty="0" sz="1600" spc="-45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unallocated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5" name="object 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25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/>
              <a:t>Md.</a:t>
            </a:r>
            <a:r>
              <a:rPr dirty="0" spc="55"/>
              <a:t> </a:t>
            </a:r>
            <a:r>
              <a:rPr dirty="0" spc="-25"/>
              <a:t>Tariqul</a:t>
            </a:r>
            <a:r>
              <a:rPr dirty="0" spc="60"/>
              <a:t> </a:t>
            </a:r>
            <a:r>
              <a:rPr dirty="0"/>
              <a:t>Islam,</a:t>
            </a:r>
            <a:r>
              <a:rPr dirty="0" spc="55"/>
              <a:t> </a:t>
            </a:r>
            <a:r>
              <a:rPr dirty="0" spc="-30"/>
              <a:t>Lecturer,</a:t>
            </a:r>
            <a:r>
              <a:rPr dirty="0" spc="60"/>
              <a:t> </a:t>
            </a:r>
            <a:r>
              <a:rPr dirty="0" spc="-20"/>
              <a:t>Department</a:t>
            </a:r>
            <a:r>
              <a:rPr dirty="0" spc="55"/>
              <a:t> </a:t>
            </a:r>
            <a:r>
              <a:rPr dirty="0"/>
              <a:t>of</a:t>
            </a:r>
            <a:r>
              <a:rPr dirty="0" spc="60"/>
              <a:t> CSE,</a:t>
            </a:r>
            <a:r>
              <a:rPr dirty="0" spc="55"/>
              <a:t> </a:t>
            </a:r>
            <a:r>
              <a:rPr dirty="0"/>
              <a:t>University</a:t>
            </a:r>
            <a:r>
              <a:rPr dirty="0" spc="60"/>
              <a:t> </a:t>
            </a:r>
            <a:r>
              <a:rPr dirty="0"/>
              <a:t>of</a:t>
            </a:r>
            <a:r>
              <a:rPr dirty="0" spc="60"/>
              <a:t> </a:t>
            </a:r>
            <a:r>
              <a:rPr dirty="0"/>
              <a:t>Global</a:t>
            </a:r>
            <a:r>
              <a:rPr dirty="0" spc="55"/>
              <a:t> </a:t>
            </a:r>
            <a:r>
              <a:rPr dirty="0"/>
              <a:t>Village</a:t>
            </a:r>
            <a:r>
              <a:rPr dirty="0" spc="60"/>
              <a:t> </a:t>
            </a:r>
            <a:r>
              <a:rPr dirty="0" spc="-10"/>
              <a:t>(UGV)</a:t>
            </a:r>
          </a:p>
        </p:txBody>
      </p:sp>
      <p:sp>
        <p:nvSpPr>
          <p:cNvPr id="6" name="object 6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25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 spc="-20"/>
              <a:t>Page:</a:t>
            </a:r>
            <a:r>
              <a:rPr dirty="0" spc="-10"/>
              <a:t> </a:t>
            </a:r>
            <a:r>
              <a:rPr dirty="0" spc="-40"/>
              <a:t>11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25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/>
              <a:t>Md.</a:t>
            </a:r>
            <a:r>
              <a:rPr dirty="0" spc="55"/>
              <a:t> </a:t>
            </a:r>
            <a:r>
              <a:rPr dirty="0" spc="-25"/>
              <a:t>Tariqul</a:t>
            </a:r>
            <a:r>
              <a:rPr dirty="0" spc="60"/>
              <a:t> </a:t>
            </a:r>
            <a:r>
              <a:rPr dirty="0"/>
              <a:t>Islam,</a:t>
            </a:r>
            <a:r>
              <a:rPr dirty="0" spc="55"/>
              <a:t> </a:t>
            </a:r>
            <a:r>
              <a:rPr dirty="0" spc="-30"/>
              <a:t>Lecturer,</a:t>
            </a:r>
            <a:r>
              <a:rPr dirty="0" spc="60"/>
              <a:t> </a:t>
            </a:r>
            <a:r>
              <a:rPr dirty="0" spc="-20"/>
              <a:t>Department</a:t>
            </a:r>
            <a:r>
              <a:rPr dirty="0" spc="55"/>
              <a:t> </a:t>
            </a:r>
            <a:r>
              <a:rPr dirty="0"/>
              <a:t>of</a:t>
            </a:r>
            <a:r>
              <a:rPr dirty="0" spc="60"/>
              <a:t> CSE,</a:t>
            </a:r>
            <a:r>
              <a:rPr dirty="0" spc="55"/>
              <a:t> </a:t>
            </a:r>
            <a:r>
              <a:rPr dirty="0"/>
              <a:t>University</a:t>
            </a:r>
            <a:r>
              <a:rPr dirty="0" spc="60"/>
              <a:t> </a:t>
            </a:r>
            <a:r>
              <a:rPr dirty="0"/>
              <a:t>of</a:t>
            </a:r>
            <a:r>
              <a:rPr dirty="0" spc="60"/>
              <a:t> </a:t>
            </a:r>
            <a:r>
              <a:rPr dirty="0"/>
              <a:t>Global</a:t>
            </a:r>
            <a:r>
              <a:rPr dirty="0" spc="55"/>
              <a:t> </a:t>
            </a:r>
            <a:r>
              <a:rPr dirty="0"/>
              <a:t>Village</a:t>
            </a:r>
            <a:r>
              <a:rPr dirty="0" spc="60"/>
              <a:t> </a:t>
            </a:r>
            <a:r>
              <a:rPr dirty="0" spc="-10"/>
              <a:t>(UGV)</a:t>
            </a:r>
          </a:p>
        </p:txBody>
      </p:sp>
      <p:sp>
        <p:nvSpPr>
          <p:cNvPr id="4" name="object 4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25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 spc="-20"/>
              <a:t>Page:</a:t>
            </a:r>
            <a:r>
              <a:rPr dirty="0" spc="-10"/>
              <a:t> </a:t>
            </a:r>
            <a:r>
              <a:rPr dirty="0" spc="-40"/>
              <a:t>12</a:t>
            </a:r>
          </a:p>
        </p:txBody>
      </p:sp>
      <p:sp>
        <p:nvSpPr>
          <p:cNvPr id="2" name="object 2" descr=""/>
          <p:cNvSpPr txBox="1"/>
          <p:nvPr/>
        </p:nvSpPr>
        <p:spPr>
          <a:xfrm>
            <a:off x="444500" y="890736"/>
            <a:ext cx="6497955" cy="85756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00" b="1">
                <a:latin typeface="Times New Roman"/>
                <a:cs typeface="Times New Roman"/>
              </a:rPr>
              <a:t>Step</a:t>
            </a:r>
            <a:r>
              <a:rPr dirty="0" sz="1300" spc="-45" b="1">
                <a:latin typeface="Times New Roman"/>
                <a:cs typeface="Times New Roman"/>
              </a:rPr>
              <a:t> </a:t>
            </a:r>
            <a:r>
              <a:rPr dirty="0" sz="1300" b="1">
                <a:latin typeface="Times New Roman"/>
                <a:cs typeface="Times New Roman"/>
              </a:rPr>
              <a:t>2:</a:t>
            </a:r>
            <a:r>
              <a:rPr dirty="0" sz="1300" spc="-45" b="1">
                <a:latin typeface="Times New Roman"/>
                <a:cs typeface="Times New Roman"/>
              </a:rPr>
              <a:t> </a:t>
            </a:r>
            <a:r>
              <a:rPr dirty="0" sz="1300" b="1">
                <a:latin typeface="Times New Roman"/>
                <a:cs typeface="Times New Roman"/>
              </a:rPr>
              <a:t>Disable</a:t>
            </a:r>
            <a:r>
              <a:rPr dirty="0" sz="1300" spc="-45" b="1">
                <a:latin typeface="Times New Roman"/>
                <a:cs typeface="Times New Roman"/>
              </a:rPr>
              <a:t> </a:t>
            </a:r>
            <a:r>
              <a:rPr dirty="0" sz="1300" b="1">
                <a:latin typeface="Times New Roman"/>
                <a:cs typeface="Times New Roman"/>
              </a:rPr>
              <a:t>Fast</a:t>
            </a:r>
            <a:r>
              <a:rPr dirty="0" sz="1300" spc="-45" b="1">
                <a:latin typeface="Times New Roman"/>
                <a:cs typeface="Times New Roman"/>
              </a:rPr>
              <a:t> </a:t>
            </a:r>
            <a:r>
              <a:rPr dirty="0" sz="1300" b="1">
                <a:latin typeface="Times New Roman"/>
                <a:cs typeface="Times New Roman"/>
              </a:rPr>
              <a:t>Startup</a:t>
            </a:r>
            <a:r>
              <a:rPr dirty="0" sz="1300" spc="-40" b="1">
                <a:latin typeface="Times New Roman"/>
                <a:cs typeface="Times New Roman"/>
              </a:rPr>
              <a:t> </a:t>
            </a:r>
            <a:r>
              <a:rPr dirty="0" sz="1300" b="1">
                <a:latin typeface="Times New Roman"/>
                <a:cs typeface="Times New Roman"/>
              </a:rPr>
              <a:t>and</a:t>
            </a:r>
            <a:r>
              <a:rPr dirty="0" sz="1300" spc="-45" b="1">
                <a:latin typeface="Times New Roman"/>
                <a:cs typeface="Times New Roman"/>
              </a:rPr>
              <a:t> </a:t>
            </a:r>
            <a:r>
              <a:rPr dirty="0" sz="1300" b="1">
                <a:latin typeface="Times New Roman"/>
                <a:cs typeface="Times New Roman"/>
              </a:rPr>
              <a:t>Secure</a:t>
            </a:r>
            <a:r>
              <a:rPr dirty="0" sz="1300" spc="-45" b="1">
                <a:latin typeface="Times New Roman"/>
                <a:cs typeface="Times New Roman"/>
              </a:rPr>
              <a:t> </a:t>
            </a:r>
            <a:r>
              <a:rPr dirty="0" sz="1300" spc="-20" b="1">
                <a:latin typeface="Times New Roman"/>
                <a:cs typeface="Times New Roman"/>
              </a:rPr>
              <a:t>Boot</a:t>
            </a:r>
            <a:endParaRPr sz="1300">
              <a:latin typeface="Times New Roman"/>
              <a:cs typeface="Times New Roman"/>
            </a:endParaRPr>
          </a:p>
          <a:p>
            <a:pPr marL="469900" marR="5080" indent="-228600">
              <a:lnSpc>
                <a:spcPct val="103400"/>
              </a:lnSpc>
              <a:spcBef>
                <a:spcPts val="1175"/>
              </a:spcBef>
              <a:buFont typeface="Tahoma"/>
              <a:buChar char="●"/>
              <a:tabLst>
                <a:tab pos="469900" algn="l"/>
              </a:tabLst>
            </a:pPr>
            <a:r>
              <a:rPr dirty="0" sz="1600">
                <a:latin typeface="Times New Roman"/>
                <a:cs typeface="Times New Roman"/>
              </a:rPr>
              <a:t>Go</a:t>
            </a:r>
            <a:r>
              <a:rPr dirty="0" sz="1600" spc="-3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to</a:t>
            </a:r>
            <a:r>
              <a:rPr dirty="0" sz="1600" spc="-3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Control</a:t>
            </a:r>
            <a:r>
              <a:rPr dirty="0" sz="1600" spc="-3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Panel</a:t>
            </a:r>
            <a:r>
              <a:rPr dirty="0" sz="1600" spc="-3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→</a:t>
            </a:r>
            <a:r>
              <a:rPr dirty="0" sz="1600" spc="-3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Power</a:t>
            </a:r>
            <a:r>
              <a:rPr dirty="0" sz="1600" spc="-3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Options</a:t>
            </a:r>
            <a:r>
              <a:rPr dirty="0" sz="1600" spc="-3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→</a:t>
            </a:r>
            <a:r>
              <a:rPr dirty="0" sz="1600" spc="-3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Choose</a:t>
            </a:r>
            <a:r>
              <a:rPr dirty="0" sz="1600" spc="-3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what</a:t>
            </a:r>
            <a:r>
              <a:rPr dirty="0" sz="1600" spc="-3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the</a:t>
            </a:r>
            <a:r>
              <a:rPr dirty="0" sz="1600" spc="-3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power</a:t>
            </a:r>
            <a:r>
              <a:rPr dirty="0" sz="1600" spc="-3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buttons </a:t>
            </a:r>
            <a:r>
              <a:rPr dirty="0" sz="1600">
                <a:latin typeface="Times New Roman"/>
                <a:cs typeface="Times New Roman"/>
              </a:rPr>
              <a:t>do</a:t>
            </a:r>
            <a:r>
              <a:rPr dirty="0" sz="1600" spc="-3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→</a:t>
            </a:r>
            <a:r>
              <a:rPr dirty="0" sz="1600" spc="-3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Disable</a:t>
            </a:r>
            <a:r>
              <a:rPr dirty="0" sz="1600" spc="-30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Fast</a:t>
            </a:r>
            <a:r>
              <a:rPr dirty="0" sz="1600" spc="-30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Startup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15"/>
              </a:spcBef>
              <a:buFont typeface="Tahoma"/>
              <a:buChar char="●"/>
            </a:pPr>
            <a:endParaRPr sz="1600">
              <a:latin typeface="Times New Roman"/>
              <a:cs typeface="Times New Roman"/>
            </a:endParaRPr>
          </a:p>
          <a:p>
            <a:pPr marL="469265" indent="-227965">
              <a:lnSpc>
                <a:spcPct val="100000"/>
              </a:lnSpc>
              <a:buFont typeface="Tahoma"/>
              <a:buChar char="●"/>
              <a:tabLst>
                <a:tab pos="469265" algn="l"/>
              </a:tabLst>
            </a:pPr>
            <a:r>
              <a:rPr dirty="0" sz="1600">
                <a:latin typeface="Times New Roman"/>
                <a:cs typeface="Times New Roman"/>
              </a:rPr>
              <a:t>Reboot</a:t>
            </a:r>
            <a:r>
              <a:rPr dirty="0" sz="1600" spc="-4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into</a:t>
            </a:r>
            <a:r>
              <a:rPr dirty="0" sz="1600" spc="-4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BIOS</a:t>
            </a:r>
            <a:r>
              <a:rPr dirty="0" sz="1600" spc="-4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and</a:t>
            </a:r>
            <a:r>
              <a:rPr dirty="0" sz="1600" spc="-4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disable</a:t>
            </a:r>
            <a:r>
              <a:rPr dirty="0" sz="1600" spc="-45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Secure</a:t>
            </a:r>
            <a:r>
              <a:rPr dirty="0" sz="1600" spc="-4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Boot</a:t>
            </a:r>
            <a:r>
              <a:rPr dirty="0" sz="1600" spc="-45" b="1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(if</a:t>
            </a:r>
            <a:r>
              <a:rPr dirty="0" sz="1600" spc="-4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required)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630"/>
              </a:spcBef>
              <a:buFont typeface="Tahoma"/>
              <a:buChar char="●"/>
            </a:pP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300" b="1">
                <a:latin typeface="Times New Roman"/>
                <a:cs typeface="Times New Roman"/>
              </a:rPr>
              <a:t>Step</a:t>
            </a:r>
            <a:r>
              <a:rPr dirty="0" sz="1300" spc="-40" b="1">
                <a:latin typeface="Times New Roman"/>
                <a:cs typeface="Times New Roman"/>
              </a:rPr>
              <a:t> </a:t>
            </a:r>
            <a:r>
              <a:rPr dirty="0" sz="1300" b="1">
                <a:latin typeface="Times New Roman"/>
                <a:cs typeface="Times New Roman"/>
              </a:rPr>
              <a:t>3:</a:t>
            </a:r>
            <a:r>
              <a:rPr dirty="0" sz="1300" spc="-35" b="1">
                <a:latin typeface="Times New Roman"/>
                <a:cs typeface="Times New Roman"/>
              </a:rPr>
              <a:t> </a:t>
            </a:r>
            <a:r>
              <a:rPr dirty="0" sz="1300" b="1">
                <a:latin typeface="Times New Roman"/>
                <a:cs typeface="Times New Roman"/>
              </a:rPr>
              <a:t>Boot</a:t>
            </a:r>
            <a:r>
              <a:rPr dirty="0" sz="1300" spc="-35" b="1">
                <a:latin typeface="Times New Roman"/>
                <a:cs typeface="Times New Roman"/>
              </a:rPr>
              <a:t> </a:t>
            </a:r>
            <a:r>
              <a:rPr dirty="0" sz="1300" b="1">
                <a:latin typeface="Times New Roman"/>
                <a:cs typeface="Times New Roman"/>
              </a:rPr>
              <a:t>with</a:t>
            </a:r>
            <a:r>
              <a:rPr dirty="0" sz="1300" spc="-35" b="1">
                <a:latin typeface="Times New Roman"/>
                <a:cs typeface="Times New Roman"/>
              </a:rPr>
              <a:t> </a:t>
            </a:r>
            <a:r>
              <a:rPr dirty="0" sz="1300" b="1">
                <a:latin typeface="Times New Roman"/>
                <a:cs typeface="Times New Roman"/>
              </a:rPr>
              <a:t>Kali</a:t>
            </a:r>
            <a:r>
              <a:rPr dirty="0" sz="1300" spc="-35" b="1">
                <a:latin typeface="Times New Roman"/>
                <a:cs typeface="Times New Roman"/>
              </a:rPr>
              <a:t> </a:t>
            </a:r>
            <a:r>
              <a:rPr dirty="0" sz="1300" b="1">
                <a:latin typeface="Times New Roman"/>
                <a:cs typeface="Times New Roman"/>
              </a:rPr>
              <a:t>Linux</a:t>
            </a:r>
            <a:r>
              <a:rPr dirty="0" sz="1300" spc="-35" b="1">
                <a:latin typeface="Times New Roman"/>
                <a:cs typeface="Times New Roman"/>
              </a:rPr>
              <a:t> </a:t>
            </a:r>
            <a:r>
              <a:rPr dirty="0" sz="1300" spc="-25" b="1">
                <a:latin typeface="Times New Roman"/>
                <a:cs typeface="Times New Roman"/>
              </a:rPr>
              <a:t>USB</a:t>
            </a:r>
            <a:endParaRPr sz="1300">
              <a:latin typeface="Times New Roman"/>
              <a:cs typeface="Times New Roman"/>
            </a:endParaRPr>
          </a:p>
          <a:p>
            <a:pPr marL="469265" indent="-227965">
              <a:lnSpc>
                <a:spcPct val="100000"/>
              </a:lnSpc>
              <a:spcBef>
                <a:spcPts val="1240"/>
              </a:spcBef>
              <a:buFont typeface="Tahoma"/>
              <a:buChar char="●"/>
              <a:tabLst>
                <a:tab pos="469265" algn="l"/>
              </a:tabLst>
            </a:pPr>
            <a:r>
              <a:rPr dirty="0" sz="1600">
                <a:latin typeface="Times New Roman"/>
                <a:cs typeface="Times New Roman"/>
              </a:rPr>
              <a:t>Restart</a:t>
            </a:r>
            <a:r>
              <a:rPr dirty="0" sz="1600" spc="-4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and</a:t>
            </a:r>
            <a:r>
              <a:rPr dirty="0" sz="1600" spc="-4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boot</a:t>
            </a:r>
            <a:r>
              <a:rPr dirty="0" sz="1600" spc="-4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into</a:t>
            </a:r>
            <a:r>
              <a:rPr dirty="0" sz="1600" spc="-4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Kali</a:t>
            </a:r>
            <a:r>
              <a:rPr dirty="0" sz="1600" spc="-4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using</a:t>
            </a:r>
            <a:r>
              <a:rPr dirty="0" sz="1600" spc="-4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the</a:t>
            </a:r>
            <a:r>
              <a:rPr dirty="0" sz="1600" spc="-40">
                <a:latin typeface="Times New Roman"/>
                <a:cs typeface="Times New Roman"/>
              </a:rPr>
              <a:t> </a:t>
            </a:r>
            <a:r>
              <a:rPr dirty="0" sz="1600" spc="-25">
                <a:latin typeface="Times New Roman"/>
                <a:cs typeface="Times New Roman"/>
              </a:rPr>
              <a:t>USB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15"/>
              </a:spcBef>
              <a:buFont typeface="Tahoma"/>
              <a:buChar char="●"/>
            </a:pPr>
            <a:endParaRPr sz="1600">
              <a:latin typeface="Times New Roman"/>
              <a:cs typeface="Times New Roman"/>
            </a:endParaRPr>
          </a:p>
          <a:p>
            <a:pPr marL="469265" indent="-227965">
              <a:lnSpc>
                <a:spcPct val="100000"/>
              </a:lnSpc>
              <a:buFont typeface="Tahoma"/>
              <a:buChar char="●"/>
              <a:tabLst>
                <a:tab pos="469265" algn="l"/>
              </a:tabLst>
            </a:pPr>
            <a:r>
              <a:rPr dirty="0" sz="1600">
                <a:latin typeface="Times New Roman"/>
                <a:cs typeface="Times New Roman"/>
              </a:rPr>
              <a:t>Select</a:t>
            </a:r>
            <a:r>
              <a:rPr dirty="0" sz="1600" spc="-80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Graphical</a:t>
            </a:r>
            <a:r>
              <a:rPr dirty="0" sz="1600" spc="-80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Install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635"/>
              </a:spcBef>
              <a:buFont typeface="Tahoma"/>
              <a:buChar char="●"/>
            </a:pP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300" b="1">
                <a:latin typeface="Times New Roman"/>
                <a:cs typeface="Times New Roman"/>
              </a:rPr>
              <a:t>Step</a:t>
            </a:r>
            <a:r>
              <a:rPr dirty="0" sz="1300" spc="-50" b="1">
                <a:latin typeface="Times New Roman"/>
                <a:cs typeface="Times New Roman"/>
              </a:rPr>
              <a:t> </a:t>
            </a:r>
            <a:r>
              <a:rPr dirty="0" sz="1300" b="1">
                <a:latin typeface="Times New Roman"/>
                <a:cs typeface="Times New Roman"/>
              </a:rPr>
              <a:t>4:</a:t>
            </a:r>
            <a:r>
              <a:rPr dirty="0" sz="1300" spc="-45" b="1">
                <a:latin typeface="Times New Roman"/>
                <a:cs typeface="Times New Roman"/>
              </a:rPr>
              <a:t> </a:t>
            </a:r>
            <a:r>
              <a:rPr dirty="0" sz="1300" b="1">
                <a:latin typeface="Times New Roman"/>
                <a:cs typeface="Times New Roman"/>
              </a:rPr>
              <a:t>Follow</a:t>
            </a:r>
            <a:r>
              <a:rPr dirty="0" sz="1300" spc="-45" b="1">
                <a:latin typeface="Times New Roman"/>
                <a:cs typeface="Times New Roman"/>
              </a:rPr>
              <a:t> </a:t>
            </a:r>
            <a:r>
              <a:rPr dirty="0" sz="1300" b="1">
                <a:latin typeface="Times New Roman"/>
                <a:cs typeface="Times New Roman"/>
              </a:rPr>
              <a:t>Standard</a:t>
            </a:r>
            <a:r>
              <a:rPr dirty="0" sz="1300" spc="-45" b="1">
                <a:latin typeface="Times New Roman"/>
                <a:cs typeface="Times New Roman"/>
              </a:rPr>
              <a:t> </a:t>
            </a:r>
            <a:r>
              <a:rPr dirty="0" sz="1300" spc="-10" b="1">
                <a:latin typeface="Times New Roman"/>
                <a:cs typeface="Times New Roman"/>
              </a:rPr>
              <a:t>Installation</a:t>
            </a:r>
            <a:endParaRPr sz="1300">
              <a:latin typeface="Times New Roman"/>
              <a:cs typeface="Times New Roman"/>
            </a:endParaRPr>
          </a:p>
          <a:p>
            <a:pPr marL="469265" indent="-227965">
              <a:lnSpc>
                <a:spcPct val="100000"/>
              </a:lnSpc>
              <a:spcBef>
                <a:spcPts val="1240"/>
              </a:spcBef>
              <a:buFont typeface="Tahoma"/>
              <a:buChar char="●"/>
              <a:tabLst>
                <a:tab pos="469265" algn="l"/>
              </a:tabLst>
            </a:pPr>
            <a:r>
              <a:rPr dirty="0" sz="1600">
                <a:latin typeface="Times New Roman"/>
                <a:cs typeface="Times New Roman"/>
              </a:rPr>
              <a:t>Set</a:t>
            </a:r>
            <a:r>
              <a:rPr dirty="0" sz="1600" spc="-4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language,</a:t>
            </a:r>
            <a:r>
              <a:rPr dirty="0" sz="1600" spc="-4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region,</a:t>
            </a:r>
            <a:r>
              <a:rPr dirty="0" sz="1600" spc="-4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user</a:t>
            </a:r>
            <a:r>
              <a:rPr dirty="0" sz="1600" spc="-4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credentials,</a:t>
            </a:r>
            <a:r>
              <a:rPr dirty="0" sz="1600" spc="-40">
                <a:latin typeface="Times New Roman"/>
                <a:cs typeface="Times New Roman"/>
              </a:rPr>
              <a:t> </a:t>
            </a:r>
            <a:r>
              <a:rPr dirty="0" sz="1600" spc="-20">
                <a:latin typeface="Times New Roman"/>
                <a:cs typeface="Times New Roman"/>
              </a:rPr>
              <a:t>etc.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630"/>
              </a:spcBef>
              <a:buFont typeface="Tahoma"/>
              <a:buChar char="●"/>
            </a:pP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300" b="1">
                <a:latin typeface="Times New Roman"/>
                <a:cs typeface="Times New Roman"/>
              </a:rPr>
              <a:t>Step</a:t>
            </a:r>
            <a:r>
              <a:rPr dirty="0" sz="1300" spc="-45" b="1">
                <a:latin typeface="Times New Roman"/>
                <a:cs typeface="Times New Roman"/>
              </a:rPr>
              <a:t> </a:t>
            </a:r>
            <a:r>
              <a:rPr dirty="0" sz="1300" b="1">
                <a:latin typeface="Times New Roman"/>
                <a:cs typeface="Times New Roman"/>
              </a:rPr>
              <a:t>5:</a:t>
            </a:r>
            <a:r>
              <a:rPr dirty="0" sz="1300" spc="-40" b="1">
                <a:latin typeface="Times New Roman"/>
                <a:cs typeface="Times New Roman"/>
              </a:rPr>
              <a:t> </a:t>
            </a:r>
            <a:r>
              <a:rPr dirty="0" sz="1300" b="1">
                <a:latin typeface="Times New Roman"/>
                <a:cs typeface="Times New Roman"/>
              </a:rPr>
              <a:t>Select</a:t>
            </a:r>
            <a:r>
              <a:rPr dirty="0" sz="1300" spc="-40" b="1">
                <a:latin typeface="Times New Roman"/>
                <a:cs typeface="Times New Roman"/>
              </a:rPr>
              <a:t> </a:t>
            </a:r>
            <a:r>
              <a:rPr dirty="0" sz="1300" b="1">
                <a:latin typeface="Times New Roman"/>
                <a:cs typeface="Times New Roman"/>
              </a:rPr>
              <a:t>“Manual</a:t>
            </a:r>
            <a:r>
              <a:rPr dirty="0" sz="1300" spc="-40" b="1">
                <a:latin typeface="Times New Roman"/>
                <a:cs typeface="Times New Roman"/>
              </a:rPr>
              <a:t> </a:t>
            </a:r>
            <a:r>
              <a:rPr dirty="0" sz="1300" spc="-10" b="1">
                <a:latin typeface="Times New Roman"/>
                <a:cs typeface="Times New Roman"/>
              </a:rPr>
              <a:t>Partitioning”</a:t>
            </a:r>
            <a:endParaRPr sz="1300">
              <a:latin typeface="Times New Roman"/>
              <a:cs typeface="Times New Roman"/>
            </a:endParaRPr>
          </a:p>
          <a:p>
            <a:pPr marL="469265" indent="-227965">
              <a:lnSpc>
                <a:spcPct val="100000"/>
              </a:lnSpc>
              <a:spcBef>
                <a:spcPts val="1240"/>
              </a:spcBef>
              <a:buFont typeface="Tahoma"/>
              <a:buChar char="●"/>
              <a:tabLst>
                <a:tab pos="469265" algn="l"/>
              </a:tabLst>
            </a:pPr>
            <a:r>
              <a:rPr dirty="0" sz="1600">
                <a:latin typeface="Times New Roman"/>
                <a:cs typeface="Times New Roman"/>
              </a:rPr>
              <a:t>Choose</a:t>
            </a:r>
            <a:r>
              <a:rPr dirty="0" sz="1600" spc="-6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the</a:t>
            </a:r>
            <a:r>
              <a:rPr dirty="0" sz="1600" spc="-60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unallocated</a:t>
            </a:r>
            <a:r>
              <a:rPr dirty="0" sz="1600" spc="-5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space</a:t>
            </a:r>
            <a:r>
              <a:rPr dirty="0" sz="1600" spc="-60" b="1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created</a:t>
            </a:r>
            <a:r>
              <a:rPr dirty="0" sz="1600" spc="-6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earlier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20"/>
              </a:spcBef>
              <a:buFont typeface="Tahoma"/>
              <a:buChar char="●"/>
            </a:pPr>
            <a:endParaRPr sz="1600">
              <a:latin typeface="Times New Roman"/>
              <a:cs typeface="Times New Roman"/>
            </a:endParaRPr>
          </a:p>
          <a:p>
            <a:pPr marL="469265" indent="-227965">
              <a:lnSpc>
                <a:spcPct val="100000"/>
              </a:lnSpc>
              <a:buFont typeface="Tahoma"/>
              <a:buChar char="●"/>
              <a:tabLst>
                <a:tab pos="469265" algn="l"/>
              </a:tabLst>
            </a:pPr>
            <a:r>
              <a:rPr dirty="0" sz="1600">
                <a:latin typeface="Times New Roman"/>
                <a:cs typeface="Times New Roman"/>
              </a:rPr>
              <a:t>Create</a:t>
            </a:r>
            <a:r>
              <a:rPr dirty="0" sz="1600" spc="-6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the</a:t>
            </a:r>
            <a:r>
              <a:rPr dirty="0" sz="1600" spc="-6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following</a:t>
            </a:r>
            <a:r>
              <a:rPr dirty="0" sz="1600" spc="-5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partitions: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20"/>
              </a:spcBef>
              <a:buFont typeface="Tahoma"/>
              <a:buChar char="●"/>
            </a:pPr>
            <a:endParaRPr sz="1600">
              <a:latin typeface="Times New Roman"/>
              <a:cs typeface="Times New Roman"/>
            </a:endParaRPr>
          </a:p>
          <a:p>
            <a:pPr lvl="1" marL="926465" indent="-227965">
              <a:lnSpc>
                <a:spcPct val="100000"/>
              </a:lnSpc>
              <a:buFont typeface="Tahoma"/>
              <a:buChar char="○"/>
              <a:tabLst>
                <a:tab pos="926465" algn="l"/>
              </a:tabLst>
            </a:pPr>
            <a:r>
              <a:rPr dirty="0" sz="1600" b="1">
                <a:latin typeface="Times New Roman"/>
                <a:cs typeface="Times New Roman"/>
              </a:rPr>
              <a:t>/</a:t>
            </a:r>
            <a:r>
              <a:rPr dirty="0" sz="1600" spc="-3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(root)</a:t>
            </a:r>
            <a:r>
              <a:rPr dirty="0" sz="1600">
                <a:latin typeface="Times New Roman"/>
                <a:cs typeface="Times New Roman"/>
              </a:rPr>
              <a:t>:</a:t>
            </a:r>
            <a:r>
              <a:rPr dirty="0" sz="1600" spc="-3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20</a:t>
            </a:r>
            <a:r>
              <a:rPr dirty="0" sz="1600" spc="-2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GB</a:t>
            </a:r>
            <a:r>
              <a:rPr dirty="0" sz="1600" spc="-3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or</a:t>
            </a:r>
            <a:r>
              <a:rPr dirty="0" sz="1600" spc="-30">
                <a:latin typeface="Times New Roman"/>
                <a:cs typeface="Times New Roman"/>
              </a:rPr>
              <a:t> </a:t>
            </a:r>
            <a:r>
              <a:rPr dirty="0" sz="1600" spc="-20">
                <a:latin typeface="Times New Roman"/>
                <a:cs typeface="Times New Roman"/>
              </a:rPr>
              <a:t>more</a:t>
            </a:r>
            <a:endParaRPr sz="1600">
              <a:latin typeface="Times New Roman"/>
              <a:cs typeface="Times New Roman"/>
            </a:endParaRPr>
          </a:p>
          <a:p>
            <a:pPr lvl="1">
              <a:lnSpc>
                <a:spcPct val="100000"/>
              </a:lnSpc>
              <a:spcBef>
                <a:spcPts val="215"/>
              </a:spcBef>
              <a:buFont typeface="Tahoma"/>
              <a:buChar char="○"/>
            </a:pPr>
            <a:endParaRPr sz="1600">
              <a:latin typeface="Times New Roman"/>
              <a:cs typeface="Times New Roman"/>
            </a:endParaRPr>
          </a:p>
          <a:p>
            <a:pPr lvl="1" marL="926465" indent="-227965">
              <a:lnSpc>
                <a:spcPct val="100000"/>
              </a:lnSpc>
              <a:spcBef>
                <a:spcPts val="5"/>
              </a:spcBef>
              <a:buFont typeface="Tahoma"/>
              <a:buChar char="○"/>
              <a:tabLst>
                <a:tab pos="926465" algn="l"/>
              </a:tabLst>
            </a:pPr>
            <a:r>
              <a:rPr dirty="0" sz="1600">
                <a:latin typeface="Times New Roman"/>
                <a:cs typeface="Times New Roman"/>
              </a:rPr>
              <a:t>(Optional)</a:t>
            </a:r>
            <a:r>
              <a:rPr dirty="0" sz="1600" spc="-55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swap</a:t>
            </a:r>
            <a:r>
              <a:rPr dirty="0" sz="1600">
                <a:latin typeface="Times New Roman"/>
                <a:cs typeface="Times New Roman"/>
              </a:rPr>
              <a:t>:</a:t>
            </a:r>
            <a:r>
              <a:rPr dirty="0" sz="1600" spc="-5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Same</a:t>
            </a:r>
            <a:r>
              <a:rPr dirty="0" sz="1600" spc="-5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as</a:t>
            </a:r>
            <a:r>
              <a:rPr dirty="0" sz="1600" spc="-55">
                <a:latin typeface="Times New Roman"/>
                <a:cs typeface="Times New Roman"/>
              </a:rPr>
              <a:t> </a:t>
            </a:r>
            <a:r>
              <a:rPr dirty="0" sz="1600" spc="-25">
                <a:latin typeface="Times New Roman"/>
                <a:cs typeface="Times New Roman"/>
              </a:rPr>
              <a:t>RAM</a:t>
            </a:r>
            <a:endParaRPr sz="1600">
              <a:latin typeface="Times New Roman"/>
              <a:cs typeface="Times New Roman"/>
            </a:endParaRPr>
          </a:p>
          <a:p>
            <a:pPr lvl="1">
              <a:lnSpc>
                <a:spcPct val="100000"/>
              </a:lnSpc>
              <a:spcBef>
                <a:spcPts val="215"/>
              </a:spcBef>
              <a:buFont typeface="Tahoma"/>
              <a:buChar char="○"/>
            </a:pPr>
            <a:endParaRPr sz="1600">
              <a:latin typeface="Times New Roman"/>
              <a:cs typeface="Times New Roman"/>
            </a:endParaRPr>
          </a:p>
          <a:p>
            <a:pPr lvl="1" marL="926465" indent="-227965">
              <a:lnSpc>
                <a:spcPct val="100000"/>
              </a:lnSpc>
              <a:buFont typeface="Tahoma"/>
              <a:buChar char="○"/>
              <a:tabLst>
                <a:tab pos="926465" algn="l"/>
              </a:tabLst>
            </a:pPr>
            <a:r>
              <a:rPr dirty="0" sz="1600">
                <a:latin typeface="Times New Roman"/>
                <a:cs typeface="Times New Roman"/>
              </a:rPr>
              <a:t>(Optional)</a:t>
            </a:r>
            <a:r>
              <a:rPr dirty="0" sz="1600" spc="-60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/home</a:t>
            </a:r>
            <a:r>
              <a:rPr dirty="0" sz="1600">
                <a:latin typeface="Times New Roman"/>
                <a:cs typeface="Times New Roman"/>
              </a:rPr>
              <a:t>:</a:t>
            </a:r>
            <a:r>
              <a:rPr dirty="0" sz="1600" spc="-5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For</a:t>
            </a:r>
            <a:r>
              <a:rPr dirty="0" sz="1600" spc="-5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user</a:t>
            </a:r>
            <a:r>
              <a:rPr dirty="0" sz="1600" spc="-55">
                <a:latin typeface="Times New Roman"/>
                <a:cs typeface="Times New Roman"/>
              </a:rPr>
              <a:t> </a:t>
            </a:r>
            <a:r>
              <a:rPr dirty="0" sz="1600" spc="-20">
                <a:latin typeface="Times New Roman"/>
                <a:cs typeface="Times New Roman"/>
              </a:rPr>
              <a:t>files</a:t>
            </a:r>
            <a:endParaRPr sz="1600">
              <a:latin typeface="Times New Roman"/>
              <a:cs typeface="Times New Roman"/>
            </a:endParaRPr>
          </a:p>
          <a:p>
            <a:pPr lvl="1">
              <a:lnSpc>
                <a:spcPct val="100000"/>
              </a:lnSpc>
              <a:spcBef>
                <a:spcPts val="1630"/>
              </a:spcBef>
              <a:buFont typeface="Tahoma"/>
              <a:buChar char="○"/>
            </a:pP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300" b="1">
                <a:latin typeface="Times New Roman"/>
                <a:cs typeface="Times New Roman"/>
              </a:rPr>
              <a:t>Step</a:t>
            </a:r>
            <a:r>
              <a:rPr dirty="0" sz="1300" spc="-40" b="1">
                <a:latin typeface="Times New Roman"/>
                <a:cs typeface="Times New Roman"/>
              </a:rPr>
              <a:t> </a:t>
            </a:r>
            <a:r>
              <a:rPr dirty="0" sz="1300" b="1">
                <a:latin typeface="Times New Roman"/>
                <a:cs typeface="Times New Roman"/>
              </a:rPr>
              <a:t>6:</a:t>
            </a:r>
            <a:r>
              <a:rPr dirty="0" sz="1300" spc="-35" b="1">
                <a:latin typeface="Times New Roman"/>
                <a:cs typeface="Times New Roman"/>
              </a:rPr>
              <a:t> </a:t>
            </a:r>
            <a:r>
              <a:rPr dirty="0" sz="1300" b="1">
                <a:latin typeface="Times New Roman"/>
                <a:cs typeface="Times New Roman"/>
              </a:rPr>
              <a:t>Install</a:t>
            </a:r>
            <a:r>
              <a:rPr dirty="0" sz="1300" spc="-35" b="1">
                <a:latin typeface="Times New Roman"/>
                <a:cs typeface="Times New Roman"/>
              </a:rPr>
              <a:t> </a:t>
            </a:r>
            <a:r>
              <a:rPr dirty="0" sz="1300" b="1">
                <a:latin typeface="Times New Roman"/>
                <a:cs typeface="Times New Roman"/>
              </a:rPr>
              <a:t>GRUB</a:t>
            </a:r>
            <a:r>
              <a:rPr dirty="0" sz="1300" spc="-35" b="1">
                <a:latin typeface="Times New Roman"/>
                <a:cs typeface="Times New Roman"/>
              </a:rPr>
              <a:t> </a:t>
            </a:r>
            <a:r>
              <a:rPr dirty="0" sz="1300" spc="-10" b="1">
                <a:latin typeface="Times New Roman"/>
                <a:cs typeface="Times New Roman"/>
              </a:rPr>
              <a:t>Bootloader</a:t>
            </a:r>
            <a:endParaRPr sz="1300">
              <a:latin typeface="Times New Roman"/>
              <a:cs typeface="Times New Roman"/>
            </a:endParaRPr>
          </a:p>
          <a:p>
            <a:pPr marL="469265" indent="-227965">
              <a:lnSpc>
                <a:spcPct val="100000"/>
              </a:lnSpc>
              <a:spcBef>
                <a:spcPts val="1240"/>
              </a:spcBef>
              <a:buFont typeface="Tahoma"/>
              <a:buChar char="●"/>
              <a:tabLst>
                <a:tab pos="469265" algn="l"/>
              </a:tabLst>
            </a:pPr>
            <a:r>
              <a:rPr dirty="0" sz="1600">
                <a:latin typeface="Times New Roman"/>
                <a:cs typeface="Times New Roman"/>
              </a:rPr>
              <a:t>Install</a:t>
            </a:r>
            <a:r>
              <a:rPr dirty="0" sz="1600" spc="-6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the</a:t>
            </a:r>
            <a:r>
              <a:rPr dirty="0" sz="1600" spc="-5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bootloader</a:t>
            </a:r>
            <a:r>
              <a:rPr dirty="0" sz="1600" spc="-5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on</a:t>
            </a:r>
            <a:r>
              <a:rPr dirty="0" sz="1600" spc="-4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the</a:t>
            </a:r>
            <a:r>
              <a:rPr dirty="0" sz="1600" spc="-50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primary</a:t>
            </a:r>
            <a:r>
              <a:rPr dirty="0" sz="1600" spc="-5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disk</a:t>
            </a:r>
            <a:r>
              <a:rPr dirty="0" sz="1600" spc="-50" b="1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(e.g.,</a:t>
            </a:r>
            <a:r>
              <a:rPr dirty="0" sz="1600" spc="-4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/dev/sda)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15"/>
              </a:spcBef>
              <a:buFont typeface="Tahoma"/>
              <a:buChar char="●"/>
            </a:pPr>
            <a:endParaRPr sz="1600">
              <a:latin typeface="Times New Roman"/>
              <a:cs typeface="Times New Roman"/>
            </a:endParaRPr>
          </a:p>
          <a:p>
            <a:pPr marL="469265" indent="-227965">
              <a:lnSpc>
                <a:spcPct val="100000"/>
              </a:lnSpc>
              <a:buFont typeface="Tahoma"/>
              <a:buChar char="●"/>
              <a:tabLst>
                <a:tab pos="469265" algn="l"/>
              </a:tabLst>
            </a:pPr>
            <a:r>
              <a:rPr dirty="0" sz="1600">
                <a:latin typeface="Times New Roman"/>
                <a:cs typeface="Times New Roman"/>
              </a:rPr>
              <a:t>GRUB</a:t>
            </a:r>
            <a:r>
              <a:rPr dirty="0" sz="1600" spc="-3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will</a:t>
            </a:r>
            <a:r>
              <a:rPr dirty="0" sz="1600" spc="-3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detect</a:t>
            </a:r>
            <a:r>
              <a:rPr dirty="0" sz="1600" spc="-3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Windows</a:t>
            </a:r>
            <a:r>
              <a:rPr dirty="0" sz="1600" spc="-3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and</a:t>
            </a:r>
            <a:r>
              <a:rPr dirty="0" sz="1600" spc="-3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add</a:t>
            </a:r>
            <a:r>
              <a:rPr dirty="0" sz="1600" spc="-3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it</a:t>
            </a:r>
            <a:r>
              <a:rPr dirty="0" sz="1600" spc="-3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to</a:t>
            </a:r>
            <a:r>
              <a:rPr dirty="0" sz="1600" spc="-3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the</a:t>
            </a:r>
            <a:r>
              <a:rPr dirty="0" sz="1600" spc="-3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boot</a:t>
            </a:r>
            <a:r>
              <a:rPr dirty="0" sz="1600" spc="-35">
                <a:latin typeface="Times New Roman"/>
                <a:cs typeface="Times New Roman"/>
              </a:rPr>
              <a:t> </a:t>
            </a:r>
            <a:r>
              <a:rPr dirty="0" sz="1600" spc="-20">
                <a:latin typeface="Times New Roman"/>
                <a:cs typeface="Times New Roman"/>
              </a:rPr>
              <a:t>menu</a:t>
            </a:r>
            <a:endParaRPr sz="1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25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/>
              <a:t>Md.</a:t>
            </a:r>
            <a:r>
              <a:rPr dirty="0" spc="55"/>
              <a:t> </a:t>
            </a:r>
            <a:r>
              <a:rPr dirty="0" spc="-25"/>
              <a:t>Tariqul</a:t>
            </a:r>
            <a:r>
              <a:rPr dirty="0" spc="60"/>
              <a:t> </a:t>
            </a:r>
            <a:r>
              <a:rPr dirty="0"/>
              <a:t>Islam,</a:t>
            </a:r>
            <a:r>
              <a:rPr dirty="0" spc="55"/>
              <a:t> </a:t>
            </a:r>
            <a:r>
              <a:rPr dirty="0" spc="-30"/>
              <a:t>Lecturer,</a:t>
            </a:r>
            <a:r>
              <a:rPr dirty="0" spc="60"/>
              <a:t> </a:t>
            </a:r>
            <a:r>
              <a:rPr dirty="0" spc="-20"/>
              <a:t>Department</a:t>
            </a:r>
            <a:r>
              <a:rPr dirty="0" spc="55"/>
              <a:t> </a:t>
            </a:r>
            <a:r>
              <a:rPr dirty="0"/>
              <a:t>of</a:t>
            </a:r>
            <a:r>
              <a:rPr dirty="0" spc="60"/>
              <a:t> CSE,</a:t>
            </a:r>
            <a:r>
              <a:rPr dirty="0" spc="55"/>
              <a:t> </a:t>
            </a:r>
            <a:r>
              <a:rPr dirty="0"/>
              <a:t>University</a:t>
            </a:r>
            <a:r>
              <a:rPr dirty="0" spc="60"/>
              <a:t> </a:t>
            </a:r>
            <a:r>
              <a:rPr dirty="0"/>
              <a:t>of</a:t>
            </a:r>
            <a:r>
              <a:rPr dirty="0" spc="60"/>
              <a:t> </a:t>
            </a:r>
            <a:r>
              <a:rPr dirty="0"/>
              <a:t>Global</a:t>
            </a:r>
            <a:r>
              <a:rPr dirty="0" spc="55"/>
              <a:t> </a:t>
            </a:r>
            <a:r>
              <a:rPr dirty="0"/>
              <a:t>Village</a:t>
            </a:r>
            <a:r>
              <a:rPr dirty="0" spc="60"/>
              <a:t> </a:t>
            </a:r>
            <a:r>
              <a:rPr dirty="0" spc="-10"/>
              <a:t>(UGV)</a:t>
            </a:r>
          </a:p>
        </p:txBody>
      </p:sp>
      <p:sp>
        <p:nvSpPr>
          <p:cNvPr id="4" name="object 4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25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 spc="-20"/>
              <a:t>Page:</a:t>
            </a:r>
            <a:r>
              <a:rPr dirty="0" spc="-10"/>
              <a:t> </a:t>
            </a:r>
            <a:r>
              <a:rPr dirty="0" spc="-40"/>
              <a:t>13</a:t>
            </a:r>
          </a:p>
        </p:txBody>
      </p:sp>
      <p:sp>
        <p:nvSpPr>
          <p:cNvPr id="2" name="object 2" descr=""/>
          <p:cNvSpPr txBox="1"/>
          <p:nvPr/>
        </p:nvSpPr>
        <p:spPr>
          <a:xfrm>
            <a:off x="444500" y="890736"/>
            <a:ext cx="6426835" cy="87756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00" b="1">
                <a:latin typeface="Times New Roman"/>
                <a:cs typeface="Times New Roman"/>
              </a:rPr>
              <a:t>Step</a:t>
            </a:r>
            <a:r>
              <a:rPr dirty="0" sz="1300" spc="-35" b="1">
                <a:latin typeface="Times New Roman"/>
                <a:cs typeface="Times New Roman"/>
              </a:rPr>
              <a:t> </a:t>
            </a:r>
            <a:r>
              <a:rPr dirty="0" sz="1300" b="1">
                <a:latin typeface="Times New Roman"/>
                <a:cs typeface="Times New Roman"/>
              </a:rPr>
              <a:t>7:</a:t>
            </a:r>
            <a:r>
              <a:rPr dirty="0" sz="1300" spc="-30" b="1">
                <a:latin typeface="Times New Roman"/>
                <a:cs typeface="Times New Roman"/>
              </a:rPr>
              <a:t> </a:t>
            </a:r>
            <a:r>
              <a:rPr dirty="0" sz="1300" spc="-10" b="1">
                <a:latin typeface="Times New Roman"/>
                <a:cs typeface="Times New Roman"/>
              </a:rPr>
              <a:t>Reboot</a:t>
            </a:r>
            <a:endParaRPr sz="1300">
              <a:latin typeface="Times New Roman"/>
              <a:cs typeface="Times New Roman"/>
            </a:endParaRPr>
          </a:p>
          <a:p>
            <a:pPr marL="469265" indent="-227965">
              <a:lnSpc>
                <a:spcPct val="100000"/>
              </a:lnSpc>
              <a:spcBef>
                <a:spcPts val="1240"/>
              </a:spcBef>
              <a:buFont typeface="Tahoma"/>
              <a:buChar char="●"/>
              <a:tabLst>
                <a:tab pos="469265" algn="l"/>
              </a:tabLst>
            </a:pPr>
            <a:r>
              <a:rPr dirty="0" sz="1600">
                <a:latin typeface="Times New Roman"/>
                <a:cs typeface="Times New Roman"/>
              </a:rPr>
              <a:t>On</a:t>
            </a:r>
            <a:r>
              <a:rPr dirty="0" sz="1600" spc="-4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startup,</a:t>
            </a:r>
            <a:r>
              <a:rPr dirty="0" sz="1600" spc="-4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the</a:t>
            </a:r>
            <a:r>
              <a:rPr dirty="0" sz="1600" spc="-40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GRUB</a:t>
            </a:r>
            <a:r>
              <a:rPr dirty="0" sz="1600" spc="-4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menu</a:t>
            </a:r>
            <a:r>
              <a:rPr dirty="0" sz="1600" spc="-45" b="1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will</a:t>
            </a:r>
            <a:r>
              <a:rPr dirty="0" sz="1600" spc="-4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appear,</a:t>
            </a:r>
            <a:r>
              <a:rPr dirty="0" sz="1600" spc="-4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allowing</a:t>
            </a:r>
            <a:r>
              <a:rPr dirty="0" sz="1600" spc="-4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you</a:t>
            </a:r>
            <a:r>
              <a:rPr dirty="0" sz="1600" spc="-4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to</a:t>
            </a:r>
            <a:r>
              <a:rPr dirty="0" sz="1600" spc="-4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select</a:t>
            </a:r>
            <a:r>
              <a:rPr dirty="0" sz="1600" spc="-4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between</a:t>
            </a:r>
            <a:endParaRPr sz="1600">
              <a:latin typeface="Times New Roman"/>
              <a:cs typeface="Times New Roman"/>
            </a:endParaRPr>
          </a:p>
          <a:p>
            <a:pPr marL="469900">
              <a:lnSpc>
                <a:spcPct val="100000"/>
              </a:lnSpc>
              <a:spcBef>
                <a:spcPts val="65"/>
              </a:spcBef>
            </a:pPr>
            <a:r>
              <a:rPr dirty="0" sz="1600" b="1">
                <a:latin typeface="Times New Roman"/>
                <a:cs typeface="Times New Roman"/>
              </a:rPr>
              <a:t>Kali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Linux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and</a:t>
            </a:r>
            <a:r>
              <a:rPr dirty="0" sz="1600" spc="-35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Windows</a:t>
            </a:r>
            <a:endParaRPr sz="1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444500" y="883989"/>
            <a:ext cx="5929630" cy="540131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137920">
              <a:lnSpc>
                <a:spcPct val="100000"/>
              </a:lnSpc>
              <a:spcBef>
                <a:spcPts val="100"/>
              </a:spcBef>
            </a:pPr>
            <a:r>
              <a:rPr dirty="0" sz="2100" b="1">
                <a:latin typeface="Times New Roman"/>
                <a:cs typeface="Times New Roman"/>
              </a:rPr>
              <a:t>How</a:t>
            </a:r>
            <a:r>
              <a:rPr dirty="0" sz="2100" spc="-20" b="1">
                <a:latin typeface="Times New Roman"/>
                <a:cs typeface="Times New Roman"/>
              </a:rPr>
              <a:t> </a:t>
            </a:r>
            <a:r>
              <a:rPr dirty="0" sz="2100" b="1">
                <a:latin typeface="Times New Roman"/>
                <a:cs typeface="Times New Roman"/>
              </a:rPr>
              <a:t>to</a:t>
            </a:r>
            <a:r>
              <a:rPr dirty="0" sz="2100" spc="-20" b="1">
                <a:latin typeface="Times New Roman"/>
                <a:cs typeface="Times New Roman"/>
              </a:rPr>
              <a:t> </a:t>
            </a:r>
            <a:r>
              <a:rPr dirty="0" sz="2100" b="1">
                <a:latin typeface="Times New Roman"/>
                <a:cs typeface="Times New Roman"/>
              </a:rPr>
              <a:t>Practice</a:t>
            </a:r>
            <a:r>
              <a:rPr dirty="0" sz="2100" spc="-15" b="1">
                <a:latin typeface="Times New Roman"/>
                <a:cs typeface="Times New Roman"/>
              </a:rPr>
              <a:t> </a:t>
            </a:r>
            <a:r>
              <a:rPr dirty="0" sz="2100" b="1">
                <a:latin typeface="Times New Roman"/>
                <a:cs typeface="Times New Roman"/>
              </a:rPr>
              <a:t>Linux</a:t>
            </a:r>
            <a:r>
              <a:rPr dirty="0" sz="2100" spc="-20" b="1">
                <a:latin typeface="Times New Roman"/>
                <a:cs typeface="Times New Roman"/>
              </a:rPr>
              <a:t> </a:t>
            </a:r>
            <a:r>
              <a:rPr dirty="0" sz="2100" b="1">
                <a:latin typeface="Times New Roman"/>
                <a:cs typeface="Times New Roman"/>
              </a:rPr>
              <a:t>Commands</a:t>
            </a:r>
            <a:r>
              <a:rPr dirty="0" sz="2100" spc="-20" b="1">
                <a:latin typeface="Times New Roman"/>
                <a:cs typeface="Times New Roman"/>
              </a:rPr>
              <a:t> </a:t>
            </a:r>
            <a:r>
              <a:rPr dirty="0" sz="2100" spc="-10" b="1">
                <a:latin typeface="Times New Roman"/>
                <a:cs typeface="Times New Roman"/>
              </a:rPr>
              <a:t>Online</a:t>
            </a:r>
            <a:endParaRPr sz="2100">
              <a:latin typeface="Times New Roman"/>
              <a:cs typeface="Times New Roman"/>
            </a:endParaRPr>
          </a:p>
          <a:p>
            <a:pPr marL="469900">
              <a:lnSpc>
                <a:spcPct val="100000"/>
              </a:lnSpc>
              <a:spcBef>
                <a:spcPts val="1540"/>
              </a:spcBef>
            </a:pPr>
            <a:r>
              <a:rPr dirty="0" sz="1300" b="1">
                <a:latin typeface="Times New Roman"/>
                <a:cs typeface="Times New Roman"/>
              </a:rPr>
              <a:t>1.</a:t>
            </a:r>
            <a:r>
              <a:rPr dirty="0" sz="1300" spc="-40" b="1">
                <a:latin typeface="Times New Roman"/>
                <a:cs typeface="Times New Roman"/>
              </a:rPr>
              <a:t> </a:t>
            </a:r>
            <a:r>
              <a:rPr dirty="0" sz="1300" spc="-10" b="1">
                <a:latin typeface="Times New Roman"/>
                <a:cs typeface="Times New Roman"/>
              </a:rPr>
              <a:t>Webminal</a:t>
            </a:r>
            <a:r>
              <a:rPr dirty="0" sz="1300" spc="-35" b="1">
                <a:latin typeface="Times New Roman"/>
                <a:cs typeface="Times New Roman"/>
              </a:rPr>
              <a:t> </a:t>
            </a:r>
            <a:r>
              <a:rPr dirty="0" sz="1300" b="1">
                <a:latin typeface="Times New Roman"/>
                <a:cs typeface="Times New Roman"/>
              </a:rPr>
              <a:t>–</a:t>
            </a:r>
            <a:r>
              <a:rPr dirty="0" sz="1300" spc="-35" b="1">
                <a:latin typeface="Times New Roman"/>
                <a:cs typeface="Times New Roman"/>
              </a:rPr>
              <a:t> </a:t>
            </a:r>
            <a:r>
              <a:rPr dirty="0" sz="1300" b="1">
                <a:latin typeface="Times New Roman"/>
                <a:cs typeface="Times New Roman"/>
              </a:rPr>
              <a:t>The</a:t>
            </a:r>
            <a:r>
              <a:rPr dirty="0" sz="1300" spc="-35" b="1">
                <a:latin typeface="Times New Roman"/>
                <a:cs typeface="Times New Roman"/>
              </a:rPr>
              <a:t> </a:t>
            </a:r>
            <a:r>
              <a:rPr dirty="0" sz="1300" b="1">
                <a:latin typeface="Times New Roman"/>
                <a:cs typeface="Times New Roman"/>
              </a:rPr>
              <a:t>GNU/Linux</a:t>
            </a:r>
            <a:r>
              <a:rPr dirty="0" sz="1300" spc="-35" b="1">
                <a:latin typeface="Times New Roman"/>
                <a:cs typeface="Times New Roman"/>
              </a:rPr>
              <a:t> </a:t>
            </a:r>
            <a:r>
              <a:rPr dirty="0" sz="1300" spc="-10" b="1">
                <a:latin typeface="Times New Roman"/>
                <a:cs typeface="Times New Roman"/>
              </a:rPr>
              <a:t>Terminal</a:t>
            </a:r>
            <a:endParaRPr sz="13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230"/>
              </a:spcBef>
            </a:pPr>
            <a:r>
              <a:rPr dirty="0" sz="1600" spc="-10" b="1">
                <a:latin typeface="Times New Roman"/>
                <a:cs typeface="Times New Roman"/>
              </a:rPr>
              <a:t>Website:</a:t>
            </a:r>
            <a:r>
              <a:rPr dirty="0" sz="1600" spc="-90" b="1">
                <a:latin typeface="Times New Roman"/>
                <a:cs typeface="Times New Roman"/>
              </a:rPr>
              <a:t> </a:t>
            </a:r>
            <a:r>
              <a:rPr dirty="0" u="sng" sz="1600" spc="-10" b="1">
                <a:solidFill>
                  <a:srgbClr val="1154CC"/>
                </a:solidFill>
                <a:uFill>
                  <a:solidFill>
                    <a:srgbClr val="1154CC"/>
                  </a:solidFill>
                </a:uFill>
                <a:latin typeface="Times New Roman"/>
                <a:cs typeface="Times New Roman"/>
                <a:hlinkClick r:id="rId2"/>
              </a:rPr>
              <a:t>https://webminal.org</a:t>
            </a:r>
            <a:endParaRPr sz="1600">
              <a:latin typeface="Times New Roman"/>
              <a:cs typeface="Times New Roman"/>
            </a:endParaRPr>
          </a:p>
          <a:p>
            <a:pPr marL="469900">
              <a:lnSpc>
                <a:spcPct val="100000"/>
              </a:lnSpc>
              <a:spcBef>
                <a:spcPts val="1300"/>
              </a:spcBef>
            </a:pPr>
            <a:r>
              <a:rPr dirty="0" sz="1100" spc="-10" b="1">
                <a:latin typeface="Times New Roman"/>
                <a:cs typeface="Times New Roman"/>
              </a:rPr>
              <a:t>Features:</a:t>
            </a:r>
            <a:endParaRPr sz="1100">
              <a:latin typeface="Times New Roman"/>
              <a:cs typeface="Times New Roman"/>
            </a:endParaRPr>
          </a:p>
          <a:p>
            <a:pPr marL="470534" indent="-229235">
              <a:lnSpc>
                <a:spcPct val="100000"/>
              </a:lnSpc>
              <a:spcBef>
                <a:spcPts val="1220"/>
              </a:spcBef>
              <a:buFont typeface="Arial"/>
              <a:buChar char="●"/>
              <a:tabLst>
                <a:tab pos="470534" algn="l"/>
              </a:tabLst>
            </a:pPr>
            <a:r>
              <a:rPr dirty="0" sz="1600" spc="-25" b="1">
                <a:latin typeface="Times New Roman"/>
                <a:cs typeface="Times New Roman"/>
              </a:rPr>
              <a:t>Browser-</a:t>
            </a:r>
            <a:r>
              <a:rPr dirty="0" sz="1600" b="1">
                <a:latin typeface="Times New Roman"/>
                <a:cs typeface="Times New Roman"/>
              </a:rPr>
              <a:t>based</a:t>
            </a:r>
            <a:r>
              <a:rPr dirty="0" sz="1600" spc="-1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Linux</a:t>
            </a:r>
            <a:r>
              <a:rPr dirty="0" sz="1600" spc="-15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terminal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15"/>
              </a:spcBef>
              <a:buFont typeface="Arial"/>
              <a:buChar char="●"/>
            </a:pPr>
            <a:endParaRPr sz="1600">
              <a:latin typeface="Times New Roman"/>
              <a:cs typeface="Times New Roman"/>
            </a:endParaRPr>
          </a:p>
          <a:p>
            <a:pPr marL="470534" indent="-229235">
              <a:lnSpc>
                <a:spcPct val="100000"/>
              </a:lnSpc>
              <a:buFont typeface="Arial"/>
              <a:buChar char="●"/>
              <a:tabLst>
                <a:tab pos="470534" algn="l"/>
              </a:tabLst>
            </a:pPr>
            <a:r>
              <a:rPr dirty="0" sz="1600" b="1">
                <a:latin typeface="Times New Roman"/>
                <a:cs typeface="Times New Roman"/>
              </a:rPr>
              <a:t>Practice</a:t>
            </a:r>
            <a:r>
              <a:rPr dirty="0" sz="1600" spc="-5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basic</a:t>
            </a:r>
            <a:r>
              <a:rPr dirty="0" sz="1600" spc="-5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and</a:t>
            </a:r>
            <a:r>
              <a:rPr dirty="0" sz="1600" spc="-5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advanced</a:t>
            </a:r>
            <a:r>
              <a:rPr dirty="0" sz="1600" spc="-50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commands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20"/>
              </a:spcBef>
              <a:buFont typeface="Arial"/>
              <a:buChar char="●"/>
            </a:pPr>
            <a:endParaRPr sz="1600">
              <a:latin typeface="Times New Roman"/>
              <a:cs typeface="Times New Roman"/>
            </a:endParaRPr>
          </a:p>
          <a:p>
            <a:pPr marL="470534" indent="-229235">
              <a:lnSpc>
                <a:spcPct val="100000"/>
              </a:lnSpc>
              <a:buFont typeface="Arial"/>
              <a:buChar char="●"/>
              <a:tabLst>
                <a:tab pos="470534" algn="l"/>
              </a:tabLst>
            </a:pPr>
            <a:r>
              <a:rPr dirty="0" sz="1600" b="1">
                <a:latin typeface="Times New Roman"/>
                <a:cs typeface="Times New Roman"/>
              </a:rPr>
              <a:t>Write</a:t>
            </a:r>
            <a:r>
              <a:rPr dirty="0" sz="1600" spc="-5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shell</a:t>
            </a:r>
            <a:r>
              <a:rPr dirty="0" sz="1600" spc="-5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scripts</a:t>
            </a:r>
            <a:r>
              <a:rPr dirty="0" sz="1600" spc="-5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and</a:t>
            </a:r>
            <a:r>
              <a:rPr dirty="0" sz="1600" spc="-5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run</a:t>
            </a:r>
            <a:r>
              <a:rPr dirty="0" sz="1600" spc="-50" b="1">
                <a:latin typeface="Times New Roman"/>
                <a:cs typeface="Times New Roman"/>
              </a:rPr>
              <a:t> </a:t>
            </a:r>
            <a:r>
              <a:rPr dirty="0" sz="1600" spc="-20" b="1">
                <a:latin typeface="Times New Roman"/>
                <a:cs typeface="Times New Roman"/>
              </a:rPr>
              <a:t>them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20"/>
              </a:spcBef>
              <a:buFont typeface="Arial"/>
              <a:buChar char="●"/>
            </a:pPr>
            <a:endParaRPr sz="1600">
              <a:latin typeface="Times New Roman"/>
              <a:cs typeface="Times New Roman"/>
            </a:endParaRPr>
          </a:p>
          <a:p>
            <a:pPr marL="470534" indent="-229235">
              <a:lnSpc>
                <a:spcPct val="100000"/>
              </a:lnSpc>
              <a:buFont typeface="Arial"/>
              <a:buChar char="●"/>
              <a:tabLst>
                <a:tab pos="470534" algn="l"/>
              </a:tabLst>
            </a:pPr>
            <a:r>
              <a:rPr dirty="0" sz="1600" b="1">
                <a:latin typeface="Times New Roman"/>
                <a:cs typeface="Times New Roman"/>
              </a:rPr>
              <a:t>Includes</a:t>
            </a:r>
            <a:r>
              <a:rPr dirty="0" sz="1600" spc="-6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tutorials</a:t>
            </a:r>
            <a:r>
              <a:rPr dirty="0" sz="1600" spc="-6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and</a:t>
            </a:r>
            <a:r>
              <a:rPr dirty="0" sz="1600" spc="-60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assignments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445"/>
              </a:spcBef>
            </a:pPr>
            <a:endParaRPr sz="1600">
              <a:latin typeface="Times New Roman"/>
              <a:cs typeface="Times New Roman"/>
            </a:endParaRPr>
          </a:p>
          <a:p>
            <a:pPr marL="469900">
              <a:lnSpc>
                <a:spcPct val="100000"/>
              </a:lnSpc>
            </a:pPr>
            <a:r>
              <a:rPr dirty="0" sz="1100" b="1">
                <a:latin typeface="Times New Roman"/>
                <a:cs typeface="Times New Roman"/>
              </a:rPr>
              <a:t>How</a:t>
            </a:r>
            <a:r>
              <a:rPr dirty="0" sz="1100" spc="-15" b="1">
                <a:latin typeface="Times New Roman"/>
                <a:cs typeface="Times New Roman"/>
              </a:rPr>
              <a:t> </a:t>
            </a:r>
            <a:r>
              <a:rPr dirty="0" sz="1100" b="1">
                <a:latin typeface="Times New Roman"/>
                <a:cs typeface="Times New Roman"/>
              </a:rPr>
              <a:t>to</a:t>
            </a:r>
            <a:r>
              <a:rPr dirty="0" sz="1100" spc="-15" b="1">
                <a:latin typeface="Times New Roman"/>
                <a:cs typeface="Times New Roman"/>
              </a:rPr>
              <a:t> </a:t>
            </a:r>
            <a:r>
              <a:rPr dirty="0" sz="1100" spc="-20" b="1">
                <a:latin typeface="Times New Roman"/>
                <a:cs typeface="Times New Roman"/>
              </a:rPr>
              <a:t>Use:</a:t>
            </a:r>
            <a:endParaRPr sz="1100">
              <a:latin typeface="Times New Roman"/>
              <a:cs typeface="Times New Roman"/>
            </a:endParaRPr>
          </a:p>
          <a:p>
            <a:pPr marL="469265" indent="-227965">
              <a:lnSpc>
                <a:spcPct val="100000"/>
              </a:lnSpc>
              <a:spcBef>
                <a:spcPts val="1210"/>
              </a:spcBef>
              <a:buAutoNum type="arabicPeriod"/>
              <a:tabLst>
                <a:tab pos="469265" algn="l"/>
              </a:tabLst>
            </a:pPr>
            <a:r>
              <a:rPr dirty="0" sz="1600" spc="-10" b="1">
                <a:latin typeface="Times New Roman"/>
                <a:cs typeface="Times New Roman"/>
              </a:rPr>
              <a:t>Visit</a:t>
            </a:r>
            <a:r>
              <a:rPr dirty="0" sz="1600" spc="-5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the</a:t>
            </a:r>
            <a:r>
              <a:rPr dirty="0" sz="1600" spc="-5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website</a:t>
            </a:r>
            <a:r>
              <a:rPr dirty="0" sz="1600" spc="-4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and</a:t>
            </a:r>
            <a:r>
              <a:rPr dirty="0" sz="1600" spc="-5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create</a:t>
            </a:r>
            <a:r>
              <a:rPr dirty="0" sz="1600" spc="-5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a</a:t>
            </a:r>
            <a:r>
              <a:rPr dirty="0" sz="1600" spc="-4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free</a:t>
            </a:r>
            <a:r>
              <a:rPr dirty="0" sz="1600" spc="-50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account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10"/>
              </a:spcBef>
              <a:buFont typeface="Times New Roman"/>
              <a:buAutoNum type="arabicPeriod"/>
            </a:pPr>
            <a:endParaRPr sz="1600">
              <a:latin typeface="Times New Roman"/>
              <a:cs typeface="Times New Roman"/>
            </a:endParaRPr>
          </a:p>
          <a:p>
            <a:pPr marL="469265" indent="-227965">
              <a:lnSpc>
                <a:spcPct val="100000"/>
              </a:lnSpc>
              <a:spcBef>
                <a:spcPts val="5"/>
              </a:spcBef>
              <a:buAutoNum type="arabicPeriod"/>
              <a:tabLst>
                <a:tab pos="469265" algn="l"/>
              </a:tabLst>
            </a:pPr>
            <a:r>
              <a:rPr dirty="0" sz="1600" b="1">
                <a:latin typeface="Times New Roman"/>
                <a:cs typeface="Times New Roman"/>
              </a:rPr>
              <a:t>Access</a:t>
            </a:r>
            <a:r>
              <a:rPr dirty="0" sz="1600" spc="-5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the</a:t>
            </a:r>
            <a:r>
              <a:rPr dirty="0" sz="1600" spc="-5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terminal</a:t>
            </a:r>
            <a:r>
              <a:rPr dirty="0" sz="1600" spc="-55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directly</a:t>
            </a:r>
            <a:r>
              <a:rPr dirty="0" sz="1600" spc="-5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from</a:t>
            </a:r>
            <a:r>
              <a:rPr dirty="0" sz="1600" spc="-5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the</a:t>
            </a:r>
            <a:r>
              <a:rPr dirty="0" sz="1600" spc="-55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browser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90"/>
              </a:spcBef>
              <a:buFont typeface="Times New Roman"/>
              <a:buAutoNum type="arabicPeriod"/>
            </a:pPr>
            <a:endParaRPr sz="1600">
              <a:latin typeface="Times New Roman"/>
              <a:cs typeface="Times New Roman"/>
            </a:endParaRPr>
          </a:p>
          <a:p>
            <a:pPr marL="469265" indent="-227965">
              <a:lnSpc>
                <a:spcPct val="100000"/>
              </a:lnSpc>
              <a:buAutoNum type="arabicPeriod"/>
              <a:tabLst>
                <a:tab pos="469265" algn="l"/>
              </a:tabLst>
            </a:pPr>
            <a:r>
              <a:rPr dirty="0" sz="1600" b="1">
                <a:latin typeface="Times New Roman"/>
                <a:cs typeface="Times New Roman"/>
              </a:rPr>
              <a:t>Start</a:t>
            </a:r>
            <a:r>
              <a:rPr dirty="0" sz="1600" spc="-5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typing</a:t>
            </a:r>
            <a:r>
              <a:rPr dirty="0" sz="1600" spc="-5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commands</a:t>
            </a:r>
            <a:r>
              <a:rPr dirty="0" sz="1600" spc="-5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like</a:t>
            </a:r>
            <a:r>
              <a:rPr dirty="0" sz="1600" spc="-55" b="1">
                <a:latin typeface="Times New Roman"/>
                <a:cs typeface="Times New Roman"/>
              </a:rPr>
              <a:t> </a:t>
            </a:r>
            <a:r>
              <a:rPr dirty="0" sz="1600" b="1">
                <a:solidFill>
                  <a:srgbClr val="178037"/>
                </a:solidFill>
                <a:latin typeface="Courier New"/>
                <a:cs typeface="Courier New"/>
              </a:rPr>
              <a:t>ls</a:t>
            </a:r>
            <a:r>
              <a:rPr dirty="0" sz="1600" b="1">
                <a:latin typeface="Times New Roman"/>
                <a:cs typeface="Times New Roman"/>
              </a:rPr>
              <a:t>,</a:t>
            </a:r>
            <a:r>
              <a:rPr dirty="0" sz="1600" spc="-50" b="1">
                <a:latin typeface="Times New Roman"/>
                <a:cs typeface="Times New Roman"/>
              </a:rPr>
              <a:t> </a:t>
            </a:r>
            <a:r>
              <a:rPr dirty="0" sz="1600" b="1">
                <a:solidFill>
                  <a:srgbClr val="178037"/>
                </a:solidFill>
                <a:latin typeface="Courier New"/>
                <a:cs typeface="Courier New"/>
              </a:rPr>
              <a:t>cd</a:t>
            </a:r>
            <a:r>
              <a:rPr dirty="0" sz="1600" b="1">
                <a:latin typeface="Times New Roman"/>
                <a:cs typeface="Times New Roman"/>
              </a:rPr>
              <a:t>,</a:t>
            </a:r>
            <a:r>
              <a:rPr dirty="0" sz="1600" spc="-55" b="1">
                <a:latin typeface="Times New Roman"/>
                <a:cs typeface="Times New Roman"/>
              </a:rPr>
              <a:t> </a:t>
            </a:r>
            <a:r>
              <a:rPr dirty="0" sz="1600" b="1">
                <a:solidFill>
                  <a:srgbClr val="178037"/>
                </a:solidFill>
                <a:latin typeface="Courier New"/>
                <a:cs typeface="Courier New"/>
              </a:rPr>
              <a:t>mkdir</a:t>
            </a:r>
            <a:r>
              <a:rPr dirty="0" sz="1600" b="1">
                <a:latin typeface="Times New Roman"/>
                <a:cs typeface="Times New Roman"/>
              </a:rPr>
              <a:t>,</a:t>
            </a:r>
            <a:r>
              <a:rPr dirty="0" sz="1600" spc="-50" b="1">
                <a:latin typeface="Times New Roman"/>
                <a:cs typeface="Times New Roman"/>
              </a:rPr>
              <a:t> </a:t>
            </a:r>
            <a:r>
              <a:rPr dirty="0" sz="1600" b="1">
                <a:solidFill>
                  <a:srgbClr val="178037"/>
                </a:solidFill>
                <a:latin typeface="Courier New"/>
                <a:cs typeface="Courier New"/>
              </a:rPr>
              <a:t>echo</a:t>
            </a:r>
            <a:r>
              <a:rPr dirty="0" sz="1600" b="1">
                <a:latin typeface="Times New Roman"/>
                <a:cs typeface="Times New Roman"/>
              </a:rPr>
              <a:t>,</a:t>
            </a:r>
            <a:r>
              <a:rPr dirty="0" sz="1600" spc="-55" b="1">
                <a:latin typeface="Times New Roman"/>
                <a:cs typeface="Times New Roman"/>
              </a:rPr>
              <a:t> </a:t>
            </a:r>
            <a:r>
              <a:rPr dirty="0" sz="1600" spc="-20" b="1">
                <a:latin typeface="Times New Roman"/>
                <a:cs typeface="Times New Roman"/>
              </a:rPr>
              <a:t>etc.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3" name="object 3" descr=""/>
          <p:cNvSpPr/>
          <p:nvPr/>
        </p:nvSpPr>
        <p:spPr>
          <a:xfrm>
            <a:off x="952500" y="6877041"/>
            <a:ext cx="6045200" cy="0"/>
          </a:xfrm>
          <a:custGeom>
            <a:avLst/>
            <a:gdLst/>
            <a:ahLst/>
            <a:cxnLst/>
            <a:rect l="l" t="t" r="r" b="b"/>
            <a:pathLst>
              <a:path w="6045200" h="0">
                <a:moveTo>
                  <a:pt x="0" y="0"/>
                </a:moveTo>
                <a:lnTo>
                  <a:pt x="6045200" y="0"/>
                </a:lnTo>
              </a:path>
            </a:pathLst>
          </a:custGeom>
          <a:ln w="12700">
            <a:solidFill>
              <a:srgbClr val="87878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 txBox="1"/>
          <p:nvPr/>
        </p:nvSpPr>
        <p:spPr>
          <a:xfrm>
            <a:off x="444500" y="7118722"/>
            <a:ext cx="5838825" cy="236601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469900">
              <a:lnSpc>
                <a:spcPct val="100000"/>
              </a:lnSpc>
              <a:spcBef>
                <a:spcPts val="100"/>
              </a:spcBef>
            </a:pPr>
            <a:r>
              <a:rPr dirty="0" sz="1300" b="1">
                <a:latin typeface="Times New Roman"/>
                <a:cs typeface="Times New Roman"/>
              </a:rPr>
              <a:t>2.</a:t>
            </a:r>
            <a:r>
              <a:rPr dirty="0" sz="1300" spc="-35" b="1">
                <a:latin typeface="Times New Roman"/>
                <a:cs typeface="Times New Roman"/>
              </a:rPr>
              <a:t> </a:t>
            </a:r>
            <a:r>
              <a:rPr dirty="0" sz="1300" b="1">
                <a:latin typeface="Times New Roman"/>
                <a:cs typeface="Times New Roman"/>
              </a:rPr>
              <a:t>Jupyter</a:t>
            </a:r>
            <a:r>
              <a:rPr dirty="0" sz="1300" spc="-30" b="1">
                <a:latin typeface="Times New Roman"/>
                <a:cs typeface="Times New Roman"/>
              </a:rPr>
              <a:t> </a:t>
            </a:r>
            <a:r>
              <a:rPr dirty="0" sz="1300" spc="-20" b="1">
                <a:latin typeface="Times New Roman"/>
                <a:cs typeface="Times New Roman"/>
              </a:rPr>
              <a:t>Terminal</a:t>
            </a:r>
            <a:r>
              <a:rPr dirty="0" sz="1300" spc="-30" b="1">
                <a:latin typeface="Times New Roman"/>
                <a:cs typeface="Times New Roman"/>
              </a:rPr>
              <a:t> </a:t>
            </a:r>
            <a:r>
              <a:rPr dirty="0" sz="1300" b="1">
                <a:latin typeface="Times New Roman"/>
                <a:cs typeface="Times New Roman"/>
              </a:rPr>
              <a:t>(via</a:t>
            </a:r>
            <a:r>
              <a:rPr dirty="0" sz="1300" spc="-30" b="1">
                <a:latin typeface="Times New Roman"/>
                <a:cs typeface="Times New Roman"/>
              </a:rPr>
              <a:t> </a:t>
            </a:r>
            <a:r>
              <a:rPr dirty="0" sz="1300" spc="-10" b="1">
                <a:latin typeface="Times New Roman"/>
                <a:cs typeface="Times New Roman"/>
              </a:rPr>
              <a:t>TutorialsPoint)</a:t>
            </a:r>
            <a:endParaRPr sz="13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230"/>
              </a:spcBef>
            </a:pPr>
            <a:r>
              <a:rPr dirty="0" sz="1600" spc="-10" b="1">
                <a:latin typeface="Times New Roman"/>
                <a:cs typeface="Times New Roman"/>
              </a:rPr>
              <a:t>Website:</a:t>
            </a:r>
            <a:r>
              <a:rPr dirty="0" sz="1600" spc="-90" b="1">
                <a:latin typeface="Times New Roman"/>
                <a:cs typeface="Times New Roman"/>
              </a:rPr>
              <a:t> </a:t>
            </a:r>
            <a:r>
              <a:rPr dirty="0" u="sng" sz="1600" spc="-10" b="1">
                <a:solidFill>
                  <a:srgbClr val="1154CC"/>
                </a:solidFill>
                <a:uFill>
                  <a:solidFill>
                    <a:srgbClr val="1154CC"/>
                  </a:solidFill>
                </a:uFill>
                <a:latin typeface="Times New Roman"/>
                <a:cs typeface="Times New Roman"/>
                <a:hlinkClick r:id="rId3"/>
              </a:rPr>
              <a:t>https://www.tutorialspoint.com/unix_terminal_online.php</a:t>
            </a:r>
            <a:endParaRPr sz="1600">
              <a:latin typeface="Times New Roman"/>
              <a:cs typeface="Times New Roman"/>
            </a:endParaRPr>
          </a:p>
          <a:p>
            <a:pPr marL="469900">
              <a:lnSpc>
                <a:spcPct val="100000"/>
              </a:lnSpc>
              <a:spcBef>
                <a:spcPts val="1300"/>
              </a:spcBef>
            </a:pPr>
            <a:r>
              <a:rPr dirty="0" sz="1100" spc="-10" b="1">
                <a:latin typeface="Times New Roman"/>
                <a:cs typeface="Times New Roman"/>
              </a:rPr>
              <a:t>Features:</a:t>
            </a:r>
            <a:endParaRPr sz="1100">
              <a:latin typeface="Times New Roman"/>
              <a:cs typeface="Times New Roman"/>
            </a:endParaRPr>
          </a:p>
          <a:p>
            <a:pPr marL="470534" indent="-229235">
              <a:lnSpc>
                <a:spcPct val="100000"/>
              </a:lnSpc>
              <a:spcBef>
                <a:spcPts val="1220"/>
              </a:spcBef>
              <a:buFont typeface="Arial"/>
              <a:buChar char="●"/>
              <a:tabLst>
                <a:tab pos="470534" algn="l"/>
              </a:tabLst>
            </a:pPr>
            <a:r>
              <a:rPr dirty="0" sz="1600" spc="-10" b="1">
                <a:latin typeface="Times New Roman"/>
                <a:cs typeface="Times New Roman"/>
              </a:rPr>
              <a:t>Interactive</a:t>
            </a:r>
            <a:r>
              <a:rPr dirty="0" sz="1600" spc="-3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online</a:t>
            </a:r>
            <a:r>
              <a:rPr dirty="0" sz="1600" spc="-3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Linux</a:t>
            </a:r>
            <a:r>
              <a:rPr dirty="0" sz="1600" spc="-30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terminal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15"/>
              </a:spcBef>
              <a:buFont typeface="Arial"/>
              <a:buChar char="●"/>
            </a:pPr>
            <a:endParaRPr sz="1600">
              <a:latin typeface="Times New Roman"/>
              <a:cs typeface="Times New Roman"/>
            </a:endParaRPr>
          </a:p>
          <a:p>
            <a:pPr marL="470534" indent="-229235">
              <a:lnSpc>
                <a:spcPct val="100000"/>
              </a:lnSpc>
              <a:spcBef>
                <a:spcPts val="5"/>
              </a:spcBef>
              <a:buFont typeface="Arial"/>
              <a:buChar char="●"/>
              <a:tabLst>
                <a:tab pos="470534" algn="l"/>
              </a:tabLst>
            </a:pPr>
            <a:r>
              <a:rPr dirty="0" sz="1600" b="1">
                <a:latin typeface="Times New Roman"/>
                <a:cs typeface="Times New Roman"/>
              </a:rPr>
              <a:t>Ideal</a:t>
            </a:r>
            <a:r>
              <a:rPr dirty="0" sz="1600" spc="-6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for</a:t>
            </a:r>
            <a:r>
              <a:rPr dirty="0" sz="1600" spc="-5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Unix/Linux</a:t>
            </a:r>
            <a:r>
              <a:rPr dirty="0" sz="1600" spc="-5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command</a:t>
            </a:r>
            <a:r>
              <a:rPr dirty="0" sz="1600" spc="-55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practice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15"/>
              </a:spcBef>
              <a:buFont typeface="Arial"/>
              <a:buChar char="●"/>
            </a:pPr>
            <a:endParaRPr sz="1600">
              <a:latin typeface="Times New Roman"/>
              <a:cs typeface="Times New Roman"/>
            </a:endParaRPr>
          </a:p>
          <a:p>
            <a:pPr marL="470534" indent="-229235">
              <a:lnSpc>
                <a:spcPct val="100000"/>
              </a:lnSpc>
              <a:buFont typeface="Arial"/>
              <a:buChar char="●"/>
              <a:tabLst>
                <a:tab pos="470534" algn="l"/>
              </a:tabLst>
            </a:pPr>
            <a:r>
              <a:rPr dirty="0" sz="1600" b="1">
                <a:latin typeface="Times New Roman"/>
                <a:cs typeface="Times New Roman"/>
              </a:rPr>
              <a:t>No</a:t>
            </a:r>
            <a:r>
              <a:rPr dirty="0" sz="1600" spc="-10" b="1">
                <a:latin typeface="Times New Roman"/>
                <a:cs typeface="Times New Roman"/>
              </a:rPr>
              <a:t> sign-</a:t>
            </a:r>
            <a:r>
              <a:rPr dirty="0" sz="1600" b="1">
                <a:latin typeface="Times New Roman"/>
                <a:cs typeface="Times New Roman"/>
              </a:rPr>
              <a:t>up</a:t>
            </a:r>
            <a:r>
              <a:rPr dirty="0" sz="1600" spc="-10" b="1">
                <a:latin typeface="Times New Roman"/>
                <a:cs typeface="Times New Roman"/>
              </a:rPr>
              <a:t> required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5" name="object 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25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/>
              <a:t>Md.</a:t>
            </a:r>
            <a:r>
              <a:rPr dirty="0" spc="55"/>
              <a:t> </a:t>
            </a:r>
            <a:r>
              <a:rPr dirty="0" spc="-25"/>
              <a:t>Tariqul</a:t>
            </a:r>
            <a:r>
              <a:rPr dirty="0" spc="60"/>
              <a:t> </a:t>
            </a:r>
            <a:r>
              <a:rPr dirty="0"/>
              <a:t>Islam,</a:t>
            </a:r>
            <a:r>
              <a:rPr dirty="0" spc="55"/>
              <a:t> </a:t>
            </a:r>
            <a:r>
              <a:rPr dirty="0" spc="-30"/>
              <a:t>Lecturer,</a:t>
            </a:r>
            <a:r>
              <a:rPr dirty="0" spc="60"/>
              <a:t> </a:t>
            </a:r>
            <a:r>
              <a:rPr dirty="0" spc="-20"/>
              <a:t>Department</a:t>
            </a:r>
            <a:r>
              <a:rPr dirty="0" spc="55"/>
              <a:t> </a:t>
            </a:r>
            <a:r>
              <a:rPr dirty="0"/>
              <a:t>of</a:t>
            </a:r>
            <a:r>
              <a:rPr dirty="0" spc="60"/>
              <a:t> CSE,</a:t>
            </a:r>
            <a:r>
              <a:rPr dirty="0" spc="55"/>
              <a:t> </a:t>
            </a:r>
            <a:r>
              <a:rPr dirty="0"/>
              <a:t>University</a:t>
            </a:r>
            <a:r>
              <a:rPr dirty="0" spc="60"/>
              <a:t> </a:t>
            </a:r>
            <a:r>
              <a:rPr dirty="0"/>
              <a:t>of</a:t>
            </a:r>
            <a:r>
              <a:rPr dirty="0" spc="60"/>
              <a:t> </a:t>
            </a:r>
            <a:r>
              <a:rPr dirty="0"/>
              <a:t>Global</a:t>
            </a:r>
            <a:r>
              <a:rPr dirty="0" spc="55"/>
              <a:t> </a:t>
            </a:r>
            <a:r>
              <a:rPr dirty="0"/>
              <a:t>Village</a:t>
            </a:r>
            <a:r>
              <a:rPr dirty="0" spc="60"/>
              <a:t> </a:t>
            </a:r>
            <a:r>
              <a:rPr dirty="0" spc="-10"/>
              <a:t>(UGV)</a:t>
            </a:r>
          </a:p>
        </p:txBody>
      </p:sp>
      <p:sp>
        <p:nvSpPr>
          <p:cNvPr id="6" name="object 6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25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 spc="-20"/>
              <a:t>Page:</a:t>
            </a:r>
            <a:r>
              <a:rPr dirty="0" spc="-10"/>
              <a:t> </a:t>
            </a:r>
            <a:r>
              <a:rPr dirty="0" spc="-40"/>
              <a:t>14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673100" y="892423"/>
            <a:ext cx="4413250" cy="159956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41300">
              <a:lnSpc>
                <a:spcPct val="100000"/>
              </a:lnSpc>
              <a:spcBef>
                <a:spcPts val="100"/>
              </a:spcBef>
            </a:pPr>
            <a:r>
              <a:rPr dirty="0" sz="1100" b="1">
                <a:latin typeface="Times New Roman"/>
                <a:cs typeface="Times New Roman"/>
              </a:rPr>
              <a:t>How</a:t>
            </a:r>
            <a:r>
              <a:rPr dirty="0" sz="1100" spc="-15" b="1">
                <a:latin typeface="Times New Roman"/>
                <a:cs typeface="Times New Roman"/>
              </a:rPr>
              <a:t> </a:t>
            </a:r>
            <a:r>
              <a:rPr dirty="0" sz="1100" b="1">
                <a:latin typeface="Times New Roman"/>
                <a:cs typeface="Times New Roman"/>
              </a:rPr>
              <a:t>to</a:t>
            </a:r>
            <a:r>
              <a:rPr dirty="0" sz="1100" spc="-15" b="1">
                <a:latin typeface="Times New Roman"/>
                <a:cs typeface="Times New Roman"/>
              </a:rPr>
              <a:t> </a:t>
            </a:r>
            <a:r>
              <a:rPr dirty="0" sz="1100" spc="-20" b="1">
                <a:latin typeface="Times New Roman"/>
                <a:cs typeface="Times New Roman"/>
              </a:rPr>
              <a:t>Use:</a:t>
            </a:r>
            <a:endParaRPr sz="1100">
              <a:latin typeface="Times New Roman"/>
              <a:cs typeface="Times New Roman"/>
            </a:endParaRPr>
          </a:p>
          <a:p>
            <a:pPr marL="240665" indent="-227965">
              <a:lnSpc>
                <a:spcPct val="100000"/>
              </a:lnSpc>
              <a:spcBef>
                <a:spcPts val="1210"/>
              </a:spcBef>
              <a:buAutoNum type="arabicPeriod"/>
              <a:tabLst>
                <a:tab pos="240665" algn="l"/>
              </a:tabLst>
            </a:pPr>
            <a:r>
              <a:rPr dirty="0" sz="1600" spc="-10" b="1">
                <a:latin typeface="Times New Roman"/>
                <a:cs typeface="Times New Roman"/>
              </a:rPr>
              <a:t>Visit</a:t>
            </a:r>
            <a:r>
              <a:rPr dirty="0" sz="1600" spc="-4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the</a:t>
            </a:r>
            <a:r>
              <a:rPr dirty="0" sz="1600" spc="-45" b="1">
                <a:latin typeface="Times New Roman"/>
                <a:cs typeface="Times New Roman"/>
              </a:rPr>
              <a:t> </a:t>
            </a:r>
            <a:r>
              <a:rPr dirty="0" sz="1600" spc="-20" b="1">
                <a:latin typeface="Times New Roman"/>
                <a:cs typeface="Times New Roman"/>
              </a:rPr>
              <a:t>page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10"/>
              </a:spcBef>
              <a:buFont typeface="Times New Roman"/>
              <a:buAutoNum type="arabicPeriod"/>
            </a:pPr>
            <a:endParaRPr sz="1600">
              <a:latin typeface="Times New Roman"/>
              <a:cs typeface="Times New Roman"/>
            </a:endParaRPr>
          </a:p>
          <a:p>
            <a:pPr marL="240665" indent="-227965">
              <a:lnSpc>
                <a:spcPct val="100000"/>
              </a:lnSpc>
              <a:buAutoNum type="arabicPeriod"/>
              <a:tabLst>
                <a:tab pos="240665" algn="l"/>
              </a:tabLst>
            </a:pPr>
            <a:r>
              <a:rPr dirty="0" sz="1600" spc="-10" b="1">
                <a:latin typeface="Times New Roman"/>
                <a:cs typeface="Times New Roman"/>
              </a:rPr>
              <a:t>Wait</a:t>
            </a:r>
            <a:r>
              <a:rPr dirty="0" sz="1600" spc="-5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for</a:t>
            </a:r>
            <a:r>
              <a:rPr dirty="0" sz="1600" spc="-5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the</a:t>
            </a:r>
            <a:r>
              <a:rPr dirty="0" sz="1600" spc="-4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terminal</a:t>
            </a:r>
            <a:r>
              <a:rPr dirty="0" sz="1600" spc="-5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to</a:t>
            </a:r>
            <a:r>
              <a:rPr dirty="0" sz="1600" spc="-50" b="1">
                <a:latin typeface="Times New Roman"/>
                <a:cs typeface="Times New Roman"/>
              </a:rPr>
              <a:t> </a:t>
            </a:r>
            <a:r>
              <a:rPr dirty="0" sz="1600" spc="-20" b="1">
                <a:latin typeface="Times New Roman"/>
                <a:cs typeface="Times New Roman"/>
              </a:rPr>
              <a:t>load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10"/>
              </a:spcBef>
              <a:buFont typeface="Times New Roman"/>
              <a:buAutoNum type="arabicPeriod"/>
            </a:pPr>
            <a:endParaRPr sz="1600">
              <a:latin typeface="Times New Roman"/>
              <a:cs typeface="Times New Roman"/>
            </a:endParaRPr>
          </a:p>
          <a:p>
            <a:pPr marL="240665" indent="-227965">
              <a:lnSpc>
                <a:spcPct val="100000"/>
              </a:lnSpc>
              <a:spcBef>
                <a:spcPts val="5"/>
              </a:spcBef>
              <a:buAutoNum type="arabicPeriod"/>
              <a:tabLst>
                <a:tab pos="240665" algn="l"/>
              </a:tabLst>
            </a:pPr>
            <a:r>
              <a:rPr dirty="0" sz="1600" b="1">
                <a:latin typeface="Times New Roman"/>
                <a:cs typeface="Times New Roman"/>
              </a:rPr>
              <a:t>Start</a:t>
            </a:r>
            <a:r>
              <a:rPr dirty="0" sz="1600" spc="-5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typing</a:t>
            </a:r>
            <a:r>
              <a:rPr dirty="0" sz="1600" spc="-5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and</a:t>
            </a:r>
            <a:r>
              <a:rPr dirty="0" sz="1600" spc="-5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testing</a:t>
            </a:r>
            <a:r>
              <a:rPr dirty="0" sz="1600" spc="-5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commands</a:t>
            </a:r>
            <a:r>
              <a:rPr dirty="0" sz="1600" spc="-50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immediately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3" name="object 3" descr=""/>
          <p:cNvSpPr/>
          <p:nvPr/>
        </p:nvSpPr>
        <p:spPr>
          <a:xfrm>
            <a:off x="952500" y="3079751"/>
            <a:ext cx="6045200" cy="0"/>
          </a:xfrm>
          <a:custGeom>
            <a:avLst/>
            <a:gdLst/>
            <a:ahLst/>
            <a:cxnLst/>
            <a:rect l="l" t="t" r="r" b="b"/>
            <a:pathLst>
              <a:path w="6045200" h="0">
                <a:moveTo>
                  <a:pt x="0" y="0"/>
                </a:moveTo>
                <a:lnTo>
                  <a:pt x="6045200" y="0"/>
                </a:lnTo>
              </a:path>
            </a:pathLst>
          </a:custGeom>
          <a:ln w="12700">
            <a:solidFill>
              <a:srgbClr val="87878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 txBox="1"/>
          <p:nvPr/>
        </p:nvSpPr>
        <p:spPr>
          <a:xfrm>
            <a:off x="444500" y="3311797"/>
            <a:ext cx="4100195" cy="435737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469900">
              <a:lnSpc>
                <a:spcPct val="100000"/>
              </a:lnSpc>
              <a:spcBef>
                <a:spcPts val="100"/>
              </a:spcBef>
            </a:pPr>
            <a:r>
              <a:rPr dirty="0" sz="1300" b="1">
                <a:latin typeface="Times New Roman"/>
                <a:cs typeface="Times New Roman"/>
              </a:rPr>
              <a:t>3.</a:t>
            </a:r>
            <a:r>
              <a:rPr dirty="0" sz="1300" spc="-20" b="1">
                <a:latin typeface="Times New Roman"/>
                <a:cs typeface="Times New Roman"/>
              </a:rPr>
              <a:t> </a:t>
            </a:r>
            <a:r>
              <a:rPr dirty="0" sz="1300" spc="-10" b="1">
                <a:latin typeface="Times New Roman"/>
                <a:cs typeface="Times New Roman"/>
              </a:rPr>
              <a:t>CoCalc</a:t>
            </a:r>
            <a:endParaRPr sz="13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230"/>
              </a:spcBef>
            </a:pPr>
            <a:r>
              <a:rPr dirty="0" sz="1600" spc="-10" b="1">
                <a:latin typeface="Times New Roman"/>
                <a:cs typeface="Times New Roman"/>
              </a:rPr>
              <a:t>Website:</a:t>
            </a:r>
            <a:r>
              <a:rPr dirty="0" sz="1600" spc="-90" b="1">
                <a:latin typeface="Times New Roman"/>
                <a:cs typeface="Times New Roman"/>
              </a:rPr>
              <a:t> </a:t>
            </a:r>
            <a:r>
              <a:rPr dirty="0" u="sng" sz="1600" spc="-10" b="1">
                <a:solidFill>
                  <a:srgbClr val="1154CC"/>
                </a:solidFill>
                <a:uFill>
                  <a:solidFill>
                    <a:srgbClr val="1154CC"/>
                  </a:solidFill>
                </a:uFill>
                <a:latin typeface="Times New Roman"/>
                <a:cs typeface="Times New Roman"/>
                <a:hlinkClick r:id="rId2"/>
              </a:rPr>
              <a:t>https://cocalc.com</a:t>
            </a:r>
            <a:endParaRPr sz="1600">
              <a:latin typeface="Times New Roman"/>
              <a:cs typeface="Times New Roman"/>
            </a:endParaRPr>
          </a:p>
          <a:p>
            <a:pPr marL="469900">
              <a:lnSpc>
                <a:spcPct val="100000"/>
              </a:lnSpc>
              <a:spcBef>
                <a:spcPts val="1300"/>
              </a:spcBef>
            </a:pPr>
            <a:r>
              <a:rPr dirty="0" sz="1100" spc="-10" b="1">
                <a:latin typeface="Times New Roman"/>
                <a:cs typeface="Times New Roman"/>
              </a:rPr>
              <a:t>Features:</a:t>
            </a:r>
            <a:endParaRPr sz="1100">
              <a:latin typeface="Times New Roman"/>
              <a:cs typeface="Times New Roman"/>
            </a:endParaRPr>
          </a:p>
          <a:p>
            <a:pPr marL="470534" indent="-229235">
              <a:lnSpc>
                <a:spcPct val="100000"/>
              </a:lnSpc>
              <a:spcBef>
                <a:spcPts val="1220"/>
              </a:spcBef>
              <a:buFont typeface="Arial"/>
              <a:buChar char="●"/>
              <a:tabLst>
                <a:tab pos="470534" algn="l"/>
              </a:tabLst>
            </a:pPr>
            <a:r>
              <a:rPr dirty="0" sz="1600" b="1">
                <a:latin typeface="Times New Roman"/>
                <a:cs typeface="Times New Roman"/>
              </a:rPr>
              <a:t>Full</a:t>
            </a:r>
            <a:r>
              <a:rPr dirty="0" sz="1600" spc="-5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Linux</a:t>
            </a:r>
            <a:r>
              <a:rPr dirty="0" sz="1600" spc="-5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terminal</a:t>
            </a:r>
            <a:r>
              <a:rPr dirty="0" sz="1600" spc="-55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environment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15"/>
              </a:spcBef>
              <a:buFont typeface="Arial"/>
              <a:buChar char="●"/>
            </a:pPr>
            <a:endParaRPr sz="1600">
              <a:latin typeface="Times New Roman"/>
              <a:cs typeface="Times New Roman"/>
            </a:endParaRPr>
          </a:p>
          <a:p>
            <a:pPr marL="470534" indent="-229235">
              <a:lnSpc>
                <a:spcPct val="100000"/>
              </a:lnSpc>
              <a:spcBef>
                <a:spcPts val="5"/>
              </a:spcBef>
              <a:buFont typeface="Arial"/>
              <a:buChar char="●"/>
              <a:tabLst>
                <a:tab pos="470534" algn="l"/>
              </a:tabLst>
            </a:pPr>
            <a:r>
              <a:rPr dirty="0" sz="1600" spc="-10" b="1">
                <a:latin typeface="Times New Roman"/>
                <a:cs typeface="Times New Roman"/>
              </a:rPr>
              <a:t>Collaborative</a:t>
            </a:r>
            <a:r>
              <a:rPr dirty="0" sz="1600" spc="-1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coding</a:t>
            </a:r>
            <a:r>
              <a:rPr dirty="0" sz="1600" spc="-1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and</a:t>
            </a:r>
            <a:r>
              <a:rPr dirty="0" sz="1600" spc="-15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scripting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15"/>
              </a:spcBef>
              <a:buFont typeface="Arial"/>
              <a:buChar char="●"/>
            </a:pPr>
            <a:endParaRPr sz="1600">
              <a:latin typeface="Times New Roman"/>
              <a:cs typeface="Times New Roman"/>
            </a:endParaRPr>
          </a:p>
          <a:p>
            <a:pPr marL="470534" indent="-229235">
              <a:lnSpc>
                <a:spcPct val="100000"/>
              </a:lnSpc>
              <a:buFont typeface="Arial"/>
              <a:buChar char="●"/>
              <a:tabLst>
                <a:tab pos="470534" algn="l"/>
              </a:tabLst>
            </a:pPr>
            <a:r>
              <a:rPr dirty="0" sz="1600" b="1">
                <a:latin typeface="Times New Roman"/>
                <a:cs typeface="Times New Roman"/>
              </a:rPr>
              <a:t>Supports</a:t>
            </a:r>
            <a:r>
              <a:rPr dirty="0" sz="1600" spc="-5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bash,</a:t>
            </a:r>
            <a:r>
              <a:rPr dirty="0" sz="1600" spc="-5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Python,</a:t>
            </a:r>
            <a:r>
              <a:rPr dirty="0" sz="1600" spc="-45" b="1">
                <a:latin typeface="Times New Roman"/>
                <a:cs typeface="Times New Roman"/>
              </a:rPr>
              <a:t> </a:t>
            </a:r>
            <a:r>
              <a:rPr dirty="0" sz="1600" spc="-20" b="1">
                <a:latin typeface="Times New Roman"/>
                <a:cs typeface="Times New Roman"/>
              </a:rPr>
              <a:t>LaTeX,</a:t>
            </a:r>
            <a:r>
              <a:rPr dirty="0" sz="1600" spc="-50" b="1">
                <a:latin typeface="Times New Roman"/>
                <a:cs typeface="Times New Roman"/>
              </a:rPr>
              <a:t> </a:t>
            </a:r>
            <a:r>
              <a:rPr dirty="0" sz="1600" spc="-20" b="1">
                <a:latin typeface="Times New Roman"/>
                <a:cs typeface="Times New Roman"/>
              </a:rPr>
              <a:t>etc.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445"/>
              </a:spcBef>
            </a:pPr>
            <a:endParaRPr sz="1600">
              <a:latin typeface="Times New Roman"/>
              <a:cs typeface="Times New Roman"/>
            </a:endParaRPr>
          </a:p>
          <a:p>
            <a:pPr marL="469900">
              <a:lnSpc>
                <a:spcPct val="100000"/>
              </a:lnSpc>
            </a:pPr>
            <a:r>
              <a:rPr dirty="0" sz="1100" b="1">
                <a:latin typeface="Times New Roman"/>
                <a:cs typeface="Times New Roman"/>
              </a:rPr>
              <a:t>How</a:t>
            </a:r>
            <a:r>
              <a:rPr dirty="0" sz="1100" spc="-15" b="1">
                <a:latin typeface="Times New Roman"/>
                <a:cs typeface="Times New Roman"/>
              </a:rPr>
              <a:t> </a:t>
            </a:r>
            <a:r>
              <a:rPr dirty="0" sz="1100" b="1">
                <a:latin typeface="Times New Roman"/>
                <a:cs typeface="Times New Roman"/>
              </a:rPr>
              <a:t>to</a:t>
            </a:r>
            <a:r>
              <a:rPr dirty="0" sz="1100" spc="-15" b="1">
                <a:latin typeface="Times New Roman"/>
                <a:cs typeface="Times New Roman"/>
              </a:rPr>
              <a:t> </a:t>
            </a:r>
            <a:r>
              <a:rPr dirty="0" sz="1100" spc="-20" b="1">
                <a:latin typeface="Times New Roman"/>
                <a:cs typeface="Times New Roman"/>
              </a:rPr>
              <a:t>Use:</a:t>
            </a:r>
            <a:endParaRPr sz="1100">
              <a:latin typeface="Times New Roman"/>
              <a:cs typeface="Times New Roman"/>
            </a:endParaRPr>
          </a:p>
          <a:p>
            <a:pPr marL="469265" indent="-227965">
              <a:lnSpc>
                <a:spcPct val="100000"/>
              </a:lnSpc>
              <a:spcBef>
                <a:spcPts val="1215"/>
              </a:spcBef>
              <a:buAutoNum type="arabicPeriod"/>
              <a:tabLst>
                <a:tab pos="469265" algn="l"/>
              </a:tabLst>
            </a:pPr>
            <a:r>
              <a:rPr dirty="0" sz="1600" b="1">
                <a:latin typeface="Times New Roman"/>
                <a:cs typeface="Times New Roman"/>
              </a:rPr>
              <a:t>Sign</a:t>
            </a:r>
            <a:r>
              <a:rPr dirty="0" sz="1600" spc="-3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up</a:t>
            </a:r>
            <a:r>
              <a:rPr dirty="0" sz="1600" spc="-3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for</a:t>
            </a:r>
            <a:r>
              <a:rPr dirty="0" sz="1600" spc="-3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a</a:t>
            </a:r>
            <a:r>
              <a:rPr dirty="0" sz="1600" spc="-2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free</a:t>
            </a:r>
            <a:r>
              <a:rPr dirty="0" sz="1600" spc="-30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account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10"/>
              </a:spcBef>
              <a:buFont typeface="Times New Roman"/>
              <a:buAutoNum type="arabicPeriod"/>
            </a:pPr>
            <a:endParaRPr sz="1600">
              <a:latin typeface="Times New Roman"/>
              <a:cs typeface="Times New Roman"/>
            </a:endParaRPr>
          </a:p>
          <a:p>
            <a:pPr marL="469265" indent="-227965">
              <a:lnSpc>
                <a:spcPct val="100000"/>
              </a:lnSpc>
              <a:buAutoNum type="arabicPeriod"/>
              <a:tabLst>
                <a:tab pos="469265" algn="l"/>
              </a:tabLst>
            </a:pPr>
            <a:r>
              <a:rPr dirty="0" sz="1600" b="1">
                <a:latin typeface="Times New Roman"/>
                <a:cs typeface="Times New Roman"/>
              </a:rPr>
              <a:t>Create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a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new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project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10"/>
              </a:spcBef>
              <a:buFont typeface="Times New Roman"/>
              <a:buAutoNum type="arabicPeriod"/>
            </a:pPr>
            <a:endParaRPr sz="1600">
              <a:latin typeface="Times New Roman"/>
              <a:cs typeface="Times New Roman"/>
            </a:endParaRPr>
          </a:p>
          <a:p>
            <a:pPr marL="469265" indent="-227965">
              <a:lnSpc>
                <a:spcPct val="100000"/>
              </a:lnSpc>
              <a:buAutoNum type="arabicPeriod"/>
              <a:tabLst>
                <a:tab pos="469265" algn="l"/>
              </a:tabLst>
            </a:pPr>
            <a:r>
              <a:rPr dirty="0" sz="1600" b="1">
                <a:latin typeface="Times New Roman"/>
                <a:cs typeface="Times New Roman"/>
              </a:rPr>
              <a:t>Launch</a:t>
            </a:r>
            <a:r>
              <a:rPr dirty="0" sz="1600" spc="-4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the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terminal</a:t>
            </a:r>
            <a:r>
              <a:rPr dirty="0" sz="1600" spc="-4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and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begin</a:t>
            </a:r>
            <a:r>
              <a:rPr dirty="0" sz="1600" spc="-45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practicing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5" name="object 5" descr=""/>
          <p:cNvSpPr/>
          <p:nvPr/>
        </p:nvSpPr>
        <p:spPr>
          <a:xfrm>
            <a:off x="952500" y="8248647"/>
            <a:ext cx="6045200" cy="0"/>
          </a:xfrm>
          <a:custGeom>
            <a:avLst/>
            <a:gdLst/>
            <a:ahLst/>
            <a:cxnLst/>
            <a:rect l="l" t="t" r="r" b="b"/>
            <a:pathLst>
              <a:path w="6045200" h="0">
                <a:moveTo>
                  <a:pt x="0" y="0"/>
                </a:moveTo>
                <a:lnTo>
                  <a:pt x="6045200" y="0"/>
                </a:lnTo>
              </a:path>
            </a:pathLst>
          </a:custGeom>
          <a:ln w="12700">
            <a:solidFill>
              <a:srgbClr val="87878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 descr=""/>
          <p:cNvSpPr txBox="1"/>
          <p:nvPr/>
        </p:nvSpPr>
        <p:spPr>
          <a:xfrm>
            <a:off x="444500" y="8488697"/>
            <a:ext cx="2508885" cy="956944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469900">
              <a:lnSpc>
                <a:spcPct val="100000"/>
              </a:lnSpc>
              <a:spcBef>
                <a:spcPts val="100"/>
              </a:spcBef>
            </a:pPr>
            <a:r>
              <a:rPr dirty="0" sz="1300" b="1">
                <a:latin typeface="Times New Roman"/>
                <a:cs typeface="Times New Roman"/>
              </a:rPr>
              <a:t>4.</a:t>
            </a:r>
            <a:r>
              <a:rPr dirty="0" sz="1300" spc="-40" b="1">
                <a:latin typeface="Times New Roman"/>
                <a:cs typeface="Times New Roman"/>
              </a:rPr>
              <a:t> </a:t>
            </a:r>
            <a:r>
              <a:rPr dirty="0" sz="1300" b="1">
                <a:latin typeface="Times New Roman"/>
                <a:cs typeface="Times New Roman"/>
              </a:rPr>
              <a:t>JS/Linux</a:t>
            </a:r>
            <a:r>
              <a:rPr dirty="0" sz="1300" spc="-40" b="1">
                <a:latin typeface="Times New Roman"/>
                <a:cs typeface="Times New Roman"/>
              </a:rPr>
              <a:t> </a:t>
            </a:r>
            <a:r>
              <a:rPr dirty="0" sz="1300" spc="-10" b="1">
                <a:latin typeface="Times New Roman"/>
                <a:cs typeface="Times New Roman"/>
              </a:rPr>
              <a:t>(Copy.sh)</a:t>
            </a:r>
            <a:endParaRPr sz="13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230"/>
              </a:spcBef>
            </a:pPr>
            <a:r>
              <a:rPr dirty="0" sz="1600" spc="-10" b="1">
                <a:latin typeface="Times New Roman"/>
                <a:cs typeface="Times New Roman"/>
              </a:rPr>
              <a:t>Website:</a:t>
            </a:r>
            <a:r>
              <a:rPr dirty="0" sz="1600" spc="-90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https://copy.sh/v86/</a:t>
            </a:r>
            <a:endParaRPr sz="1600">
              <a:latin typeface="Times New Roman"/>
              <a:cs typeface="Times New Roman"/>
            </a:endParaRPr>
          </a:p>
          <a:p>
            <a:pPr marL="469900">
              <a:lnSpc>
                <a:spcPct val="100000"/>
              </a:lnSpc>
              <a:spcBef>
                <a:spcPts val="1300"/>
              </a:spcBef>
            </a:pPr>
            <a:r>
              <a:rPr dirty="0" sz="1100" spc="-10" b="1">
                <a:latin typeface="Times New Roman"/>
                <a:cs typeface="Times New Roman"/>
              </a:rPr>
              <a:t>Features: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7" name="object 7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25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/>
              <a:t>Md.</a:t>
            </a:r>
            <a:r>
              <a:rPr dirty="0" spc="55"/>
              <a:t> </a:t>
            </a:r>
            <a:r>
              <a:rPr dirty="0" spc="-25"/>
              <a:t>Tariqul</a:t>
            </a:r>
            <a:r>
              <a:rPr dirty="0" spc="60"/>
              <a:t> </a:t>
            </a:r>
            <a:r>
              <a:rPr dirty="0"/>
              <a:t>Islam,</a:t>
            </a:r>
            <a:r>
              <a:rPr dirty="0" spc="55"/>
              <a:t> </a:t>
            </a:r>
            <a:r>
              <a:rPr dirty="0" spc="-30"/>
              <a:t>Lecturer,</a:t>
            </a:r>
            <a:r>
              <a:rPr dirty="0" spc="60"/>
              <a:t> </a:t>
            </a:r>
            <a:r>
              <a:rPr dirty="0" spc="-20"/>
              <a:t>Department</a:t>
            </a:r>
            <a:r>
              <a:rPr dirty="0" spc="55"/>
              <a:t> </a:t>
            </a:r>
            <a:r>
              <a:rPr dirty="0"/>
              <a:t>of</a:t>
            </a:r>
            <a:r>
              <a:rPr dirty="0" spc="60"/>
              <a:t> CSE,</a:t>
            </a:r>
            <a:r>
              <a:rPr dirty="0" spc="55"/>
              <a:t> </a:t>
            </a:r>
            <a:r>
              <a:rPr dirty="0"/>
              <a:t>University</a:t>
            </a:r>
            <a:r>
              <a:rPr dirty="0" spc="60"/>
              <a:t> </a:t>
            </a:r>
            <a:r>
              <a:rPr dirty="0"/>
              <a:t>of</a:t>
            </a:r>
            <a:r>
              <a:rPr dirty="0" spc="60"/>
              <a:t> </a:t>
            </a:r>
            <a:r>
              <a:rPr dirty="0"/>
              <a:t>Global</a:t>
            </a:r>
            <a:r>
              <a:rPr dirty="0" spc="55"/>
              <a:t> </a:t>
            </a:r>
            <a:r>
              <a:rPr dirty="0"/>
              <a:t>Village</a:t>
            </a:r>
            <a:r>
              <a:rPr dirty="0" spc="60"/>
              <a:t> </a:t>
            </a:r>
            <a:r>
              <a:rPr dirty="0" spc="-10"/>
              <a:t>(UGV)</a:t>
            </a:r>
          </a:p>
        </p:txBody>
      </p:sp>
      <p:sp>
        <p:nvSpPr>
          <p:cNvPr id="8" name="object 8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25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 spc="-20"/>
              <a:t>Page:</a:t>
            </a:r>
            <a:r>
              <a:rPr dirty="0" spc="-10"/>
              <a:t> </a:t>
            </a:r>
            <a:r>
              <a:rPr dirty="0" spc="-40"/>
              <a:t>15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673100" y="889099"/>
            <a:ext cx="5036185" cy="32715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41935" indent="-229235">
              <a:lnSpc>
                <a:spcPct val="100000"/>
              </a:lnSpc>
              <a:spcBef>
                <a:spcPts val="100"/>
              </a:spcBef>
              <a:buFont typeface="Arial"/>
              <a:buChar char="●"/>
              <a:tabLst>
                <a:tab pos="241935" algn="l"/>
              </a:tabLst>
            </a:pPr>
            <a:r>
              <a:rPr dirty="0" sz="1600" b="1">
                <a:latin typeface="Times New Roman"/>
                <a:cs typeface="Times New Roman"/>
              </a:rPr>
              <a:t>Emulates</a:t>
            </a:r>
            <a:r>
              <a:rPr dirty="0" sz="1600" spc="-6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Linux</a:t>
            </a:r>
            <a:r>
              <a:rPr dirty="0" sz="1600" spc="-55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in-browser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15"/>
              </a:spcBef>
              <a:buFont typeface="Arial"/>
              <a:buChar char="●"/>
            </a:pPr>
            <a:endParaRPr sz="1600">
              <a:latin typeface="Times New Roman"/>
              <a:cs typeface="Times New Roman"/>
            </a:endParaRPr>
          </a:p>
          <a:p>
            <a:pPr marL="241935" indent="-229235">
              <a:lnSpc>
                <a:spcPct val="100000"/>
              </a:lnSpc>
              <a:buFont typeface="Arial"/>
              <a:buChar char="●"/>
              <a:tabLst>
                <a:tab pos="241935" algn="l"/>
              </a:tabLst>
            </a:pPr>
            <a:r>
              <a:rPr dirty="0" sz="1600" b="1">
                <a:latin typeface="Times New Roman"/>
                <a:cs typeface="Times New Roman"/>
              </a:rPr>
              <a:t>Fast</a:t>
            </a:r>
            <a:r>
              <a:rPr dirty="0" sz="1600" spc="-2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and</a:t>
            </a:r>
            <a:r>
              <a:rPr dirty="0" sz="1600" spc="-25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lightweight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20"/>
              </a:spcBef>
              <a:buFont typeface="Arial"/>
              <a:buChar char="●"/>
            </a:pPr>
            <a:endParaRPr sz="1600">
              <a:latin typeface="Times New Roman"/>
              <a:cs typeface="Times New Roman"/>
            </a:endParaRPr>
          </a:p>
          <a:p>
            <a:pPr marL="241935" indent="-229235">
              <a:lnSpc>
                <a:spcPct val="100000"/>
              </a:lnSpc>
              <a:buFont typeface="Arial"/>
              <a:buChar char="●"/>
              <a:tabLst>
                <a:tab pos="241935" algn="l"/>
              </a:tabLst>
            </a:pPr>
            <a:r>
              <a:rPr dirty="0" sz="1600" b="1">
                <a:latin typeface="Times New Roman"/>
                <a:cs typeface="Times New Roman"/>
              </a:rPr>
              <a:t>Ideal</a:t>
            </a:r>
            <a:r>
              <a:rPr dirty="0" sz="1600" spc="-4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for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basic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command-</a:t>
            </a:r>
            <a:r>
              <a:rPr dirty="0" sz="1600" b="1">
                <a:latin typeface="Times New Roman"/>
                <a:cs typeface="Times New Roman"/>
              </a:rPr>
              <a:t>line</a:t>
            </a:r>
            <a:r>
              <a:rPr dirty="0" sz="1600" spc="-45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experience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445"/>
              </a:spcBef>
            </a:pPr>
            <a:endParaRPr sz="1600">
              <a:latin typeface="Times New Roman"/>
              <a:cs typeface="Times New Roman"/>
            </a:endParaRPr>
          </a:p>
          <a:p>
            <a:pPr marL="241300">
              <a:lnSpc>
                <a:spcPct val="100000"/>
              </a:lnSpc>
            </a:pPr>
            <a:r>
              <a:rPr dirty="0" sz="1100" b="1">
                <a:latin typeface="Times New Roman"/>
                <a:cs typeface="Times New Roman"/>
              </a:rPr>
              <a:t>How</a:t>
            </a:r>
            <a:r>
              <a:rPr dirty="0" sz="1100" spc="-15" b="1">
                <a:latin typeface="Times New Roman"/>
                <a:cs typeface="Times New Roman"/>
              </a:rPr>
              <a:t> </a:t>
            </a:r>
            <a:r>
              <a:rPr dirty="0" sz="1100" b="1">
                <a:latin typeface="Times New Roman"/>
                <a:cs typeface="Times New Roman"/>
              </a:rPr>
              <a:t>to</a:t>
            </a:r>
            <a:r>
              <a:rPr dirty="0" sz="1100" spc="-15" b="1">
                <a:latin typeface="Times New Roman"/>
                <a:cs typeface="Times New Roman"/>
              </a:rPr>
              <a:t> </a:t>
            </a:r>
            <a:r>
              <a:rPr dirty="0" sz="1100" spc="-20" b="1">
                <a:latin typeface="Times New Roman"/>
                <a:cs typeface="Times New Roman"/>
              </a:rPr>
              <a:t>Use:</a:t>
            </a:r>
            <a:endParaRPr sz="1100">
              <a:latin typeface="Times New Roman"/>
              <a:cs typeface="Times New Roman"/>
            </a:endParaRPr>
          </a:p>
          <a:p>
            <a:pPr marL="240665" indent="-227965">
              <a:lnSpc>
                <a:spcPct val="100000"/>
              </a:lnSpc>
              <a:spcBef>
                <a:spcPts val="1215"/>
              </a:spcBef>
              <a:buAutoNum type="arabicPeriod"/>
              <a:tabLst>
                <a:tab pos="240665" algn="l"/>
              </a:tabLst>
            </a:pPr>
            <a:r>
              <a:rPr dirty="0" sz="1600" b="1">
                <a:latin typeface="Times New Roman"/>
                <a:cs typeface="Times New Roman"/>
              </a:rPr>
              <a:t>Go</a:t>
            </a:r>
            <a:r>
              <a:rPr dirty="0" sz="1600" spc="-2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to</a:t>
            </a:r>
            <a:r>
              <a:rPr dirty="0" sz="1600" spc="-2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the</a:t>
            </a:r>
            <a:r>
              <a:rPr dirty="0" sz="1600" spc="-25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website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10"/>
              </a:spcBef>
              <a:buFont typeface="Times New Roman"/>
              <a:buAutoNum type="arabicPeriod"/>
            </a:pPr>
            <a:endParaRPr sz="1600">
              <a:latin typeface="Times New Roman"/>
              <a:cs typeface="Times New Roman"/>
            </a:endParaRPr>
          </a:p>
          <a:p>
            <a:pPr marL="240665" indent="-227965">
              <a:lnSpc>
                <a:spcPct val="100000"/>
              </a:lnSpc>
              <a:buAutoNum type="arabicPeriod"/>
              <a:tabLst>
                <a:tab pos="240665" algn="l"/>
              </a:tabLst>
            </a:pPr>
            <a:r>
              <a:rPr dirty="0" sz="1600" b="1">
                <a:latin typeface="Times New Roman"/>
                <a:cs typeface="Times New Roman"/>
              </a:rPr>
              <a:t>Select</a:t>
            </a:r>
            <a:r>
              <a:rPr dirty="0" sz="1600" spc="-2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a</a:t>
            </a:r>
            <a:r>
              <a:rPr dirty="0" sz="1600" spc="-2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Linux</a:t>
            </a:r>
            <a:r>
              <a:rPr dirty="0" sz="1600" spc="-25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distribution</a:t>
            </a:r>
            <a:r>
              <a:rPr dirty="0" sz="1600" spc="-2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(e.g.,</a:t>
            </a:r>
            <a:r>
              <a:rPr dirty="0" sz="1600" spc="-25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Buildroot</a:t>
            </a:r>
            <a:r>
              <a:rPr dirty="0" sz="1600" spc="-2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or</a:t>
            </a:r>
            <a:r>
              <a:rPr dirty="0" sz="1600" spc="-25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BusyBox)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10"/>
              </a:spcBef>
              <a:buFont typeface="Times New Roman"/>
              <a:buAutoNum type="arabicPeriod"/>
            </a:pPr>
            <a:endParaRPr sz="1600">
              <a:latin typeface="Times New Roman"/>
              <a:cs typeface="Times New Roman"/>
            </a:endParaRPr>
          </a:p>
          <a:p>
            <a:pPr marL="240665" indent="-227965">
              <a:lnSpc>
                <a:spcPct val="100000"/>
              </a:lnSpc>
              <a:buAutoNum type="arabicPeriod"/>
              <a:tabLst>
                <a:tab pos="240665" algn="l"/>
              </a:tabLst>
            </a:pPr>
            <a:r>
              <a:rPr dirty="0" sz="1600" b="1">
                <a:latin typeface="Times New Roman"/>
                <a:cs typeface="Times New Roman"/>
              </a:rPr>
              <a:t>Use</a:t>
            </a:r>
            <a:r>
              <a:rPr dirty="0" sz="1600" spc="-5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the</a:t>
            </a:r>
            <a:r>
              <a:rPr dirty="0" sz="1600" spc="-60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in-</a:t>
            </a:r>
            <a:r>
              <a:rPr dirty="0" sz="1600" b="1">
                <a:latin typeface="Times New Roman"/>
                <a:cs typeface="Times New Roman"/>
              </a:rPr>
              <a:t>browser</a:t>
            </a:r>
            <a:r>
              <a:rPr dirty="0" sz="1600" spc="-5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terminal</a:t>
            </a:r>
            <a:r>
              <a:rPr dirty="0" sz="1600" spc="-5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for</a:t>
            </a:r>
            <a:r>
              <a:rPr dirty="0" sz="1600" spc="-5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command</a:t>
            </a:r>
            <a:r>
              <a:rPr dirty="0" sz="1600" spc="-55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testing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3" name="object 3" descr=""/>
          <p:cNvSpPr/>
          <p:nvPr/>
        </p:nvSpPr>
        <p:spPr>
          <a:xfrm>
            <a:off x="952500" y="4743437"/>
            <a:ext cx="6045200" cy="0"/>
          </a:xfrm>
          <a:custGeom>
            <a:avLst/>
            <a:gdLst/>
            <a:ahLst/>
            <a:cxnLst/>
            <a:rect l="l" t="t" r="r" b="b"/>
            <a:pathLst>
              <a:path w="6045200" h="0">
                <a:moveTo>
                  <a:pt x="0" y="0"/>
                </a:moveTo>
                <a:lnTo>
                  <a:pt x="6045200" y="0"/>
                </a:lnTo>
              </a:path>
            </a:pathLst>
          </a:custGeom>
          <a:ln w="12700">
            <a:solidFill>
              <a:srgbClr val="87878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 txBox="1"/>
          <p:nvPr/>
        </p:nvSpPr>
        <p:spPr>
          <a:xfrm>
            <a:off x="444500" y="4980037"/>
            <a:ext cx="4811395" cy="435737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469900">
              <a:lnSpc>
                <a:spcPct val="100000"/>
              </a:lnSpc>
              <a:spcBef>
                <a:spcPts val="100"/>
              </a:spcBef>
            </a:pPr>
            <a:r>
              <a:rPr dirty="0" sz="1300" b="1">
                <a:latin typeface="Times New Roman"/>
                <a:cs typeface="Times New Roman"/>
              </a:rPr>
              <a:t>5.</a:t>
            </a:r>
            <a:r>
              <a:rPr dirty="0" sz="1300" spc="-10" b="1">
                <a:latin typeface="Times New Roman"/>
                <a:cs typeface="Times New Roman"/>
              </a:rPr>
              <a:t> LinuxZoo</a:t>
            </a:r>
            <a:endParaRPr sz="13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230"/>
              </a:spcBef>
            </a:pPr>
            <a:r>
              <a:rPr dirty="0" sz="1600" spc="-10" b="1">
                <a:latin typeface="Times New Roman"/>
                <a:cs typeface="Times New Roman"/>
              </a:rPr>
              <a:t>Website:</a:t>
            </a:r>
            <a:r>
              <a:rPr dirty="0" sz="1600" spc="-90" b="1">
                <a:latin typeface="Times New Roman"/>
                <a:cs typeface="Times New Roman"/>
              </a:rPr>
              <a:t> </a:t>
            </a:r>
            <a:r>
              <a:rPr dirty="0" u="sng" sz="1600" spc="-10" b="1">
                <a:solidFill>
                  <a:srgbClr val="1154CC"/>
                </a:solidFill>
                <a:uFill>
                  <a:solidFill>
                    <a:srgbClr val="1154CC"/>
                  </a:solidFill>
                </a:uFill>
                <a:latin typeface="Times New Roman"/>
                <a:cs typeface="Times New Roman"/>
                <a:hlinkClick r:id="rId2"/>
              </a:rPr>
              <a:t>https://linuxzoo.net</a:t>
            </a:r>
            <a:endParaRPr sz="1600">
              <a:latin typeface="Times New Roman"/>
              <a:cs typeface="Times New Roman"/>
            </a:endParaRPr>
          </a:p>
          <a:p>
            <a:pPr marL="469900">
              <a:lnSpc>
                <a:spcPct val="100000"/>
              </a:lnSpc>
              <a:spcBef>
                <a:spcPts val="1300"/>
              </a:spcBef>
            </a:pPr>
            <a:r>
              <a:rPr dirty="0" sz="1100" spc="-10" b="1">
                <a:latin typeface="Times New Roman"/>
                <a:cs typeface="Times New Roman"/>
              </a:rPr>
              <a:t>Features:</a:t>
            </a:r>
            <a:endParaRPr sz="1100">
              <a:latin typeface="Times New Roman"/>
              <a:cs typeface="Times New Roman"/>
            </a:endParaRPr>
          </a:p>
          <a:p>
            <a:pPr marL="470534" indent="-229235">
              <a:lnSpc>
                <a:spcPct val="100000"/>
              </a:lnSpc>
              <a:spcBef>
                <a:spcPts val="1220"/>
              </a:spcBef>
              <a:buFont typeface="Arial"/>
              <a:buChar char="●"/>
              <a:tabLst>
                <a:tab pos="470534" algn="l"/>
              </a:tabLst>
            </a:pPr>
            <a:r>
              <a:rPr dirty="0" sz="1600" b="1">
                <a:latin typeface="Times New Roman"/>
                <a:cs typeface="Times New Roman"/>
              </a:rPr>
              <a:t>Remote</a:t>
            </a:r>
            <a:r>
              <a:rPr dirty="0" sz="1600" spc="-5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access</a:t>
            </a:r>
            <a:r>
              <a:rPr dirty="0" sz="1600" spc="-5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to</a:t>
            </a:r>
            <a:r>
              <a:rPr dirty="0" sz="1600" spc="-5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real</a:t>
            </a:r>
            <a:r>
              <a:rPr dirty="0" sz="1600" spc="-5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Linux</a:t>
            </a:r>
            <a:r>
              <a:rPr dirty="0" sz="1600" spc="-45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systems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15"/>
              </a:spcBef>
              <a:buFont typeface="Arial"/>
              <a:buChar char="●"/>
            </a:pPr>
            <a:endParaRPr sz="1600">
              <a:latin typeface="Times New Roman"/>
              <a:cs typeface="Times New Roman"/>
            </a:endParaRPr>
          </a:p>
          <a:p>
            <a:pPr marL="470534" indent="-229235">
              <a:lnSpc>
                <a:spcPct val="100000"/>
              </a:lnSpc>
              <a:spcBef>
                <a:spcPts val="5"/>
              </a:spcBef>
              <a:buFont typeface="Arial"/>
              <a:buChar char="●"/>
              <a:tabLst>
                <a:tab pos="470534" algn="l"/>
              </a:tabLst>
            </a:pPr>
            <a:r>
              <a:rPr dirty="0" sz="1600" b="1">
                <a:latin typeface="Times New Roman"/>
                <a:cs typeface="Times New Roman"/>
              </a:rPr>
              <a:t>Supports</a:t>
            </a:r>
            <a:r>
              <a:rPr dirty="0" sz="1600" spc="-6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shell,</a:t>
            </a:r>
            <a:r>
              <a:rPr dirty="0" sz="1600" spc="-6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networking,</a:t>
            </a:r>
            <a:r>
              <a:rPr dirty="0" sz="1600" spc="-6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and</a:t>
            </a:r>
            <a:r>
              <a:rPr dirty="0" sz="1600" spc="-6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scripting</a:t>
            </a:r>
            <a:r>
              <a:rPr dirty="0" sz="1600" spc="-60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practice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15"/>
              </a:spcBef>
              <a:buFont typeface="Arial"/>
              <a:buChar char="●"/>
            </a:pPr>
            <a:endParaRPr sz="1600">
              <a:latin typeface="Times New Roman"/>
              <a:cs typeface="Times New Roman"/>
            </a:endParaRPr>
          </a:p>
          <a:p>
            <a:pPr marL="470534" indent="-229235">
              <a:lnSpc>
                <a:spcPct val="100000"/>
              </a:lnSpc>
              <a:buFont typeface="Arial"/>
              <a:buChar char="●"/>
              <a:tabLst>
                <a:tab pos="470534" algn="l"/>
              </a:tabLst>
            </a:pPr>
            <a:r>
              <a:rPr dirty="0" sz="1600" b="1">
                <a:latin typeface="Times New Roman"/>
                <a:cs typeface="Times New Roman"/>
              </a:rPr>
              <a:t>Useful</a:t>
            </a:r>
            <a:r>
              <a:rPr dirty="0" sz="1600" spc="-6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for</a:t>
            </a:r>
            <a:r>
              <a:rPr dirty="0" sz="1600" spc="-5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learning</a:t>
            </a:r>
            <a:r>
              <a:rPr dirty="0" sz="1600" spc="-5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system</a:t>
            </a:r>
            <a:r>
              <a:rPr dirty="0" sz="1600" spc="-60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administration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445"/>
              </a:spcBef>
            </a:pPr>
            <a:endParaRPr sz="1600">
              <a:latin typeface="Times New Roman"/>
              <a:cs typeface="Times New Roman"/>
            </a:endParaRPr>
          </a:p>
          <a:p>
            <a:pPr marL="469900">
              <a:lnSpc>
                <a:spcPct val="100000"/>
              </a:lnSpc>
            </a:pPr>
            <a:r>
              <a:rPr dirty="0" sz="1100" b="1">
                <a:latin typeface="Times New Roman"/>
                <a:cs typeface="Times New Roman"/>
              </a:rPr>
              <a:t>How</a:t>
            </a:r>
            <a:r>
              <a:rPr dirty="0" sz="1100" spc="-15" b="1">
                <a:latin typeface="Times New Roman"/>
                <a:cs typeface="Times New Roman"/>
              </a:rPr>
              <a:t> </a:t>
            </a:r>
            <a:r>
              <a:rPr dirty="0" sz="1100" b="1">
                <a:latin typeface="Times New Roman"/>
                <a:cs typeface="Times New Roman"/>
              </a:rPr>
              <a:t>to</a:t>
            </a:r>
            <a:r>
              <a:rPr dirty="0" sz="1100" spc="-15" b="1">
                <a:latin typeface="Times New Roman"/>
                <a:cs typeface="Times New Roman"/>
              </a:rPr>
              <a:t> </a:t>
            </a:r>
            <a:r>
              <a:rPr dirty="0" sz="1100" spc="-20" b="1">
                <a:latin typeface="Times New Roman"/>
                <a:cs typeface="Times New Roman"/>
              </a:rPr>
              <a:t>Use:</a:t>
            </a:r>
            <a:endParaRPr sz="1100">
              <a:latin typeface="Times New Roman"/>
              <a:cs typeface="Times New Roman"/>
            </a:endParaRPr>
          </a:p>
          <a:p>
            <a:pPr marL="469265" indent="-227965">
              <a:lnSpc>
                <a:spcPct val="100000"/>
              </a:lnSpc>
              <a:spcBef>
                <a:spcPts val="1215"/>
              </a:spcBef>
              <a:buAutoNum type="arabicPeriod"/>
              <a:tabLst>
                <a:tab pos="469265" algn="l"/>
              </a:tabLst>
            </a:pPr>
            <a:r>
              <a:rPr dirty="0" sz="1600" b="1">
                <a:latin typeface="Times New Roman"/>
                <a:cs typeface="Times New Roman"/>
              </a:rPr>
              <a:t>Register</a:t>
            </a:r>
            <a:r>
              <a:rPr dirty="0" sz="1600" spc="-5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for</a:t>
            </a:r>
            <a:r>
              <a:rPr dirty="0" sz="1600" spc="-4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a</a:t>
            </a:r>
            <a:r>
              <a:rPr dirty="0" sz="1600" spc="-4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free</a:t>
            </a:r>
            <a:r>
              <a:rPr dirty="0" sz="1600" spc="-50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account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10"/>
              </a:spcBef>
              <a:buFont typeface="Times New Roman"/>
              <a:buAutoNum type="arabicPeriod"/>
            </a:pPr>
            <a:endParaRPr sz="1600">
              <a:latin typeface="Times New Roman"/>
              <a:cs typeface="Times New Roman"/>
            </a:endParaRPr>
          </a:p>
          <a:p>
            <a:pPr marL="469265" indent="-227965">
              <a:lnSpc>
                <a:spcPct val="100000"/>
              </a:lnSpc>
              <a:buAutoNum type="arabicPeriod"/>
              <a:tabLst>
                <a:tab pos="469265" algn="l"/>
              </a:tabLst>
            </a:pPr>
            <a:r>
              <a:rPr dirty="0" sz="1600" b="1">
                <a:latin typeface="Times New Roman"/>
                <a:cs typeface="Times New Roman"/>
              </a:rPr>
              <a:t>Launch</a:t>
            </a:r>
            <a:r>
              <a:rPr dirty="0" sz="1600" spc="-4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your</a:t>
            </a:r>
            <a:r>
              <a:rPr dirty="0" sz="1600" spc="-4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virtual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machine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10"/>
              </a:spcBef>
              <a:buFont typeface="Times New Roman"/>
              <a:buAutoNum type="arabicPeriod"/>
            </a:pPr>
            <a:endParaRPr sz="1600">
              <a:latin typeface="Times New Roman"/>
              <a:cs typeface="Times New Roman"/>
            </a:endParaRPr>
          </a:p>
          <a:p>
            <a:pPr marL="469265" indent="-227965">
              <a:lnSpc>
                <a:spcPct val="100000"/>
              </a:lnSpc>
              <a:buAutoNum type="arabicPeriod"/>
              <a:tabLst>
                <a:tab pos="469265" algn="l"/>
              </a:tabLst>
            </a:pPr>
            <a:r>
              <a:rPr dirty="0" sz="1600" b="1">
                <a:latin typeface="Times New Roman"/>
                <a:cs typeface="Times New Roman"/>
              </a:rPr>
              <a:t>Access</a:t>
            </a:r>
            <a:r>
              <a:rPr dirty="0" sz="1600" spc="-7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terminal</a:t>
            </a:r>
            <a:r>
              <a:rPr dirty="0" sz="1600" spc="-6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and</a:t>
            </a:r>
            <a:r>
              <a:rPr dirty="0" sz="1600" spc="-6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practice</a:t>
            </a:r>
            <a:r>
              <a:rPr dirty="0" sz="1600" spc="-6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real</a:t>
            </a:r>
            <a:r>
              <a:rPr dirty="0" sz="1600" spc="-6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Linux</a:t>
            </a:r>
            <a:r>
              <a:rPr dirty="0" sz="1600" spc="-55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scenarios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5" name="object 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25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/>
              <a:t>Md.</a:t>
            </a:r>
            <a:r>
              <a:rPr dirty="0" spc="55"/>
              <a:t> </a:t>
            </a:r>
            <a:r>
              <a:rPr dirty="0" spc="-25"/>
              <a:t>Tariqul</a:t>
            </a:r>
            <a:r>
              <a:rPr dirty="0" spc="60"/>
              <a:t> </a:t>
            </a:r>
            <a:r>
              <a:rPr dirty="0"/>
              <a:t>Islam,</a:t>
            </a:r>
            <a:r>
              <a:rPr dirty="0" spc="55"/>
              <a:t> </a:t>
            </a:r>
            <a:r>
              <a:rPr dirty="0" spc="-30"/>
              <a:t>Lecturer,</a:t>
            </a:r>
            <a:r>
              <a:rPr dirty="0" spc="60"/>
              <a:t> </a:t>
            </a:r>
            <a:r>
              <a:rPr dirty="0" spc="-20"/>
              <a:t>Department</a:t>
            </a:r>
            <a:r>
              <a:rPr dirty="0" spc="55"/>
              <a:t> </a:t>
            </a:r>
            <a:r>
              <a:rPr dirty="0"/>
              <a:t>of</a:t>
            </a:r>
            <a:r>
              <a:rPr dirty="0" spc="60"/>
              <a:t> CSE,</a:t>
            </a:r>
            <a:r>
              <a:rPr dirty="0" spc="55"/>
              <a:t> </a:t>
            </a:r>
            <a:r>
              <a:rPr dirty="0"/>
              <a:t>University</a:t>
            </a:r>
            <a:r>
              <a:rPr dirty="0" spc="60"/>
              <a:t> </a:t>
            </a:r>
            <a:r>
              <a:rPr dirty="0"/>
              <a:t>of</a:t>
            </a:r>
            <a:r>
              <a:rPr dirty="0" spc="60"/>
              <a:t> </a:t>
            </a:r>
            <a:r>
              <a:rPr dirty="0"/>
              <a:t>Global</a:t>
            </a:r>
            <a:r>
              <a:rPr dirty="0" spc="55"/>
              <a:t> </a:t>
            </a:r>
            <a:r>
              <a:rPr dirty="0"/>
              <a:t>Village</a:t>
            </a:r>
            <a:r>
              <a:rPr dirty="0" spc="60"/>
              <a:t> </a:t>
            </a:r>
            <a:r>
              <a:rPr dirty="0" spc="-10"/>
              <a:t>(UGV)</a:t>
            </a:r>
          </a:p>
        </p:txBody>
      </p:sp>
      <p:sp>
        <p:nvSpPr>
          <p:cNvPr id="6" name="object 6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25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 spc="-20"/>
              <a:t>Page:</a:t>
            </a:r>
            <a:r>
              <a:rPr dirty="0" spc="-10"/>
              <a:t> </a:t>
            </a:r>
            <a:r>
              <a:rPr dirty="0" spc="-40"/>
              <a:t>16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25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/>
              <a:t>Md.</a:t>
            </a:r>
            <a:r>
              <a:rPr dirty="0" spc="55"/>
              <a:t> </a:t>
            </a:r>
            <a:r>
              <a:rPr dirty="0" spc="-25"/>
              <a:t>Tariqul</a:t>
            </a:r>
            <a:r>
              <a:rPr dirty="0" spc="60"/>
              <a:t> </a:t>
            </a:r>
            <a:r>
              <a:rPr dirty="0"/>
              <a:t>Islam,</a:t>
            </a:r>
            <a:r>
              <a:rPr dirty="0" spc="55"/>
              <a:t> </a:t>
            </a:r>
            <a:r>
              <a:rPr dirty="0" spc="-30"/>
              <a:t>Lecturer,</a:t>
            </a:r>
            <a:r>
              <a:rPr dirty="0" spc="60"/>
              <a:t> </a:t>
            </a:r>
            <a:r>
              <a:rPr dirty="0" spc="-20"/>
              <a:t>Department</a:t>
            </a:r>
            <a:r>
              <a:rPr dirty="0" spc="55"/>
              <a:t> </a:t>
            </a:r>
            <a:r>
              <a:rPr dirty="0"/>
              <a:t>of</a:t>
            </a:r>
            <a:r>
              <a:rPr dirty="0" spc="60"/>
              <a:t> CSE,</a:t>
            </a:r>
            <a:r>
              <a:rPr dirty="0" spc="55"/>
              <a:t> </a:t>
            </a:r>
            <a:r>
              <a:rPr dirty="0"/>
              <a:t>University</a:t>
            </a:r>
            <a:r>
              <a:rPr dirty="0" spc="60"/>
              <a:t> </a:t>
            </a:r>
            <a:r>
              <a:rPr dirty="0"/>
              <a:t>of</a:t>
            </a:r>
            <a:r>
              <a:rPr dirty="0" spc="60"/>
              <a:t> </a:t>
            </a:r>
            <a:r>
              <a:rPr dirty="0"/>
              <a:t>Global</a:t>
            </a:r>
            <a:r>
              <a:rPr dirty="0" spc="55"/>
              <a:t> </a:t>
            </a:r>
            <a:r>
              <a:rPr dirty="0"/>
              <a:t>Village</a:t>
            </a:r>
            <a:r>
              <a:rPr dirty="0" spc="60"/>
              <a:t> </a:t>
            </a:r>
            <a:r>
              <a:rPr dirty="0" spc="-10"/>
              <a:t>(UGV)</a:t>
            </a:r>
          </a:p>
        </p:txBody>
      </p:sp>
      <p:sp>
        <p:nvSpPr>
          <p:cNvPr id="4" name="object 4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25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 spc="-20"/>
              <a:t>Page:</a:t>
            </a:r>
            <a:r>
              <a:rPr dirty="0" spc="-10"/>
              <a:t> </a:t>
            </a:r>
            <a:r>
              <a:rPr dirty="0" spc="-40"/>
              <a:t>17</a:t>
            </a:r>
          </a:p>
        </p:txBody>
      </p:sp>
      <p:sp>
        <p:nvSpPr>
          <p:cNvPr id="2" name="object 2" descr=""/>
          <p:cNvSpPr txBox="1"/>
          <p:nvPr/>
        </p:nvSpPr>
        <p:spPr>
          <a:xfrm>
            <a:off x="444500" y="1439254"/>
            <a:ext cx="6573520" cy="7601584"/>
          </a:xfrm>
          <a:prstGeom prst="rect">
            <a:avLst/>
          </a:prstGeom>
        </p:spPr>
        <p:txBody>
          <a:bodyPr wrap="square" lIns="0" tIns="635" rIns="0" bIns="0" rtlCol="0" vert="horz">
            <a:spAutoFit/>
          </a:bodyPr>
          <a:lstStyle/>
          <a:p>
            <a:pPr marL="12700" marR="257175">
              <a:lnSpc>
                <a:spcPct val="103400"/>
              </a:lnSpc>
              <a:spcBef>
                <a:spcPts val="5"/>
              </a:spcBef>
            </a:pPr>
            <a:r>
              <a:rPr dirty="0" sz="2300" b="1">
                <a:latin typeface="Times New Roman"/>
                <a:cs typeface="Times New Roman"/>
              </a:rPr>
              <a:t>Day</a:t>
            </a:r>
            <a:r>
              <a:rPr dirty="0" sz="2300" spc="-35" b="1">
                <a:latin typeface="Times New Roman"/>
                <a:cs typeface="Times New Roman"/>
              </a:rPr>
              <a:t> </a:t>
            </a:r>
            <a:r>
              <a:rPr dirty="0" sz="2300" b="1">
                <a:latin typeface="Times New Roman"/>
                <a:cs typeface="Times New Roman"/>
              </a:rPr>
              <a:t>01</a:t>
            </a:r>
            <a:r>
              <a:rPr dirty="0" sz="2300" spc="-35" b="1">
                <a:latin typeface="Times New Roman"/>
                <a:cs typeface="Times New Roman"/>
              </a:rPr>
              <a:t> </a:t>
            </a:r>
            <a:r>
              <a:rPr dirty="0" sz="2300" b="1">
                <a:latin typeface="Times New Roman"/>
                <a:cs typeface="Times New Roman"/>
              </a:rPr>
              <a:t>–</a:t>
            </a:r>
            <a:r>
              <a:rPr dirty="0" sz="2300" spc="-35" b="1">
                <a:latin typeface="Times New Roman"/>
                <a:cs typeface="Times New Roman"/>
              </a:rPr>
              <a:t> </a:t>
            </a:r>
            <a:r>
              <a:rPr dirty="0" sz="2300" b="1">
                <a:latin typeface="Times New Roman"/>
                <a:cs typeface="Times New Roman"/>
              </a:rPr>
              <a:t>Useful</a:t>
            </a:r>
            <a:r>
              <a:rPr dirty="0" sz="2300" spc="-35" b="1">
                <a:latin typeface="Times New Roman"/>
                <a:cs typeface="Times New Roman"/>
              </a:rPr>
              <a:t> </a:t>
            </a:r>
            <a:r>
              <a:rPr dirty="0" sz="2300" b="1">
                <a:latin typeface="Times New Roman"/>
                <a:cs typeface="Times New Roman"/>
              </a:rPr>
              <a:t>Keyboard</a:t>
            </a:r>
            <a:r>
              <a:rPr dirty="0" sz="2300" spc="-35" b="1">
                <a:latin typeface="Times New Roman"/>
                <a:cs typeface="Times New Roman"/>
              </a:rPr>
              <a:t> </a:t>
            </a:r>
            <a:r>
              <a:rPr dirty="0" sz="2300" b="1">
                <a:latin typeface="Times New Roman"/>
                <a:cs typeface="Times New Roman"/>
              </a:rPr>
              <a:t>Shortcuts</a:t>
            </a:r>
            <a:r>
              <a:rPr dirty="0" sz="2300" spc="-35" b="1">
                <a:latin typeface="Times New Roman"/>
                <a:cs typeface="Times New Roman"/>
              </a:rPr>
              <a:t> </a:t>
            </a:r>
            <a:r>
              <a:rPr dirty="0" sz="2300" b="1">
                <a:latin typeface="Times New Roman"/>
                <a:cs typeface="Times New Roman"/>
              </a:rPr>
              <a:t>in</a:t>
            </a:r>
            <a:r>
              <a:rPr dirty="0" sz="2300" spc="-35" b="1">
                <a:latin typeface="Times New Roman"/>
                <a:cs typeface="Times New Roman"/>
              </a:rPr>
              <a:t> </a:t>
            </a:r>
            <a:r>
              <a:rPr dirty="0" sz="2300" b="1">
                <a:latin typeface="Times New Roman"/>
                <a:cs typeface="Times New Roman"/>
              </a:rPr>
              <a:t>Kali</a:t>
            </a:r>
            <a:r>
              <a:rPr dirty="0" sz="2300" spc="-35" b="1">
                <a:latin typeface="Times New Roman"/>
                <a:cs typeface="Times New Roman"/>
              </a:rPr>
              <a:t> </a:t>
            </a:r>
            <a:r>
              <a:rPr dirty="0" sz="2300" spc="-10" b="1">
                <a:latin typeface="Times New Roman"/>
                <a:cs typeface="Times New Roman"/>
              </a:rPr>
              <a:t>Linux </a:t>
            </a:r>
            <a:r>
              <a:rPr dirty="0" sz="2300" spc="-25" b="1">
                <a:latin typeface="Times New Roman"/>
                <a:cs typeface="Times New Roman"/>
              </a:rPr>
              <a:t>Terminal</a:t>
            </a:r>
            <a:r>
              <a:rPr dirty="0" sz="2300" spc="-70" b="1">
                <a:latin typeface="Times New Roman"/>
                <a:cs typeface="Times New Roman"/>
              </a:rPr>
              <a:t> </a:t>
            </a:r>
            <a:r>
              <a:rPr dirty="0" sz="2300" b="1">
                <a:latin typeface="Times New Roman"/>
                <a:cs typeface="Times New Roman"/>
              </a:rPr>
              <a:t>(Simple</a:t>
            </a:r>
            <a:r>
              <a:rPr dirty="0" sz="2300" spc="-65" b="1">
                <a:latin typeface="Times New Roman"/>
                <a:cs typeface="Times New Roman"/>
              </a:rPr>
              <a:t> </a:t>
            </a:r>
            <a:r>
              <a:rPr dirty="0" sz="2300" spc="-10" b="1">
                <a:latin typeface="Times New Roman"/>
                <a:cs typeface="Times New Roman"/>
              </a:rPr>
              <a:t>Format)</a:t>
            </a:r>
            <a:endParaRPr sz="2300">
              <a:latin typeface="Times New Roman"/>
              <a:cs typeface="Times New Roman"/>
            </a:endParaRPr>
          </a:p>
          <a:p>
            <a:pPr marL="12700" marR="5080">
              <a:lnSpc>
                <a:spcPct val="103400"/>
              </a:lnSpc>
              <a:spcBef>
                <a:spcPts val="1275"/>
              </a:spcBef>
            </a:pPr>
            <a:r>
              <a:rPr dirty="0" sz="1600" b="1">
                <a:latin typeface="Times New Roman"/>
                <a:cs typeface="Times New Roman"/>
              </a:rPr>
              <a:t>In</a:t>
            </a:r>
            <a:r>
              <a:rPr dirty="0" sz="1600" spc="-6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this</a:t>
            </a:r>
            <a:r>
              <a:rPr dirty="0" sz="1600" spc="-5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lab</a:t>
            </a:r>
            <a:r>
              <a:rPr dirty="0" sz="1600" spc="-5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session,</a:t>
            </a:r>
            <a:r>
              <a:rPr dirty="0" sz="1600" spc="-5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students</a:t>
            </a:r>
            <a:r>
              <a:rPr dirty="0" sz="1600" spc="-5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will</a:t>
            </a:r>
            <a:r>
              <a:rPr dirty="0" sz="1600" spc="-6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explore</a:t>
            </a:r>
            <a:r>
              <a:rPr dirty="0" sz="1600" spc="-5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key</a:t>
            </a:r>
            <a:r>
              <a:rPr dirty="0" sz="1600" spc="-5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terminal</a:t>
            </a:r>
            <a:r>
              <a:rPr dirty="0" sz="1600" spc="-5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shortcuts</a:t>
            </a:r>
            <a:r>
              <a:rPr dirty="0" sz="1600" spc="-55" b="1">
                <a:latin typeface="Times New Roman"/>
                <a:cs typeface="Times New Roman"/>
              </a:rPr>
              <a:t> </a:t>
            </a:r>
            <a:r>
              <a:rPr dirty="0" sz="1600" spc="-25" b="1">
                <a:latin typeface="Times New Roman"/>
                <a:cs typeface="Times New Roman"/>
              </a:rPr>
              <a:t>and </a:t>
            </a:r>
            <a:r>
              <a:rPr dirty="0" sz="1600" b="1">
                <a:latin typeface="Times New Roman"/>
                <a:cs typeface="Times New Roman"/>
              </a:rPr>
              <a:t>understand</a:t>
            </a:r>
            <a:r>
              <a:rPr dirty="0" sz="1600" spc="-6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the</a:t>
            </a:r>
            <a:r>
              <a:rPr dirty="0" sz="1600" spc="-6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Linux</a:t>
            </a:r>
            <a:r>
              <a:rPr dirty="0" sz="1600" spc="-6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command</a:t>
            </a:r>
            <a:r>
              <a:rPr dirty="0" sz="1600" spc="-6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prompt.</a:t>
            </a:r>
            <a:r>
              <a:rPr dirty="0" sz="1600" spc="-6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These</a:t>
            </a:r>
            <a:r>
              <a:rPr dirty="0" sz="1600" spc="-6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keyboard</a:t>
            </a:r>
            <a:r>
              <a:rPr dirty="0" sz="1600" spc="-6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shortcuts</a:t>
            </a:r>
            <a:r>
              <a:rPr dirty="0" sz="1600" spc="-55" b="1">
                <a:latin typeface="Times New Roman"/>
                <a:cs typeface="Times New Roman"/>
              </a:rPr>
              <a:t> </a:t>
            </a:r>
            <a:r>
              <a:rPr dirty="0" sz="1600" spc="-25" b="1">
                <a:latin typeface="Times New Roman"/>
                <a:cs typeface="Times New Roman"/>
              </a:rPr>
              <a:t>are </a:t>
            </a:r>
            <a:r>
              <a:rPr dirty="0" sz="1600" b="1">
                <a:latin typeface="Times New Roman"/>
                <a:cs typeface="Times New Roman"/>
              </a:rPr>
              <a:t>useful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for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enhancing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command-</a:t>
            </a:r>
            <a:r>
              <a:rPr dirty="0" sz="1600" b="1">
                <a:latin typeface="Times New Roman"/>
                <a:cs typeface="Times New Roman"/>
              </a:rPr>
              <a:t>line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efficiency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during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spc="-25" b="1">
                <a:latin typeface="Times New Roman"/>
                <a:cs typeface="Times New Roman"/>
              </a:rPr>
              <a:t>real-</a:t>
            </a:r>
            <a:r>
              <a:rPr dirty="0" sz="1600" b="1">
                <a:latin typeface="Times New Roman"/>
                <a:cs typeface="Times New Roman"/>
              </a:rPr>
              <a:t>time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tasks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in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spc="-20" b="1">
                <a:latin typeface="Times New Roman"/>
                <a:cs typeface="Times New Roman"/>
              </a:rPr>
              <a:t>Kali </a:t>
            </a:r>
            <a:r>
              <a:rPr dirty="0" sz="1600" b="1">
                <a:latin typeface="Times New Roman"/>
                <a:cs typeface="Times New Roman"/>
              </a:rPr>
              <a:t>Linux</a:t>
            </a:r>
            <a:r>
              <a:rPr dirty="0" sz="1600" spc="-3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or</a:t>
            </a:r>
            <a:r>
              <a:rPr dirty="0" sz="1600" spc="-2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any</a:t>
            </a:r>
            <a:r>
              <a:rPr dirty="0" sz="1600" spc="-25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Unix-</a:t>
            </a:r>
            <a:r>
              <a:rPr dirty="0" sz="1600" b="1">
                <a:latin typeface="Times New Roman"/>
                <a:cs typeface="Times New Roman"/>
              </a:rPr>
              <a:t>like</a:t>
            </a:r>
            <a:r>
              <a:rPr dirty="0" sz="1600" spc="-25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environment.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700" spc="-20" b="1">
                <a:latin typeface="Times New Roman"/>
                <a:cs typeface="Times New Roman"/>
              </a:rPr>
              <a:t>Terminal</a:t>
            </a:r>
            <a:r>
              <a:rPr dirty="0" sz="1700" spc="-60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Shortcuts</a:t>
            </a:r>
            <a:r>
              <a:rPr dirty="0" sz="1700" spc="-60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and</a:t>
            </a:r>
            <a:r>
              <a:rPr dirty="0" sz="1700" spc="-55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Their</a:t>
            </a:r>
            <a:r>
              <a:rPr dirty="0" sz="1700" spc="-60" b="1">
                <a:latin typeface="Times New Roman"/>
                <a:cs typeface="Times New Roman"/>
              </a:rPr>
              <a:t> </a:t>
            </a:r>
            <a:r>
              <a:rPr dirty="0" sz="1700" spc="-20" b="1">
                <a:latin typeface="Times New Roman"/>
                <a:cs typeface="Times New Roman"/>
              </a:rPr>
              <a:t>Uses</a:t>
            </a:r>
            <a:endParaRPr sz="1700">
              <a:latin typeface="Times New Roman"/>
              <a:cs typeface="Times New Roman"/>
            </a:endParaRPr>
          </a:p>
          <a:p>
            <a:pPr marL="469265" indent="-227965">
              <a:lnSpc>
                <a:spcPct val="100000"/>
              </a:lnSpc>
              <a:spcBef>
                <a:spcPts val="1275"/>
              </a:spcBef>
              <a:buAutoNum type="arabicPeriod"/>
              <a:tabLst>
                <a:tab pos="469265" algn="l"/>
              </a:tabLst>
            </a:pPr>
            <a:r>
              <a:rPr dirty="0" sz="1600" b="1">
                <a:latin typeface="Times New Roman"/>
                <a:cs typeface="Times New Roman"/>
              </a:rPr>
              <a:t>Ctrl</a:t>
            </a:r>
            <a:r>
              <a:rPr dirty="0" sz="1600" spc="-2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+</a:t>
            </a:r>
            <a:r>
              <a:rPr dirty="0" sz="1600" spc="-2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Alt</a:t>
            </a:r>
            <a:r>
              <a:rPr dirty="0" sz="1600" spc="-2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+</a:t>
            </a:r>
            <a:r>
              <a:rPr dirty="0" sz="1600" spc="-25" b="1">
                <a:latin typeface="Times New Roman"/>
                <a:cs typeface="Times New Roman"/>
              </a:rPr>
              <a:t> </a:t>
            </a:r>
            <a:r>
              <a:rPr dirty="0" sz="1600" spc="-50" b="1">
                <a:latin typeface="Times New Roman"/>
                <a:cs typeface="Times New Roman"/>
              </a:rPr>
              <a:t>T</a:t>
            </a:r>
            <a:endParaRPr sz="1600">
              <a:latin typeface="Times New Roman"/>
              <a:cs typeface="Times New Roman"/>
            </a:endParaRPr>
          </a:p>
          <a:p>
            <a:pPr marL="520065">
              <a:lnSpc>
                <a:spcPct val="100000"/>
              </a:lnSpc>
              <a:spcBef>
                <a:spcPts val="65"/>
              </a:spcBef>
            </a:pPr>
            <a:r>
              <a:rPr dirty="0" sz="1600" b="1">
                <a:latin typeface="Times New Roman"/>
                <a:cs typeface="Times New Roman"/>
              </a:rPr>
              <a:t>→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Open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a</a:t>
            </a:r>
            <a:r>
              <a:rPr dirty="0" sz="1600" spc="-3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new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terminal</a:t>
            </a:r>
            <a:r>
              <a:rPr dirty="0" sz="1600" spc="-30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window.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10"/>
              </a:spcBef>
            </a:pPr>
            <a:endParaRPr sz="1600">
              <a:latin typeface="Times New Roman"/>
              <a:cs typeface="Times New Roman"/>
            </a:endParaRPr>
          </a:p>
          <a:p>
            <a:pPr marL="469265" indent="-227965">
              <a:lnSpc>
                <a:spcPct val="100000"/>
              </a:lnSpc>
              <a:buAutoNum type="arabicPeriod" startAt="2"/>
              <a:tabLst>
                <a:tab pos="469265" algn="l"/>
              </a:tabLst>
            </a:pPr>
            <a:r>
              <a:rPr dirty="0" sz="1600" b="1">
                <a:latin typeface="Times New Roman"/>
                <a:cs typeface="Times New Roman"/>
              </a:rPr>
              <a:t>Ctrl</a:t>
            </a:r>
            <a:r>
              <a:rPr dirty="0" sz="1600" spc="-3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+</a:t>
            </a:r>
            <a:r>
              <a:rPr dirty="0" sz="1600" spc="-3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Shift</a:t>
            </a:r>
            <a:r>
              <a:rPr dirty="0" sz="1600" spc="-3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+</a:t>
            </a:r>
            <a:r>
              <a:rPr dirty="0" sz="1600" spc="-25" b="1">
                <a:latin typeface="Times New Roman"/>
                <a:cs typeface="Times New Roman"/>
              </a:rPr>
              <a:t> </a:t>
            </a:r>
            <a:r>
              <a:rPr dirty="0" sz="1600" spc="-50" b="1">
                <a:latin typeface="Times New Roman"/>
                <a:cs typeface="Times New Roman"/>
              </a:rPr>
              <a:t>N</a:t>
            </a:r>
            <a:endParaRPr sz="1600">
              <a:latin typeface="Times New Roman"/>
              <a:cs typeface="Times New Roman"/>
            </a:endParaRPr>
          </a:p>
          <a:p>
            <a:pPr marL="520065">
              <a:lnSpc>
                <a:spcPct val="100000"/>
              </a:lnSpc>
              <a:spcBef>
                <a:spcPts val="65"/>
              </a:spcBef>
            </a:pPr>
            <a:r>
              <a:rPr dirty="0" sz="1600" b="1">
                <a:latin typeface="Times New Roman"/>
                <a:cs typeface="Times New Roman"/>
              </a:rPr>
              <a:t>→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Open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another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new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terminal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window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(alternative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method).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15"/>
              </a:spcBef>
            </a:pPr>
            <a:endParaRPr sz="1600">
              <a:latin typeface="Times New Roman"/>
              <a:cs typeface="Times New Roman"/>
            </a:endParaRPr>
          </a:p>
          <a:p>
            <a:pPr marL="469265" indent="-227965">
              <a:lnSpc>
                <a:spcPct val="100000"/>
              </a:lnSpc>
              <a:buAutoNum type="arabicPeriod" startAt="3"/>
              <a:tabLst>
                <a:tab pos="469265" algn="l"/>
              </a:tabLst>
            </a:pPr>
            <a:r>
              <a:rPr dirty="0" sz="1600" b="1">
                <a:latin typeface="Times New Roman"/>
                <a:cs typeface="Times New Roman"/>
              </a:rPr>
              <a:t>Ctrl</a:t>
            </a:r>
            <a:r>
              <a:rPr dirty="0" sz="1600" spc="-3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+</a:t>
            </a:r>
            <a:r>
              <a:rPr dirty="0" sz="1600" spc="-3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Shift</a:t>
            </a:r>
            <a:r>
              <a:rPr dirty="0" sz="1600" spc="-3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+</a:t>
            </a:r>
            <a:r>
              <a:rPr dirty="0" sz="1600" spc="-25" b="1">
                <a:latin typeface="Times New Roman"/>
                <a:cs typeface="Times New Roman"/>
              </a:rPr>
              <a:t> </a:t>
            </a:r>
            <a:r>
              <a:rPr dirty="0" sz="1600" spc="-50" b="1">
                <a:latin typeface="Times New Roman"/>
                <a:cs typeface="Times New Roman"/>
              </a:rPr>
              <a:t>T</a:t>
            </a:r>
            <a:endParaRPr sz="1600">
              <a:latin typeface="Times New Roman"/>
              <a:cs typeface="Times New Roman"/>
            </a:endParaRPr>
          </a:p>
          <a:p>
            <a:pPr marL="520065">
              <a:lnSpc>
                <a:spcPct val="100000"/>
              </a:lnSpc>
              <a:spcBef>
                <a:spcPts val="65"/>
              </a:spcBef>
            </a:pPr>
            <a:r>
              <a:rPr dirty="0" sz="1600" b="1">
                <a:latin typeface="Times New Roman"/>
                <a:cs typeface="Times New Roman"/>
              </a:rPr>
              <a:t>→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Open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a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new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tab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inside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the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same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terminal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window.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10"/>
              </a:spcBef>
            </a:pPr>
            <a:endParaRPr sz="1600">
              <a:latin typeface="Times New Roman"/>
              <a:cs typeface="Times New Roman"/>
            </a:endParaRPr>
          </a:p>
          <a:p>
            <a:pPr marL="469265" indent="-227965">
              <a:lnSpc>
                <a:spcPct val="100000"/>
              </a:lnSpc>
              <a:buAutoNum type="arabicPeriod" startAt="4"/>
              <a:tabLst>
                <a:tab pos="469265" algn="l"/>
              </a:tabLst>
            </a:pPr>
            <a:r>
              <a:rPr dirty="0" sz="1600" b="1">
                <a:latin typeface="Times New Roman"/>
                <a:cs typeface="Times New Roman"/>
              </a:rPr>
              <a:t>Ctrl</a:t>
            </a:r>
            <a:r>
              <a:rPr dirty="0" sz="1600" spc="-3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+</a:t>
            </a:r>
            <a:r>
              <a:rPr dirty="0" sz="1600" spc="-3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Shift</a:t>
            </a:r>
            <a:r>
              <a:rPr dirty="0" sz="1600" spc="-3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+</a:t>
            </a:r>
            <a:r>
              <a:rPr dirty="0" sz="1600" spc="-25" b="1">
                <a:latin typeface="Times New Roman"/>
                <a:cs typeface="Times New Roman"/>
              </a:rPr>
              <a:t> </a:t>
            </a:r>
            <a:r>
              <a:rPr dirty="0" sz="1600" spc="-50" b="1">
                <a:latin typeface="Times New Roman"/>
                <a:cs typeface="Times New Roman"/>
              </a:rPr>
              <a:t>W</a:t>
            </a:r>
            <a:endParaRPr sz="1600">
              <a:latin typeface="Times New Roman"/>
              <a:cs typeface="Times New Roman"/>
            </a:endParaRPr>
          </a:p>
          <a:p>
            <a:pPr marL="520065">
              <a:lnSpc>
                <a:spcPct val="100000"/>
              </a:lnSpc>
              <a:spcBef>
                <a:spcPts val="65"/>
              </a:spcBef>
            </a:pPr>
            <a:r>
              <a:rPr dirty="0" sz="1600" b="1">
                <a:latin typeface="Times New Roman"/>
                <a:cs typeface="Times New Roman"/>
              </a:rPr>
              <a:t>→</a:t>
            </a:r>
            <a:r>
              <a:rPr dirty="0" sz="1600" spc="-5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Close</a:t>
            </a:r>
            <a:r>
              <a:rPr dirty="0" sz="1600" spc="-4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the</a:t>
            </a:r>
            <a:r>
              <a:rPr dirty="0" sz="1600" spc="-4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current</a:t>
            </a:r>
            <a:r>
              <a:rPr dirty="0" sz="1600" spc="-4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terminal</a:t>
            </a:r>
            <a:r>
              <a:rPr dirty="0" sz="1600" spc="-4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window</a:t>
            </a:r>
            <a:r>
              <a:rPr dirty="0" sz="1600" spc="-4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or</a:t>
            </a:r>
            <a:r>
              <a:rPr dirty="0" sz="1600" spc="-50" b="1">
                <a:latin typeface="Times New Roman"/>
                <a:cs typeface="Times New Roman"/>
              </a:rPr>
              <a:t> </a:t>
            </a:r>
            <a:r>
              <a:rPr dirty="0" sz="1600" spc="-20" b="1">
                <a:latin typeface="Times New Roman"/>
                <a:cs typeface="Times New Roman"/>
              </a:rPr>
              <a:t>tab.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10"/>
              </a:spcBef>
            </a:pPr>
            <a:endParaRPr sz="1600">
              <a:latin typeface="Times New Roman"/>
              <a:cs typeface="Times New Roman"/>
            </a:endParaRPr>
          </a:p>
          <a:p>
            <a:pPr marL="469265" indent="-227965">
              <a:lnSpc>
                <a:spcPct val="100000"/>
              </a:lnSpc>
              <a:buAutoNum type="arabicPeriod" startAt="5"/>
              <a:tabLst>
                <a:tab pos="469265" algn="l"/>
              </a:tabLst>
            </a:pPr>
            <a:r>
              <a:rPr dirty="0" sz="1600" b="1">
                <a:latin typeface="Times New Roman"/>
                <a:cs typeface="Times New Roman"/>
              </a:rPr>
              <a:t>Ctrl</a:t>
            </a:r>
            <a:r>
              <a:rPr dirty="0" sz="1600" spc="-3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+</a:t>
            </a:r>
            <a:r>
              <a:rPr dirty="0" sz="1600" spc="-30" b="1">
                <a:latin typeface="Times New Roman"/>
                <a:cs typeface="Times New Roman"/>
              </a:rPr>
              <a:t> </a:t>
            </a:r>
            <a:r>
              <a:rPr dirty="0" sz="1600" spc="-50" b="1">
                <a:latin typeface="Times New Roman"/>
                <a:cs typeface="Times New Roman"/>
              </a:rPr>
              <a:t>L</a:t>
            </a:r>
            <a:endParaRPr sz="1600">
              <a:latin typeface="Times New Roman"/>
              <a:cs typeface="Times New Roman"/>
            </a:endParaRPr>
          </a:p>
          <a:p>
            <a:pPr marL="520065">
              <a:lnSpc>
                <a:spcPct val="100000"/>
              </a:lnSpc>
              <a:spcBef>
                <a:spcPts val="65"/>
              </a:spcBef>
            </a:pPr>
            <a:r>
              <a:rPr dirty="0" sz="1600" b="1">
                <a:latin typeface="Times New Roman"/>
                <a:cs typeface="Times New Roman"/>
              </a:rPr>
              <a:t>→</a:t>
            </a:r>
            <a:r>
              <a:rPr dirty="0" sz="1600" spc="-4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Clear</a:t>
            </a:r>
            <a:r>
              <a:rPr dirty="0" sz="1600" spc="-4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the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terminal</a:t>
            </a:r>
            <a:r>
              <a:rPr dirty="0" sz="1600" spc="-45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screen.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15"/>
              </a:spcBef>
            </a:pPr>
            <a:endParaRPr sz="1600">
              <a:latin typeface="Times New Roman"/>
              <a:cs typeface="Times New Roman"/>
            </a:endParaRPr>
          </a:p>
          <a:p>
            <a:pPr marL="469265" indent="-227965">
              <a:lnSpc>
                <a:spcPct val="100000"/>
              </a:lnSpc>
              <a:buAutoNum type="arabicPeriod" startAt="6"/>
              <a:tabLst>
                <a:tab pos="469265" algn="l"/>
              </a:tabLst>
            </a:pPr>
            <a:r>
              <a:rPr dirty="0" sz="1600" b="1">
                <a:latin typeface="Times New Roman"/>
                <a:cs typeface="Times New Roman"/>
              </a:rPr>
              <a:t>Ctrl</a:t>
            </a:r>
            <a:r>
              <a:rPr dirty="0" sz="1600" spc="-3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+</a:t>
            </a:r>
            <a:r>
              <a:rPr dirty="0" sz="1600" spc="-3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Shift</a:t>
            </a:r>
            <a:r>
              <a:rPr dirty="0" sz="1600" spc="-3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+</a:t>
            </a:r>
            <a:r>
              <a:rPr dirty="0" sz="1600" spc="-25" b="1">
                <a:latin typeface="Times New Roman"/>
                <a:cs typeface="Times New Roman"/>
              </a:rPr>
              <a:t> </a:t>
            </a:r>
            <a:r>
              <a:rPr dirty="0" sz="1600" spc="-50" b="1">
                <a:latin typeface="Times New Roman"/>
                <a:cs typeface="Times New Roman"/>
              </a:rPr>
              <a:t>+</a:t>
            </a:r>
            <a:endParaRPr sz="1600">
              <a:latin typeface="Times New Roman"/>
              <a:cs typeface="Times New Roman"/>
            </a:endParaRPr>
          </a:p>
          <a:p>
            <a:pPr marL="520065">
              <a:lnSpc>
                <a:spcPct val="100000"/>
              </a:lnSpc>
              <a:spcBef>
                <a:spcPts val="65"/>
              </a:spcBef>
            </a:pPr>
            <a:r>
              <a:rPr dirty="0" sz="1600" b="1">
                <a:latin typeface="Times New Roman"/>
                <a:cs typeface="Times New Roman"/>
              </a:rPr>
              <a:t>→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Zoom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in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(increase</a:t>
            </a:r>
            <a:r>
              <a:rPr dirty="0" sz="1600" spc="-3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the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terminal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font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size).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10"/>
              </a:spcBef>
            </a:pPr>
            <a:endParaRPr sz="1600">
              <a:latin typeface="Times New Roman"/>
              <a:cs typeface="Times New Roman"/>
            </a:endParaRPr>
          </a:p>
          <a:p>
            <a:pPr marL="469265" indent="-227965">
              <a:lnSpc>
                <a:spcPct val="100000"/>
              </a:lnSpc>
              <a:buAutoNum type="arabicPeriod" startAt="7"/>
              <a:tabLst>
                <a:tab pos="469265" algn="l"/>
              </a:tabLst>
            </a:pPr>
            <a:r>
              <a:rPr dirty="0" sz="1600" b="1">
                <a:latin typeface="Times New Roman"/>
                <a:cs typeface="Times New Roman"/>
              </a:rPr>
              <a:t>Ctrl</a:t>
            </a:r>
            <a:r>
              <a:rPr dirty="0" sz="1600" spc="-3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+</a:t>
            </a:r>
            <a:r>
              <a:rPr dirty="0" sz="1600" spc="-30" b="1">
                <a:latin typeface="Times New Roman"/>
                <a:cs typeface="Times New Roman"/>
              </a:rPr>
              <a:t> </a:t>
            </a:r>
            <a:r>
              <a:rPr dirty="0" sz="1600" spc="-50" b="1">
                <a:latin typeface="Times New Roman"/>
                <a:cs typeface="Times New Roman"/>
              </a:rPr>
              <a:t>-</a:t>
            </a:r>
            <a:endParaRPr sz="1600">
              <a:latin typeface="Times New Roman"/>
              <a:cs typeface="Times New Roman"/>
            </a:endParaRPr>
          </a:p>
          <a:p>
            <a:pPr marL="520065">
              <a:lnSpc>
                <a:spcPct val="100000"/>
              </a:lnSpc>
              <a:spcBef>
                <a:spcPts val="65"/>
              </a:spcBef>
            </a:pPr>
            <a:r>
              <a:rPr dirty="0" sz="1600" b="1">
                <a:latin typeface="Times New Roman"/>
                <a:cs typeface="Times New Roman"/>
              </a:rPr>
              <a:t>→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Zoom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out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(decrease</a:t>
            </a:r>
            <a:r>
              <a:rPr dirty="0" sz="1600" spc="-3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the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terminal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font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size).</a:t>
            </a:r>
            <a:endParaRPr sz="1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673100" y="888206"/>
            <a:ext cx="6310630" cy="365887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40665" indent="-227965">
              <a:lnSpc>
                <a:spcPct val="100000"/>
              </a:lnSpc>
              <a:spcBef>
                <a:spcPts val="100"/>
              </a:spcBef>
              <a:buAutoNum type="arabicPeriod" startAt="8"/>
              <a:tabLst>
                <a:tab pos="240665" algn="l"/>
              </a:tabLst>
            </a:pPr>
            <a:r>
              <a:rPr dirty="0" sz="1600" b="1">
                <a:latin typeface="Times New Roman"/>
                <a:cs typeface="Times New Roman"/>
              </a:rPr>
              <a:t>Ctrl</a:t>
            </a:r>
            <a:r>
              <a:rPr dirty="0" sz="1600" spc="-3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+</a:t>
            </a:r>
            <a:r>
              <a:rPr dirty="0" sz="1600" spc="-30" b="1">
                <a:latin typeface="Times New Roman"/>
                <a:cs typeface="Times New Roman"/>
              </a:rPr>
              <a:t> </a:t>
            </a:r>
            <a:r>
              <a:rPr dirty="0" sz="1600" spc="-50" b="1">
                <a:latin typeface="Times New Roman"/>
                <a:cs typeface="Times New Roman"/>
              </a:rPr>
              <a:t>C</a:t>
            </a:r>
            <a:endParaRPr sz="1600">
              <a:latin typeface="Times New Roman"/>
              <a:cs typeface="Times New Roman"/>
            </a:endParaRPr>
          </a:p>
          <a:p>
            <a:pPr marL="291465">
              <a:lnSpc>
                <a:spcPct val="100000"/>
              </a:lnSpc>
              <a:spcBef>
                <a:spcPts val="65"/>
              </a:spcBef>
            </a:pPr>
            <a:r>
              <a:rPr dirty="0" sz="1600" b="1">
                <a:latin typeface="Times New Roman"/>
                <a:cs typeface="Times New Roman"/>
              </a:rPr>
              <a:t>→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spc="-25" b="1">
                <a:latin typeface="Times New Roman"/>
                <a:cs typeface="Times New Roman"/>
              </a:rPr>
              <a:t>Terminate</a:t>
            </a:r>
            <a:r>
              <a:rPr dirty="0" sz="1600" spc="-3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or</a:t>
            </a:r>
            <a:r>
              <a:rPr dirty="0" sz="1600" spc="-3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exit</a:t>
            </a:r>
            <a:r>
              <a:rPr dirty="0" sz="1600" spc="-3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a</a:t>
            </a:r>
            <a:r>
              <a:rPr dirty="0" sz="1600" spc="-3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running</a:t>
            </a:r>
            <a:r>
              <a:rPr dirty="0" sz="1600" spc="-3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process</a:t>
            </a:r>
            <a:r>
              <a:rPr dirty="0" sz="1600" spc="-3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in</a:t>
            </a:r>
            <a:r>
              <a:rPr dirty="0" sz="1600" spc="-3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the</a:t>
            </a:r>
            <a:r>
              <a:rPr dirty="0" sz="1600" spc="-30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terminal.</a:t>
            </a:r>
            <a:endParaRPr sz="1600">
              <a:latin typeface="Times New Roman"/>
              <a:cs typeface="Times New Roman"/>
            </a:endParaRPr>
          </a:p>
          <a:p>
            <a:pPr marL="291465">
              <a:lnSpc>
                <a:spcPct val="100000"/>
              </a:lnSpc>
              <a:spcBef>
                <a:spcPts val="245"/>
              </a:spcBef>
            </a:pPr>
            <a:r>
              <a:rPr dirty="0" sz="1600" b="1">
                <a:latin typeface="Times New Roman"/>
                <a:cs typeface="Times New Roman"/>
              </a:rPr>
              <a:t>Example:</a:t>
            </a:r>
            <a:r>
              <a:rPr dirty="0" sz="1600" spc="-5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Run</a:t>
            </a:r>
            <a:r>
              <a:rPr dirty="0" sz="1600" spc="-30" b="1">
                <a:latin typeface="Times New Roman"/>
                <a:cs typeface="Times New Roman"/>
              </a:rPr>
              <a:t> </a:t>
            </a:r>
            <a:r>
              <a:rPr dirty="0" sz="1600" b="1">
                <a:solidFill>
                  <a:srgbClr val="178037"/>
                </a:solidFill>
                <a:latin typeface="Courier New"/>
                <a:cs typeface="Courier New"/>
              </a:rPr>
              <a:t>ping</a:t>
            </a:r>
            <a:r>
              <a:rPr dirty="0" sz="1600" spc="-65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600" spc="-10" b="1">
                <a:solidFill>
                  <a:srgbClr val="178037"/>
                </a:solidFill>
                <a:latin typeface="Courier New"/>
                <a:cs typeface="Courier New"/>
              </a:rPr>
              <a:t>google.com</a:t>
            </a:r>
            <a:r>
              <a:rPr dirty="0" sz="1600" spc="-10" b="1">
                <a:latin typeface="Times New Roman"/>
                <a:cs typeface="Times New Roman"/>
              </a:rPr>
              <a:t>,</a:t>
            </a:r>
            <a:r>
              <a:rPr dirty="0" sz="1600" spc="-3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then</a:t>
            </a:r>
            <a:r>
              <a:rPr dirty="0" sz="1600" spc="-2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press</a:t>
            </a:r>
            <a:r>
              <a:rPr dirty="0" sz="1600" spc="-30" b="1">
                <a:latin typeface="Times New Roman"/>
                <a:cs typeface="Times New Roman"/>
              </a:rPr>
              <a:t> </a:t>
            </a:r>
            <a:r>
              <a:rPr dirty="0" sz="1600" b="1">
                <a:solidFill>
                  <a:srgbClr val="178037"/>
                </a:solidFill>
                <a:latin typeface="Courier New"/>
                <a:cs typeface="Courier New"/>
              </a:rPr>
              <a:t>Ctrl</a:t>
            </a:r>
            <a:r>
              <a:rPr dirty="0" sz="1600" spc="-65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600" b="1">
                <a:solidFill>
                  <a:srgbClr val="178037"/>
                </a:solidFill>
                <a:latin typeface="Courier New"/>
                <a:cs typeface="Courier New"/>
              </a:rPr>
              <a:t>+</a:t>
            </a:r>
            <a:r>
              <a:rPr dirty="0" sz="1600" spc="-65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600" spc="-10" b="1">
                <a:solidFill>
                  <a:srgbClr val="178037"/>
                </a:solidFill>
                <a:latin typeface="Courier New"/>
                <a:cs typeface="Courier New"/>
              </a:rPr>
              <a:t>C</a:t>
            </a:r>
            <a:r>
              <a:rPr dirty="0" sz="1600" spc="-565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to</a:t>
            </a:r>
            <a:r>
              <a:rPr dirty="0" sz="1600" spc="-2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stop</a:t>
            </a:r>
            <a:r>
              <a:rPr dirty="0" sz="1600" spc="-30" b="1">
                <a:latin typeface="Times New Roman"/>
                <a:cs typeface="Times New Roman"/>
              </a:rPr>
              <a:t> </a:t>
            </a:r>
            <a:r>
              <a:rPr dirty="0" sz="1600" spc="-25" b="1">
                <a:latin typeface="Times New Roman"/>
                <a:cs typeface="Times New Roman"/>
              </a:rPr>
              <a:t>it.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20"/>
              </a:spcBef>
            </a:pPr>
            <a:endParaRPr sz="1600">
              <a:latin typeface="Times New Roman"/>
              <a:cs typeface="Times New Roman"/>
            </a:endParaRPr>
          </a:p>
          <a:p>
            <a:pPr marL="240665" indent="-227965">
              <a:lnSpc>
                <a:spcPct val="100000"/>
              </a:lnSpc>
              <a:buAutoNum type="arabicPeriod" startAt="9"/>
              <a:tabLst>
                <a:tab pos="240665" algn="l"/>
              </a:tabLst>
            </a:pPr>
            <a:r>
              <a:rPr dirty="0" sz="1600" spc="-25" b="1">
                <a:latin typeface="Times New Roman"/>
                <a:cs typeface="Times New Roman"/>
              </a:rPr>
              <a:t>Tab</a:t>
            </a:r>
            <a:endParaRPr sz="1600">
              <a:latin typeface="Times New Roman"/>
              <a:cs typeface="Times New Roman"/>
            </a:endParaRPr>
          </a:p>
          <a:p>
            <a:pPr marL="291465">
              <a:lnSpc>
                <a:spcPct val="100000"/>
              </a:lnSpc>
              <a:spcBef>
                <a:spcPts val="70"/>
              </a:spcBef>
            </a:pPr>
            <a:r>
              <a:rPr dirty="0" sz="1600" b="1">
                <a:latin typeface="Times New Roman"/>
                <a:cs typeface="Times New Roman"/>
              </a:rPr>
              <a:t>→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Auto-</a:t>
            </a:r>
            <a:r>
              <a:rPr dirty="0" sz="1600" b="1">
                <a:latin typeface="Times New Roman"/>
                <a:cs typeface="Times New Roman"/>
              </a:rPr>
              <a:t>complete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file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or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folder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names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and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commands.</a:t>
            </a:r>
            <a:endParaRPr sz="1600">
              <a:latin typeface="Times New Roman"/>
              <a:cs typeface="Times New Roman"/>
            </a:endParaRPr>
          </a:p>
          <a:p>
            <a:pPr marL="291465">
              <a:lnSpc>
                <a:spcPct val="100000"/>
              </a:lnSpc>
              <a:spcBef>
                <a:spcPts val="245"/>
              </a:spcBef>
            </a:pPr>
            <a:r>
              <a:rPr dirty="0" sz="1600" b="1">
                <a:latin typeface="Times New Roman"/>
                <a:cs typeface="Times New Roman"/>
              </a:rPr>
              <a:t>Example:</a:t>
            </a:r>
            <a:r>
              <a:rPr dirty="0" sz="1600" spc="-90" b="1">
                <a:latin typeface="Times New Roman"/>
                <a:cs typeface="Times New Roman"/>
              </a:rPr>
              <a:t> </a:t>
            </a:r>
            <a:r>
              <a:rPr dirty="0" sz="1600" spc="-20" b="1">
                <a:latin typeface="Times New Roman"/>
                <a:cs typeface="Times New Roman"/>
              </a:rPr>
              <a:t>Type</a:t>
            </a:r>
            <a:r>
              <a:rPr dirty="0" sz="1600" spc="-30" b="1">
                <a:latin typeface="Times New Roman"/>
                <a:cs typeface="Times New Roman"/>
              </a:rPr>
              <a:t> </a:t>
            </a:r>
            <a:r>
              <a:rPr dirty="0" sz="1600" b="1">
                <a:solidFill>
                  <a:srgbClr val="178037"/>
                </a:solidFill>
                <a:latin typeface="Courier New"/>
                <a:cs typeface="Courier New"/>
              </a:rPr>
              <a:t>cd</a:t>
            </a:r>
            <a:r>
              <a:rPr dirty="0" sz="1600" spc="-70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600" spc="-20" b="1">
                <a:solidFill>
                  <a:srgbClr val="178037"/>
                </a:solidFill>
                <a:latin typeface="Courier New"/>
                <a:cs typeface="Courier New"/>
              </a:rPr>
              <a:t>Dow</a:t>
            </a:r>
            <a:r>
              <a:rPr dirty="0" sz="1600" spc="-565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and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press</a:t>
            </a:r>
            <a:r>
              <a:rPr dirty="0" sz="1600" spc="-30" b="1">
                <a:latin typeface="Times New Roman"/>
                <a:cs typeface="Times New Roman"/>
              </a:rPr>
              <a:t> </a:t>
            </a:r>
            <a:r>
              <a:rPr dirty="0" sz="1600" spc="-20" b="1">
                <a:solidFill>
                  <a:srgbClr val="178037"/>
                </a:solidFill>
                <a:latin typeface="Courier New"/>
                <a:cs typeface="Courier New"/>
              </a:rPr>
              <a:t>Tab</a:t>
            </a:r>
            <a:r>
              <a:rPr dirty="0" sz="1600" spc="-565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—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it</a:t>
            </a:r>
            <a:r>
              <a:rPr dirty="0" sz="1600" spc="-3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will</a:t>
            </a:r>
            <a:r>
              <a:rPr dirty="0" sz="1600" spc="-3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complete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spc="-25" b="1">
                <a:latin typeface="Times New Roman"/>
                <a:cs typeface="Times New Roman"/>
              </a:rPr>
              <a:t>to</a:t>
            </a:r>
            <a:endParaRPr sz="1600">
              <a:latin typeface="Times New Roman"/>
              <a:cs typeface="Times New Roman"/>
            </a:endParaRPr>
          </a:p>
          <a:p>
            <a:pPr marL="241300">
              <a:lnSpc>
                <a:spcPct val="100000"/>
              </a:lnSpc>
              <a:spcBef>
                <a:spcPts val="359"/>
              </a:spcBef>
            </a:pPr>
            <a:r>
              <a:rPr dirty="0" sz="1600" spc="-20" b="1">
                <a:solidFill>
                  <a:srgbClr val="178037"/>
                </a:solidFill>
                <a:latin typeface="Courier New"/>
                <a:cs typeface="Courier New"/>
              </a:rPr>
              <a:t>Downloads</a:t>
            </a:r>
            <a:r>
              <a:rPr dirty="0" sz="1600" spc="-555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(if</a:t>
            </a:r>
            <a:r>
              <a:rPr dirty="0" sz="1600" spc="5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available).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15"/>
              </a:spcBef>
            </a:pPr>
            <a:endParaRPr sz="1600">
              <a:latin typeface="Times New Roman"/>
              <a:cs typeface="Times New Roman"/>
            </a:endParaRPr>
          </a:p>
          <a:p>
            <a:pPr marL="469265" indent="-456565">
              <a:lnSpc>
                <a:spcPct val="100000"/>
              </a:lnSpc>
              <a:spcBef>
                <a:spcPts val="5"/>
              </a:spcBef>
              <a:buAutoNum type="arabicPeriod" startAt="10"/>
              <a:tabLst>
                <a:tab pos="469265" algn="l"/>
              </a:tabLst>
            </a:pPr>
            <a:r>
              <a:rPr dirty="0" sz="1600" b="1">
                <a:latin typeface="Times New Roman"/>
                <a:cs typeface="Times New Roman"/>
              </a:rPr>
              <a:t>Super</a:t>
            </a:r>
            <a:r>
              <a:rPr dirty="0" sz="1600" spc="-5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Key</a:t>
            </a:r>
            <a:r>
              <a:rPr dirty="0" sz="1600" spc="-5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(Windows</a:t>
            </a:r>
            <a:r>
              <a:rPr dirty="0" sz="1600" spc="-50" b="1">
                <a:latin typeface="Times New Roman"/>
                <a:cs typeface="Times New Roman"/>
              </a:rPr>
              <a:t> </a:t>
            </a:r>
            <a:r>
              <a:rPr dirty="0" sz="1600" spc="-20" b="1">
                <a:latin typeface="Times New Roman"/>
                <a:cs typeface="Times New Roman"/>
              </a:rPr>
              <a:t>Key)</a:t>
            </a:r>
            <a:endParaRPr sz="1600">
              <a:latin typeface="Times New Roman"/>
              <a:cs typeface="Times New Roman"/>
            </a:endParaRPr>
          </a:p>
          <a:p>
            <a:pPr marL="291465">
              <a:lnSpc>
                <a:spcPct val="100000"/>
              </a:lnSpc>
              <a:spcBef>
                <a:spcPts val="65"/>
              </a:spcBef>
            </a:pPr>
            <a:r>
              <a:rPr dirty="0" sz="1600" b="1">
                <a:latin typeface="Times New Roman"/>
                <a:cs typeface="Times New Roman"/>
              </a:rPr>
              <a:t>→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Opens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the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application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menu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or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search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bar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in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Linux.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10"/>
              </a:spcBef>
            </a:pPr>
            <a:endParaRPr sz="1600">
              <a:latin typeface="Times New Roman"/>
              <a:cs typeface="Times New Roman"/>
            </a:endParaRPr>
          </a:p>
          <a:p>
            <a:pPr marL="469265" indent="-456565">
              <a:lnSpc>
                <a:spcPct val="100000"/>
              </a:lnSpc>
              <a:buAutoNum type="arabicPeriod" startAt="11"/>
              <a:tabLst>
                <a:tab pos="469265" algn="l"/>
              </a:tabLst>
            </a:pPr>
            <a:r>
              <a:rPr dirty="0" sz="1600" b="1">
                <a:latin typeface="Times New Roman"/>
                <a:cs typeface="Times New Roman"/>
              </a:rPr>
              <a:t>Super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Key</a:t>
            </a:r>
            <a:r>
              <a:rPr dirty="0" sz="1600" spc="-3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+</a:t>
            </a:r>
            <a:r>
              <a:rPr dirty="0" sz="1600" spc="-3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Left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spc="-20" b="1">
                <a:latin typeface="Times New Roman"/>
                <a:cs typeface="Times New Roman"/>
              </a:rPr>
              <a:t>Arrow</a:t>
            </a:r>
            <a:endParaRPr sz="1600">
              <a:latin typeface="Times New Roman"/>
              <a:cs typeface="Times New Roman"/>
            </a:endParaRPr>
          </a:p>
          <a:p>
            <a:pPr marL="291465">
              <a:lnSpc>
                <a:spcPct val="100000"/>
              </a:lnSpc>
              <a:spcBef>
                <a:spcPts val="65"/>
              </a:spcBef>
            </a:pPr>
            <a:r>
              <a:rPr dirty="0" sz="1600" b="1">
                <a:latin typeface="Times New Roman"/>
                <a:cs typeface="Times New Roman"/>
              </a:rPr>
              <a:t>→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Move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the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current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terminal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window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to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the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left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half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of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the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screen.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3" name="object 3" descr=""/>
          <p:cNvSpPr/>
          <p:nvPr/>
        </p:nvSpPr>
        <p:spPr>
          <a:xfrm>
            <a:off x="495300" y="5137151"/>
            <a:ext cx="6502400" cy="0"/>
          </a:xfrm>
          <a:custGeom>
            <a:avLst/>
            <a:gdLst/>
            <a:ahLst/>
            <a:cxnLst/>
            <a:rect l="l" t="t" r="r" b="b"/>
            <a:pathLst>
              <a:path w="6502400" h="0">
                <a:moveTo>
                  <a:pt x="0" y="0"/>
                </a:moveTo>
                <a:lnTo>
                  <a:pt x="6502400" y="0"/>
                </a:lnTo>
              </a:path>
            </a:pathLst>
          </a:custGeom>
          <a:ln w="12700">
            <a:solidFill>
              <a:srgbClr val="87878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 txBox="1"/>
          <p:nvPr/>
        </p:nvSpPr>
        <p:spPr>
          <a:xfrm>
            <a:off x="444500" y="5414044"/>
            <a:ext cx="5222875" cy="35890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700" spc="-20" b="1">
                <a:latin typeface="Times New Roman"/>
                <a:cs typeface="Times New Roman"/>
              </a:rPr>
              <a:t>Terminal</a:t>
            </a:r>
            <a:r>
              <a:rPr dirty="0" sz="1700" spc="-70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Prompt</a:t>
            </a:r>
            <a:r>
              <a:rPr dirty="0" sz="1700" spc="-65" b="1">
                <a:latin typeface="Times New Roman"/>
                <a:cs typeface="Times New Roman"/>
              </a:rPr>
              <a:t> </a:t>
            </a:r>
            <a:r>
              <a:rPr dirty="0" sz="1700" spc="-10" b="1">
                <a:latin typeface="Times New Roman"/>
                <a:cs typeface="Times New Roman"/>
              </a:rPr>
              <a:t>Explanation</a:t>
            </a:r>
            <a:endParaRPr sz="17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275"/>
              </a:spcBef>
            </a:pPr>
            <a:r>
              <a:rPr dirty="0" sz="1600" b="1">
                <a:latin typeface="Times New Roman"/>
                <a:cs typeface="Times New Roman"/>
              </a:rPr>
              <a:t>When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you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open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a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terminal,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you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may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see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something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like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this:</a:t>
            </a: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450"/>
              </a:spcBef>
            </a:pPr>
            <a:r>
              <a:rPr dirty="0" sz="1600" spc="-10" b="1">
                <a:solidFill>
                  <a:srgbClr val="178037"/>
                </a:solidFill>
                <a:latin typeface="Courier New"/>
                <a:cs typeface="Courier New"/>
              </a:rPr>
              <a:t>tariq@kali:~$</a:t>
            </a:r>
            <a:endParaRPr sz="1600">
              <a:latin typeface="Courier New"/>
              <a:cs typeface="Courier New"/>
            </a:endParaRPr>
          </a:p>
          <a:p>
            <a:pPr marL="12700">
              <a:lnSpc>
                <a:spcPct val="100000"/>
              </a:lnSpc>
              <a:spcBef>
                <a:spcPts val="1370"/>
              </a:spcBef>
            </a:pPr>
            <a:r>
              <a:rPr dirty="0" sz="1600" spc="-10" b="1">
                <a:latin typeface="Times New Roman"/>
                <a:cs typeface="Times New Roman"/>
              </a:rPr>
              <a:t>Explanation:</a:t>
            </a:r>
            <a:endParaRPr sz="1600">
              <a:latin typeface="Times New Roman"/>
              <a:cs typeface="Times New Roman"/>
            </a:endParaRPr>
          </a:p>
          <a:p>
            <a:pPr marL="470534" indent="-229235">
              <a:lnSpc>
                <a:spcPct val="100000"/>
              </a:lnSpc>
              <a:spcBef>
                <a:spcPts val="1450"/>
              </a:spcBef>
              <a:buClr>
                <a:srgbClr val="000000"/>
              </a:buClr>
              <a:buFont typeface="Arial"/>
              <a:buChar char="●"/>
              <a:tabLst>
                <a:tab pos="470534" algn="l"/>
              </a:tabLst>
            </a:pPr>
            <a:r>
              <a:rPr dirty="0" sz="1600" spc="-20" b="1">
                <a:solidFill>
                  <a:srgbClr val="178037"/>
                </a:solidFill>
                <a:latin typeface="Courier New"/>
                <a:cs typeface="Courier New"/>
              </a:rPr>
              <a:t>tariq</a:t>
            </a:r>
            <a:r>
              <a:rPr dirty="0" sz="1600" spc="-565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→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Username</a:t>
            </a:r>
            <a:r>
              <a:rPr dirty="0" sz="1600" spc="-20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(current</a:t>
            </a:r>
            <a:r>
              <a:rPr dirty="0" sz="1600" spc="-20" b="1">
                <a:latin typeface="Times New Roman"/>
                <a:cs typeface="Times New Roman"/>
              </a:rPr>
              <a:t> user)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5"/>
              </a:spcBef>
              <a:buFont typeface="Arial"/>
              <a:buChar char="●"/>
            </a:pPr>
            <a:endParaRPr sz="1600">
              <a:latin typeface="Times New Roman"/>
              <a:cs typeface="Times New Roman"/>
            </a:endParaRPr>
          </a:p>
          <a:p>
            <a:pPr marL="470534" indent="-229235">
              <a:lnSpc>
                <a:spcPct val="100000"/>
              </a:lnSpc>
              <a:buClr>
                <a:srgbClr val="000000"/>
              </a:buClr>
              <a:buFont typeface="Arial"/>
              <a:buChar char="●"/>
              <a:tabLst>
                <a:tab pos="470534" algn="l"/>
              </a:tabLst>
            </a:pPr>
            <a:r>
              <a:rPr dirty="0" sz="1600" spc="-20" b="1">
                <a:solidFill>
                  <a:srgbClr val="178037"/>
                </a:solidFill>
                <a:latin typeface="Courier New"/>
                <a:cs typeface="Courier New"/>
              </a:rPr>
              <a:t>kali</a:t>
            </a:r>
            <a:r>
              <a:rPr dirty="0" sz="1600" spc="-565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→</a:t>
            </a:r>
            <a:r>
              <a:rPr dirty="0" sz="1600" spc="-7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Hostname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(your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computer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name)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0"/>
              </a:spcBef>
              <a:buFont typeface="Arial"/>
              <a:buChar char="●"/>
            </a:pPr>
            <a:endParaRPr sz="1600">
              <a:latin typeface="Times New Roman"/>
              <a:cs typeface="Times New Roman"/>
            </a:endParaRPr>
          </a:p>
          <a:p>
            <a:pPr marL="470534" indent="-229235">
              <a:lnSpc>
                <a:spcPct val="100000"/>
              </a:lnSpc>
              <a:buClr>
                <a:srgbClr val="000000"/>
              </a:buClr>
              <a:buFont typeface="Arial"/>
              <a:buChar char="●"/>
              <a:tabLst>
                <a:tab pos="470534" algn="l"/>
              </a:tabLst>
            </a:pPr>
            <a:r>
              <a:rPr dirty="0" sz="1600" spc="-10" b="1">
                <a:solidFill>
                  <a:srgbClr val="178037"/>
                </a:solidFill>
                <a:latin typeface="Courier New"/>
                <a:cs typeface="Courier New"/>
              </a:rPr>
              <a:t>:</a:t>
            </a:r>
            <a:r>
              <a:rPr dirty="0" sz="1600" spc="-565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→</a:t>
            </a:r>
            <a:r>
              <a:rPr dirty="0" sz="1600" spc="-5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Separator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5"/>
              </a:spcBef>
              <a:buFont typeface="Arial"/>
              <a:buChar char="●"/>
            </a:pPr>
            <a:endParaRPr sz="1600">
              <a:latin typeface="Times New Roman"/>
              <a:cs typeface="Times New Roman"/>
            </a:endParaRPr>
          </a:p>
          <a:p>
            <a:pPr marL="470534" indent="-229235">
              <a:lnSpc>
                <a:spcPct val="100000"/>
              </a:lnSpc>
              <a:buClr>
                <a:srgbClr val="000000"/>
              </a:buClr>
              <a:buFont typeface="Arial"/>
              <a:buChar char="●"/>
              <a:tabLst>
                <a:tab pos="470534" algn="l"/>
              </a:tabLst>
            </a:pPr>
            <a:r>
              <a:rPr dirty="0" sz="1600" spc="-10" b="1">
                <a:solidFill>
                  <a:srgbClr val="178037"/>
                </a:solidFill>
                <a:latin typeface="Courier New"/>
                <a:cs typeface="Courier New"/>
              </a:rPr>
              <a:t>~</a:t>
            </a:r>
            <a:r>
              <a:rPr dirty="0" sz="1600" spc="-565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→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Home</a:t>
            </a:r>
            <a:r>
              <a:rPr dirty="0" sz="1600" spc="-20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directory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5" name="object 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25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/>
              <a:t>Md.</a:t>
            </a:r>
            <a:r>
              <a:rPr dirty="0" spc="55"/>
              <a:t> </a:t>
            </a:r>
            <a:r>
              <a:rPr dirty="0" spc="-25"/>
              <a:t>Tariqul</a:t>
            </a:r>
            <a:r>
              <a:rPr dirty="0" spc="60"/>
              <a:t> </a:t>
            </a:r>
            <a:r>
              <a:rPr dirty="0"/>
              <a:t>Islam,</a:t>
            </a:r>
            <a:r>
              <a:rPr dirty="0" spc="55"/>
              <a:t> </a:t>
            </a:r>
            <a:r>
              <a:rPr dirty="0" spc="-30"/>
              <a:t>Lecturer,</a:t>
            </a:r>
            <a:r>
              <a:rPr dirty="0" spc="60"/>
              <a:t> </a:t>
            </a:r>
            <a:r>
              <a:rPr dirty="0" spc="-20"/>
              <a:t>Department</a:t>
            </a:r>
            <a:r>
              <a:rPr dirty="0" spc="55"/>
              <a:t> </a:t>
            </a:r>
            <a:r>
              <a:rPr dirty="0"/>
              <a:t>of</a:t>
            </a:r>
            <a:r>
              <a:rPr dirty="0" spc="60"/>
              <a:t> CSE,</a:t>
            </a:r>
            <a:r>
              <a:rPr dirty="0" spc="55"/>
              <a:t> </a:t>
            </a:r>
            <a:r>
              <a:rPr dirty="0"/>
              <a:t>University</a:t>
            </a:r>
            <a:r>
              <a:rPr dirty="0" spc="60"/>
              <a:t> </a:t>
            </a:r>
            <a:r>
              <a:rPr dirty="0"/>
              <a:t>of</a:t>
            </a:r>
            <a:r>
              <a:rPr dirty="0" spc="60"/>
              <a:t> </a:t>
            </a:r>
            <a:r>
              <a:rPr dirty="0"/>
              <a:t>Global</a:t>
            </a:r>
            <a:r>
              <a:rPr dirty="0" spc="55"/>
              <a:t> </a:t>
            </a:r>
            <a:r>
              <a:rPr dirty="0"/>
              <a:t>Village</a:t>
            </a:r>
            <a:r>
              <a:rPr dirty="0" spc="60"/>
              <a:t> </a:t>
            </a:r>
            <a:r>
              <a:rPr dirty="0" spc="-10"/>
              <a:t>(UGV)</a:t>
            </a:r>
          </a:p>
        </p:txBody>
      </p:sp>
      <p:sp>
        <p:nvSpPr>
          <p:cNvPr id="6" name="object 6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25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 spc="-20"/>
              <a:t>Page:</a:t>
            </a:r>
            <a:r>
              <a:rPr dirty="0" spc="-10"/>
              <a:t> </a:t>
            </a:r>
            <a:r>
              <a:rPr dirty="0" spc="-40"/>
              <a:t>18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673100" y="911423"/>
            <a:ext cx="3346450" cy="8108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41935" indent="-229235">
              <a:lnSpc>
                <a:spcPct val="100000"/>
              </a:lnSpc>
              <a:spcBef>
                <a:spcPts val="100"/>
              </a:spcBef>
              <a:buClr>
                <a:srgbClr val="000000"/>
              </a:buClr>
              <a:buFont typeface="Arial"/>
              <a:buChar char="●"/>
              <a:tabLst>
                <a:tab pos="241935" algn="l"/>
              </a:tabLst>
            </a:pPr>
            <a:r>
              <a:rPr dirty="0" sz="1600" spc="-10" b="1">
                <a:solidFill>
                  <a:srgbClr val="178037"/>
                </a:solidFill>
                <a:latin typeface="Courier New"/>
                <a:cs typeface="Courier New"/>
              </a:rPr>
              <a:t>$</a:t>
            </a:r>
            <a:r>
              <a:rPr dirty="0" sz="1600" spc="-565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→</a:t>
            </a:r>
            <a:r>
              <a:rPr dirty="0" sz="1600" spc="-5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Regular</a:t>
            </a:r>
            <a:r>
              <a:rPr dirty="0" sz="1600" spc="-3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user</a:t>
            </a:r>
            <a:r>
              <a:rPr dirty="0" sz="1600" spc="-25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prompt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0"/>
              </a:spcBef>
              <a:buFont typeface="Arial"/>
              <a:buChar char="●"/>
            </a:pPr>
            <a:endParaRPr sz="1600">
              <a:latin typeface="Times New Roman"/>
              <a:cs typeface="Times New Roman"/>
            </a:endParaRPr>
          </a:p>
          <a:p>
            <a:pPr marL="241935" indent="-229235">
              <a:lnSpc>
                <a:spcPct val="100000"/>
              </a:lnSpc>
              <a:buClr>
                <a:srgbClr val="000000"/>
              </a:buClr>
              <a:buFont typeface="Arial"/>
              <a:buChar char="●"/>
              <a:tabLst>
                <a:tab pos="241935" algn="l"/>
              </a:tabLst>
            </a:pPr>
            <a:r>
              <a:rPr dirty="0" sz="1600" spc="-10" b="1">
                <a:solidFill>
                  <a:srgbClr val="178037"/>
                </a:solidFill>
                <a:latin typeface="Courier New"/>
                <a:cs typeface="Courier New"/>
              </a:rPr>
              <a:t>#</a:t>
            </a:r>
            <a:r>
              <a:rPr dirty="0" sz="1600" spc="-565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→</a:t>
            </a:r>
            <a:r>
              <a:rPr dirty="0" sz="1600" spc="-4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Root</a:t>
            </a:r>
            <a:r>
              <a:rPr dirty="0" sz="1600" spc="-2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user</a:t>
            </a:r>
            <a:r>
              <a:rPr dirty="0" sz="1600" spc="-2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or</a:t>
            </a:r>
            <a:r>
              <a:rPr dirty="0" sz="1600" spc="-2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sudo</a:t>
            </a:r>
            <a:r>
              <a:rPr dirty="0" sz="1600" spc="-2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user</a:t>
            </a:r>
            <a:r>
              <a:rPr dirty="0" sz="1600" spc="-20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prompt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3" name="object 3" descr=""/>
          <p:cNvSpPr/>
          <p:nvPr/>
        </p:nvSpPr>
        <p:spPr>
          <a:xfrm>
            <a:off x="495300" y="2317759"/>
            <a:ext cx="6502400" cy="0"/>
          </a:xfrm>
          <a:custGeom>
            <a:avLst/>
            <a:gdLst/>
            <a:ahLst/>
            <a:cxnLst/>
            <a:rect l="l" t="t" r="r" b="b"/>
            <a:pathLst>
              <a:path w="6502400" h="0">
                <a:moveTo>
                  <a:pt x="0" y="0"/>
                </a:moveTo>
                <a:lnTo>
                  <a:pt x="6502400" y="0"/>
                </a:lnTo>
              </a:path>
            </a:pathLst>
          </a:custGeom>
          <a:ln w="12700">
            <a:solidFill>
              <a:srgbClr val="87878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 txBox="1"/>
          <p:nvPr/>
        </p:nvSpPr>
        <p:spPr>
          <a:xfrm>
            <a:off x="444500" y="2603251"/>
            <a:ext cx="6416675" cy="425132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700" b="1">
                <a:latin typeface="Times New Roman"/>
                <a:cs typeface="Times New Roman"/>
              </a:rPr>
              <a:t>Practice</a:t>
            </a:r>
            <a:r>
              <a:rPr dirty="0" sz="1700" spc="-45" b="1">
                <a:latin typeface="Times New Roman"/>
                <a:cs typeface="Times New Roman"/>
              </a:rPr>
              <a:t> </a:t>
            </a:r>
            <a:r>
              <a:rPr dirty="0" sz="1700" spc="-20" b="1">
                <a:latin typeface="Times New Roman"/>
                <a:cs typeface="Times New Roman"/>
              </a:rPr>
              <a:t>Tasks</a:t>
            </a:r>
            <a:endParaRPr sz="1700">
              <a:latin typeface="Times New Roman"/>
              <a:cs typeface="Times New Roman"/>
            </a:endParaRPr>
          </a:p>
          <a:p>
            <a:pPr marL="469265" indent="-227965">
              <a:lnSpc>
                <a:spcPct val="100000"/>
              </a:lnSpc>
              <a:spcBef>
                <a:spcPts val="1460"/>
              </a:spcBef>
              <a:buAutoNum type="arabicPeriod"/>
              <a:tabLst>
                <a:tab pos="469265" algn="l"/>
              </a:tabLst>
            </a:pPr>
            <a:r>
              <a:rPr dirty="0" sz="1600" b="1">
                <a:latin typeface="Times New Roman"/>
                <a:cs typeface="Times New Roman"/>
              </a:rPr>
              <a:t>Open</a:t>
            </a:r>
            <a:r>
              <a:rPr dirty="0" sz="1600" spc="-2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a</a:t>
            </a:r>
            <a:r>
              <a:rPr dirty="0" sz="1600" spc="-2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terminal</a:t>
            </a:r>
            <a:r>
              <a:rPr dirty="0" sz="1600" spc="-2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using</a:t>
            </a:r>
            <a:r>
              <a:rPr dirty="0" sz="1600" spc="-25" b="1">
                <a:latin typeface="Times New Roman"/>
                <a:cs typeface="Times New Roman"/>
              </a:rPr>
              <a:t> </a:t>
            </a:r>
            <a:r>
              <a:rPr dirty="0" sz="1600" b="1">
                <a:solidFill>
                  <a:srgbClr val="178037"/>
                </a:solidFill>
                <a:latin typeface="Courier New"/>
                <a:cs typeface="Courier New"/>
              </a:rPr>
              <a:t>Ctrl</a:t>
            </a:r>
            <a:r>
              <a:rPr dirty="0" sz="1600" spc="-55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600" b="1">
                <a:solidFill>
                  <a:srgbClr val="178037"/>
                </a:solidFill>
                <a:latin typeface="Courier New"/>
                <a:cs typeface="Courier New"/>
              </a:rPr>
              <a:t>+</a:t>
            </a:r>
            <a:r>
              <a:rPr dirty="0" sz="1600" spc="-50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600" b="1">
                <a:solidFill>
                  <a:srgbClr val="178037"/>
                </a:solidFill>
                <a:latin typeface="Courier New"/>
                <a:cs typeface="Courier New"/>
              </a:rPr>
              <a:t>Alt</a:t>
            </a:r>
            <a:r>
              <a:rPr dirty="0" sz="1600" spc="-55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600" b="1">
                <a:solidFill>
                  <a:srgbClr val="178037"/>
                </a:solidFill>
                <a:latin typeface="Courier New"/>
                <a:cs typeface="Courier New"/>
              </a:rPr>
              <a:t>+</a:t>
            </a:r>
            <a:r>
              <a:rPr dirty="0" sz="1600" spc="-50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600" spc="-25" b="1">
                <a:solidFill>
                  <a:srgbClr val="178037"/>
                </a:solidFill>
                <a:latin typeface="Courier New"/>
                <a:cs typeface="Courier New"/>
              </a:rPr>
              <a:t>T</a:t>
            </a:r>
            <a:r>
              <a:rPr dirty="0" sz="1600" spc="-25" b="1">
                <a:latin typeface="Times New Roman"/>
                <a:cs typeface="Times New Roman"/>
              </a:rPr>
              <a:t>.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0"/>
              </a:spcBef>
              <a:buFont typeface="Times New Roman"/>
              <a:buAutoNum type="arabicPeriod"/>
            </a:pPr>
            <a:endParaRPr sz="1600">
              <a:latin typeface="Times New Roman"/>
              <a:cs typeface="Times New Roman"/>
            </a:endParaRPr>
          </a:p>
          <a:p>
            <a:pPr marL="469265" indent="-227965">
              <a:lnSpc>
                <a:spcPct val="100000"/>
              </a:lnSpc>
              <a:buAutoNum type="arabicPeriod"/>
              <a:tabLst>
                <a:tab pos="469265" algn="l"/>
              </a:tabLst>
            </a:pPr>
            <a:r>
              <a:rPr dirty="0" sz="1600" b="1">
                <a:latin typeface="Times New Roman"/>
                <a:cs typeface="Times New Roman"/>
              </a:rPr>
              <a:t>Open</a:t>
            </a:r>
            <a:r>
              <a:rPr dirty="0" sz="1600" spc="-2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a</a:t>
            </a:r>
            <a:r>
              <a:rPr dirty="0" sz="1600" spc="-2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new</a:t>
            </a:r>
            <a:r>
              <a:rPr dirty="0" sz="1600" spc="-2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tab</a:t>
            </a:r>
            <a:r>
              <a:rPr dirty="0" sz="1600" spc="-2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using</a:t>
            </a:r>
            <a:r>
              <a:rPr dirty="0" sz="1600" spc="-20" b="1">
                <a:latin typeface="Times New Roman"/>
                <a:cs typeface="Times New Roman"/>
              </a:rPr>
              <a:t> </a:t>
            </a:r>
            <a:r>
              <a:rPr dirty="0" sz="1600" b="1">
                <a:solidFill>
                  <a:srgbClr val="178037"/>
                </a:solidFill>
                <a:latin typeface="Courier New"/>
                <a:cs typeface="Courier New"/>
              </a:rPr>
              <a:t>Ctrl</a:t>
            </a:r>
            <a:r>
              <a:rPr dirty="0" sz="1600" spc="-45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600" b="1">
                <a:solidFill>
                  <a:srgbClr val="178037"/>
                </a:solidFill>
                <a:latin typeface="Courier New"/>
                <a:cs typeface="Courier New"/>
              </a:rPr>
              <a:t>+</a:t>
            </a:r>
            <a:r>
              <a:rPr dirty="0" sz="1600" spc="-45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600" b="1">
                <a:solidFill>
                  <a:srgbClr val="178037"/>
                </a:solidFill>
                <a:latin typeface="Courier New"/>
                <a:cs typeface="Courier New"/>
              </a:rPr>
              <a:t>Shift</a:t>
            </a:r>
            <a:r>
              <a:rPr dirty="0" sz="1600" spc="-45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600" b="1">
                <a:solidFill>
                  <a:srgbClr val="178037"/>
                </a:solidFill>
                <a:latin typeface="Courier New"/>
                <a:cs typeface="Courier New"/>
              </a:rPr>
              <a:t>+</a:t>
            </a:r>
            <a:r>
              <a:rPr dirty="0" sz="1600" spc="-45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600" spc="-25" b="1">
                <a:solidFill>
                  <a:srgbClr val="178037"/>
                </a:solidFill>
                <a:latin typeface="Courier New"/>
                <a:cs typeface="Courier New"/>
              </a:rPr>
              <a:t>T</a:t>
            </a:r>
            <a:r>
              <a:rPr dirty="0" sz="1600" spc="-25" b="1">
                <a:latin typeface="Times New Roman"/>
                <a:cs typeface="Times New Roman"/>
              </a:rPr>
              <a:t>.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0"/>
              </a:spcBef>
              <a:buFont typeface="Times New Roman"/>
              <a:buAutoNum type="arabicPeriod"/>
            </a:pPr>
            <a:endParaRPr sz="1600">
              <a:latin typeface="Times New Roman"/>
              <a:cs typeface="Times New Roman"/>
            </a:endParaRPr>
          </a:p>
          <a:p>
            <a:pPr marL="469265" indent="-227965">
              <a:lnSpc>
                <a:spcPct val="100000"/>
              </a:lnSpc>
              <a:spcBef>
                <a:spcPts val="5"/>
              </a:spcBef>
              <a:buAutoNum type="arabicPeriod"/>
              <a:tabLst>
                <a:tab pos="469265" algn="l"/>
              </a:tabLst>
            </a:pPr>
            <a:r>
              <a:rPr dirty="0" sz="1600" b="1">
                <a:latin typeface="Times New Roman"/>
                <a:cs typeface="Times New Roman"/>
              </a:rPr>
              <a:t>Run</a:t>
            </a:r>
            <a:r>
              <a:rPr dirty="0" sz="1600" spc="-60" b="1">
                <a:latin typeface="Times New Roman"/>
                <a:cs typeface="Times New Roman"/>
              </a:rPr>
              <a:t> </a:t>
            </a:r>
            <a:r>
              <a:rPr dirty="0" sz="1600" spc="-20" b="1">
                <a:solidFill>
                  <a:srgbClr val="178037"/>
                </a:solidFill>
                <a:latin typeface="Courier New"/>
                <a:cs typeface="Courier New"/>
              </a:rPr>
              <a:t>ls</a:t>
            </a:r>
            <a:r>
              <a:rPr dirty="0" sz="1600" spc="-565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to</a:t>
            </a:r>
            <a:r>
              <a:rPr dirty="0" sz="1600" spc="-3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list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files,</a:t>
            </a:r>
            <a:r>
              <a:rPr dirty="0" sz="1600" spc="-3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then</a:t>
            </a:r>
            <a:r>
              <a:rPr dirty="0" sz="1600" spc="-3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clear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the</a:t>
            </a:r>
            <a:r>
              <a:rPr dirty="0" sz="1600" spc="-3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screen</a:t>
            </a:r>
            <a:r>
              <a:rPr dirty="0" sz="1600" spc="-3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using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b="1">
                <a:solidFill>
                  <a:srgbClr val="178037"/>
                </a:solidFill>
                <a:latin typeface="Courier New"/>
                <a:cs typeface="Courier New"/>
              </a:rPr>
              <a:t>Ctrl</a:t>
            </a:r>
            <a:r>
              <a:rPr dirty="0" sz="1600" spc="-70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600" b="1">
                <a:solidFill>
                  <a:srgbClr val="178037"/>
                </a:solidFill>
                <a:latin typeface="Courier New"/>
                <a:cs typeface="Courier New"/>
              </a:rPr>
              <a:t>+</a:t>
            </a:r>
            <a:r>
              <a:rPr dirty="0" sz="1600" spc="-65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600" spc="-25" b="1">
                <a:solidFill>
                  <a:srgbClr val="178037"/>
                </a:solidFill>
                <a:latin typeface="Courier New"/>
                <a:cs typeface="Courier New"/>
              </a:rPr>
              <a:t>L</a:t>
            </a:r>
            <a:r>
              <a:rPr dirty="0" sz="1600" spc="-25" b="1">
                <a:latin typeface="Times New Roman"/>
                <a:cs typeface="Times New Roman"/>
              </a:rPr>
              <a:t>.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0"/>
              </a:spcBef>
              <a:buFont typeface="Times New Roman"/>
              <a:buAutoNum type="arabicPeriod"/>
            </a:pPr>
            <a:endParaRPr sz="1600">
              <a:latin typeface="Times New Roman"/>
              <a:cs typeface="Times New Roman"/>
            </a:endParaRPr>
          </a:p>
          <a:p>
            <a:pPr marL="469265" indent="-227965">
              <a:lnSpc>
                <a:spcPct val="100000"/>
              </a:lnSpc>
              <a:buAutoNum type="arabicPeriod"/>
              <a:tabLst>
                <a:tab pos="469265" algn="l"/>
              </a:tabLst>
            </a:pPr>
            <a:r>
              <a:rPr dirty="0" sz="1600" b="1">
                <a:latin typeface="Times New Roman"/>
                <a:cs typeface="Times New Roman"/>
              </a:rPr>
              <a:t>Run</a:t>
            </a:r>
            <a:r>
              <a:rPr dirty="0" sz="1600" spc="-25" b="1">
                <a:latin typeface="Times New Roman"/>
                <a:cs typeface="Times New Roman"/>
              </a:rPr>
              <a:t> </a:t>
            </a:r>
            <a:r>
              <a:rPr dirty="0" sz="1600" b="1">
                <a:solidFill>
                  <a:srgbClr val="178037"/>
                </a:solidFill>
                <a:latin typeface="Courier New"/>
                <a:cs typeface="Courier New"/>
              </a:rPr>
              <a:t>ping</a:t>
            </a:r>
            <a:r>
              <a:rPr dirty="0" sz="1600" spc="-55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600" spc="-10" b="1">
                <a:solidFill>
                  <a:srgbClr val="178037"/>
                </a:solidFill>
                <a:latin typeface="Courier New"/>
                <a:cs typeface="Courier New"/>
              </a:rPr>
              <a:t>google.com</a:t>
            </a:r>
            <a:r>
              <a:rPr dirty="0" sz="1600" spc="-10" b="1">
                <a:latin typeface="Times New Roman"/>
                <a:cs typeface="Times New Roman"/>
              </a:rPr>
              <a:t>,</a:t>
            </a:r>
            <a:r>
              <a:rPr dirty="0" sz="1600" spc="-2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stop</a:t>
            </a:r>
            <a:r>
              <a:rPr dirty="0" sz="1600" spc="-2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it</a:t>
            </a:r>
            <a:r>
              <a:rPr dirty="0" sz="1600" spc="-2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with</a:t>
            </a:r>
            <a:r>
              <a:rPr dirty="0" sz="1600" spc="-25" b="1">
                <a:latin typeface="Times New Roman"/>
                <a:cs typeface="Times New Roman"/>
              </a:rPr>
              <a:t> </a:t>
            </a:r>
            <a:r>
              <a:rPr dirty="0" sz="1600" b="1">
                <a:solidFill>
                  <a:srgbClr val="178037"/>
                </a:solidFill>
                <a:latin typeface="Courier New"/>
                <a:cs typeface="Courier New"/>
              </a:rPr>
              <a:t>Ctrl</a:t>
            </a:r>
            <a:r>
              <a:rPr dirty="0" sz="1600" spc="-55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600" b="1">
                <a:solidFill>
                  <a:srgbClr val="178037"/>
                </a:solidFill>
                <a:latin typeface="Courier New"/>
                <a:cs typeface="Courier New"/>
              </a:rPr>
              <a:t>+</a:t>
            </a:r>
            <a:r>
              <a:rPr dirty="0" sz="1600" spc="-50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600" spc="-25" b="1">
                <a:solidFill>
                  <a:srgbClr val="178037"/>
                </a:solidFill>
                <a:latin typeface="Courier New"/>
                <a:cs typeface="Courier New"/>
              </a:rPr>
              <a:t>C</a:t>
            </a:r>
            <a:r>
              <a:rPr dirty="0" sz="1600" spc="-25" b="1">
                <a:latin typeface="Times New Roman"/>
                <a:cs typeface="Times New Roman"/>
              </a:rPr>
              <a:t>.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5"/>
              </a:spcBef>
              <a:buFont typeface="Times New Roman"/>
              <a:buAutoNum type="arabicPeriod"/>
            </a:pPr>
            <a:endParaRPr sz="1600">
              <a:latin typeface="Times New Roman"/>
              <a:cs typeface="Times New Roman"/>
            </a:endParaRPr>
          </a:p>
          <a:p>
            <a:pPr marL="469265" indent="-227965">
              <a:lnSpc>
                <a:spcPct val="100000"/>
              </a:lnSpc>
              <a:buAutoNum type="arabicPeriod"/>
              <a:tabLst>
                <a:tab pos="469265" algn="l"/>
              </a:tabLst>
            </a:pPr>
            <a:r>
              <a:rPr dirty="0" sz="1600" spc="-20" b="1">
                <a:latin typeface="Times New Roman"/>
                <a:cs typeface="Times New Roman"/>
              </a:rPr>
              <a:t>Try</a:t>
            </a:r>
            <a:r>
              <a:rPr dirty="0" sz="1600" spc="-55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auto-completion:</a:t>
            </a:r>
            <a:r>
              <a:rPr dirty="0" sz="1600" spc="-25" b="1">
                <a:latin typeface="Times New Roman"/>
                <a:cs typeface="Times New Roman"/>
              </a:rPr>
              <a:t> </a:t>
            </a:r>
            <a:r>
              <a:rPr dirty="0" sz="1600" spc="-20" b="1">
                <a:latin typeface="Times New Roman"/>
                <a:cs typeface="Times New Roman"/>
              </a:rPr>
              <a:t>Type</a:t>
            </a:r>
            <a:r>
              <a:rPr dirty="0" sz="1600" spc="-30" b="1">
                <a:latin typeface="Times New Roman"/>
                <a:cs typeface="Times New Roman"/>
              </a:rPr>
              <a:t> </a:t>
            </a:r>
            <a:r>
              <a:rPr dirty="0" sz="1600" b="1">
                <a:solidFill>
                  <a:srgbClr val="178037"/>
                </a:solidFill>
                <a:latin typeface="Courier New"/>
                <a:cs typeface="Courier New"/>
              </a:rPr>
              <a:t>cd</a:t>
            </a:r>
            <a:r>
              <a:rPr dirty="0" sz="1600" spc="-60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600" spc="-20" b="1">
                <a:solidFill>
                  <a:srgbClr val="178037"/>
                </a:solidFill>
                <a:latin typeface="Courier New"/>
                <a:cs typeface="Courier New"/>
              </a:rPr>
              <a:t>Dow</a:t>
            </a:r>
            <a:r>
              <a:rPr dirty="0" sz="1600" spc="-565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and</a:t>
            </a:r>
            <a:r>
              <a:rPr dirty="0" sz="1600" spc="-3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press</a:t>
            </a:r>
            <a:r>
              <a:rPr dirty="0" sz="1600" spc="-30" b="1">
                <a:latin typeface="Times New Roman"/>
                <a:cs typeface="Times New Roman"/>
              </a:rPr>
              <a:t> </a:t>
            </a:r>
            <a:r>
              <a:rPr dirty="0" sz="1600" spc="-20" b="1">
                <a:solidFill>
                  <a:srgbClr val="178037"/>
                </a:solidFill>
                <a:latin typeface="Courier New"/>
                <a:cs typeface="Courier New"/>
              </a:rPr>
              <a:t>Tab</a:t>
            </a:r>
            <a:r>
              <a:rPr dirty="0" sz="1600" spc="-20" b="1">
                <a:latin typeface="Times New Roman"/>
                <a:cs typeface="Times New Roman"/>
              </a:rPr>
              <a:t>.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0"/>
              </a:spcBef>
              <a:buFont typeface="Times New Roman"/>
              <a:buAutoNum type="arabicPeriod"/>
            </a:pPr>
            <a:endParaRPr sz="1600">
              <a:latin typeface="Times New Roman"/>
              <a:cs typeface="Times New Roman"/>
            </a:endParaRPr>
          </a:p>
          <a:p>
            <a:pPr marL="469265" indent="-227965">
              <a:lnSpc>
                <a:spcPct val="100000"/>
              </a:lnSpc>
              <a:buAutoNum type="arabicPeriod"/>
              <a:tabLst>
                <a:tab pos="469265" algn="l"/>
              </a:tabLst>
            </a:pPr>
            <a:r>
              <a:rPr dirty="0" sz="1600" b="1">
                <a:latin typeface="Times New Roman"/>
                <a:cs typeface="Times New Roman"/>
              </a:rPr>
              <a:t>Run</a:t>
            </a:r>
            <a:r>
              <a:rPr dirty="0" sz="1600" spc="-50" b="1">
                <a:latin typeface="Times New Roman"/>
                <a:cs typeface="Times New Roman"/>
              </a:rPr>
              <a:t> </a:t>
            </a:r>
            <a:r>
              <a:rPr dirty="0" sz="1600" spc="-20" b="1">
                <a:solidFill>
                  <a:srgbClr val="178037"/>
                </a:solidFill>
                <a:latin typeface="Courier New"/>
                <a:cs typeface="Courier New"/>
              </a:rPr>
              <a:t>whoami</a:t>
            </a:r>
            <a:r>
              <a:rPr dirty="0" sz="1600" spc="-565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to</a:t>
            </a:r>
            <a:r>
              <a:rPr dirty="0" sz="1600" spc="-2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see</a:t>
            </a:r>
            <a:r>
              <a:rPr dirty="0" sz="1600" spc="-2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the</a:t>
            </a:r>
            <a:r>
              <a:rPr dirty="0" sz="1600" spc="-2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current</a:t>
            </a:r>
            <a:r>
              <a:rPr dirty="0" sz="1600" spc="-25" b="1">
                <a:latin typeface="Times New Roman"/>
                <a:cs typeface="Times New Roman"/>
              </a:rPr>
              <a:t> </a:t>
            </a:r>
            <a:r>
              <a:rPr dirty="0" sz="1600" spc="-20" b="1">
                <a:latin typeface="Times New Roman"/>
                <a:cs typeface="Times New Roman"/>
              </a:rPr>
              <a:t>user.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45"/>
              </a:spcBef>
              <a:buFont typeface="Times New Roman"/>
              <a:buAutoNum type="arabicPeriod"/>
            </a:pPr>
            <a:endParaRPr sz="1600">
              <a:latin typeface="Times New Roman"/>
              <a:cs typeface="Times New Roman"/>
            </a:endParaRPr>
          </a:p>
          <a:p>
            <a:pPr marL="469900" marR="5080" indent="-228600">
              <a:lnSpc>
                <a:spcPct val="118600"/>
              </a:lnSpc>
              <a:spcBef>
                <a:spcPts val="5"/>
              </a:spcBef>
              <a:buAutoNum type="arabicPeriod"/>
              <a:tabLst>
                <a:tab pos="469900" algn="l"/>
              </a:tabLst>
            </a:pPr>
            <a:r>
              <a:rPr dirty="0" sz="1600" b="1">
                <a:latin typeface="Times New Roman"/>
                <a:cs typeface="Times New Roman"/>
              </a:rPr>
              <a:t>If</a:t>
            </a:r>
            <a:r>
              <a:rPr dirty="0" sz="1600" spc="-6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allowed,</a:t>
            </a:r>
            <a:r>
              <a:rPr dirty="0" sz="1600" spc="-3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run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b="1">
                <a:solidFill>
                  <a:srgbClr val="178037"/>
                </a:solidFill>
                <a:latin typeface="Courier New"/>
                <a:cs typeface="Courier New"/>
              </a:rPr>
              <a:t>sudo</a:t>
            </a:r>
            <a:r>
              <a:rPr dirty="0" sz="1600" spc="-70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600" spc="-20" b="1">
                <a:solidFill>
                  <a:srgbClr val="178037"/>
                </a:solidFill>
                <a:latin typeface="Courier New"/>
                <a:cs typeface="Courier New"/>
              </a:rPr>
              <a:t>-</a:t>
            </a:r>
            <a:r>
              <a:rPr dirty="0" sz="1600" spc="-10" b="1">
                <a:solidFill>
                  <a:srgbClr val="178037"/>
                </a:solidFill>
                <a:latin typeface="Courier New"/>
                <a:cs typeface="Courier New"/>
              </a:rPr>
              <a:t>i</a:t>
            </a:r>
            <a:r>
              <a:rPr dirty="0" sz="1600" spc="-565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to</a:t>
            </a:r>
            <a:r>
              <a:rPr dirty="0" sz="1600" spc="-3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switch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to</a:t>
            </a:r>
            <a:r>
              <a:rPr dirty="0" sz="1600" spc="-3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root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and</a:t>
            </a:r>
            <a:r>
              <a:rPr dirty="0" sz="1600" spc="-3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observe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the</a:t>
            </a:r>
            <a:r>
              <a:rPr dirty="0" sz="1600" spc="-3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change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spc="-25" b="1">
                <a:latin typeface="Times New Roman"/>
                <a:cs typeface="Times New Roman"/>
              </a:rPr>
              <a:t>in </a:t>
            </a:r>
            <a:r>
              <a:rPr dirty="0" sz="1600" b="1">
                <a:latin typeface="Times New Roman"/>
                <a:cs typeface="Times New Roman"/>
              </a:rPr>
              <a:t>prompt</a:t>
            </a:r>
            <a:r>
              <a:rPr dirty="0" sz="1600" spc="-75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(</a:t>
            </a:r>
            <a:r>
              <a:rPr dirty="0" sz="1600" spc="-10" b="1">
                <a:solidFill>
                  <a:srgbClr val="178037"/>
                </a:solidFill>
                <a:latin typeface="Courier New"/>
                <a:cs typeface="Courier New"/>
              </a:rPr>
              <a:t>$</a:t>
            </a:r>
            <a:r>
              <a:rPr dirty="0" sz="1600" spc="-565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changes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to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 spc="-25" b="1">
                <a:solidFill>
                  <a:srgbClr val="178037"/>
                </a:solidFill>
                <a:latin typeface="Courier New"/>
                <a:cs typeface="Courier New"/>
              </a:rPr>
              <a:t>#</a:t>
            </a:r>
            <a:r>
              <a:rPr dirty="0" sz="1600" spc="-25" b="1">
                <a:latin typeface="Times New Roman"/>
                <a:cs typeface="Times New Roman"/>
              </a:rPr>
              <a:t>).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5" name="object 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25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/>
              <a:t>Md.</a:t>
            </a:r>
            <a:r>
              <a:rPr dirty="0" spc="55"/>
              <a:t> </a:t>
            </a:r>
            <a:r>
              <a:rPr dirty="0" spc="-25"/>
              <a:t>Tariqul</a:t>
            </a:r>
            <a:r>
              <a:rPr dirty="0" spc="60"/>
              <a:t> </a:t>
            </a:r>
            <a:r>
              <a:rPr dirty="0"/>
              <a:t>Islam,</a:t>
            </a:r>
            <a:r>
              <a:rPr dirty="0" spc="55"/>
              <a:t> </a:t>
            </a:r>
            <a:r>
              <a:rPr dirty="0" spc="-30"/>
              <a:t>Lecturer,</a:t>
            </a:r>
            <a:r>
              <a:rPr dirty="0" spc="60"/>
              <a:t> </a:t>
            </a:r>
            <a:r>
              <a:rPr dirty="0" spc="-20"/>
              <a:t>Department</a:t>
            </a:r>
            <a:r>
              <a:rPr dirty="0" spc="55"/>
              <a:t> </a:t>
            </a:r>
            <a:r>
              <a:rPr dirty="0"/>
              <a:t>of</a:t>
            </a:r>
            <a:r>
              <a:rPr dirty="0" spc="60"/>
              <a:t> CSE,</a:t>
            </a:r>
            <a:r>
              <a:rPr dirty="0" spc="55"/>
              <a:t> </a:t>
            </a:r>
            <a:r>
              <a:rPr dirty="0"/>
              <a:t>University</a:t>
            </a:r>
            <a:r>
              <a:rPr dirty="0" spc="60"/>
              <a:t> </a:t>
            </a:r>
            <a:r>
              <a:rPr dirty="0"/>
              <a:t>of</a:t>
            </a:r>
            <a:r>
              <a:rPr dirty="0" spc="60"/>
              <a:t> </a:t>
            </a:r>
            <a:r>
              <a:rPr dirty="0"/>
              <a:t>Global</a:t>
            </a:r>
            <a:r>
              <a:rPr dirty="0" spc="55"/>
              <a:t> </a:t>
            </a:r>
            <a:r>
              <a:rPr dirty="0"/>
              <a:t>Village</a:t>
            </a:r>
            <a:r>
              <a:rPr dirty="0" spc="60"/>
              <a:t> </a:t>
            </a:r>
            <a:r>
              <a:rPr dirty="0" spc="-10"/>
              <a:t>(UGV)</a:t>
            </a:r>
          </a:p>
        </p:txBody>
      </p:sp>
      <p:sp>
        <p:nvSpPr>
          <p:cNvPr id="6" name="object 6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25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 spc="-20"/>
              <a:t>Page:</a:t>
            </a:r>
            <a:r>
              <a:rPr dirty="0" spc="-10"/>
              <a:t> </a:t>
            </a:r>
            <a:r>
              <a:rPr dirty="0" spc="-40"/>
              <a:t>19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444500" y="882302"/>
            <a:ext cx="6023610" cy="1405255"/>
          </a:xfrm>
          <a:prstGeom prst="rect">
            <a:avLst/>
          </a:prstGeom>
        </p:spPr>
        <p:txBody>
          <a:bodyPr wrap="square" lIns="0" tIns="635" rIns="0" bIns="0" rtlCol="0" vert="horz">
            <a:spAutoFit/>
          </a:bodyPr>
          <a:lstStyle/>
          <a:p>
            <a:pPr marL="469900" marR="5080" indent="-228600">
              <a:lnSpc>
                <a:spcPct val="103400"/>
              </a:lnSpc>
              <a:spcBef>
                <a:spcPts val="5"/>
              </a:spcBef>
            </a:pPr>
            <a:r>
              <a:rPr dirty="0" sz="2300" b="1">
                <a:latin typeface="Times New Roman"/>
                <a:cs typeface="Times New Roman"/>
              </a:rPr>
              <a:t>Day</a:t>
            </a:r>
            <a:r>
              <a:rPr dirty="0" sz="2300" spc="-30" b="1">
                <a:latin typeface="Times New Roman"/>
                <a:cs typeface="Times New Roman"/>
              </a:rPr>
              <a:t> </a:t>
            </a:r>
            <a:r>
              <a:rPr dirty="0" sz="2300" b="1">
                <a:latin typeface="Times New Roman"/>
                <a:cs typeface="Times New Roman"/>
              </a:rPr>
              <a:t>02</a:t>
            </a:r>
            <a:r>
              <a:rPr dirty="0" sz="2300" spc="-30" b="1">
                <a:latin typeface="Times New Roman"/>
                <a:cs typeface="Times New Roman"/>
              </a:rPr>
              <a:t> </a:t>
            </a:r>
            <a:r>
              <a:rPr dirty="0" sz="2300" b="1">
                <a:latin typeface="Times New Roman"/>
                <a:cs typeface="Times New Roman"/>
              </a:rPr>
              <a:t>–</a:t>
            </a:r>
            <a:r>
              <a:rPr dirty="0" sz="2300" spc="-30" b="1">
                <a:latin typeface="Times New Roman"/>
                <a:cs typeface="Times New Roman"/>
              </a:rPr>
              <a:t> </a:t>
            </a:r>
            <a:r>
              <a:rPr dirty="0" sz="2300" b="1">
                <a:latin typeface="Times New Roman"/>
                <a:cs typeface="Times New Roman"/>
              </a:rPr>
              <a:t>Managing</a:t>
            </a:r>
            <a:r>
              <a:rPr dirty="0" sz="2300" spc="-25" b="1">
                <a:latin typeface="Times New Roman"/>
                <a:cs typeface="Times New Roman"/>
              </a:rPr>
              <a:t> </a:t>
            </a:r>
            <a:r>
              <a:rPr dirty="0" sz="2300" b="1">
                <a:latin typeface="Times New Roman"/>
                <a:cs typeface="Times New Roman"/>
              </a:rPr>
              <a:t>Files</a:t>
            </a:r>
            <a:r>
              <a:rPr dirty="0" sz="2300" spc="-30" b="1">
                <a:latin typeface="Times New Roman"/>
                <a:cs typeface="Times New Roman"/>
              </a:rPr>
              <a:t> </a:t>
            </a:r>
            <a:r>
              <a:rPr dirty="0" sz="2300" b="1">
                <a:latin typeface="Times New Roman"/>
                <a:cs typeface="Times New Roman"/>
              </a:rPr>
              <a:t>&amp;</a:t>
            </a:r>
            <a:r>
              <a:rPr dirty="0" sz="2300" spc="-30" b="1">
                <a:latin typeface="Times New Roman"/>
                <a:cs typeface="Times New Roman"/>
              </a:rPr>
              <a:t> </a:t>
            </a:r>
            <a:r>
              <a:rPr dirty="0" sz="2300" spc="-10" b="1">
                <a:latin typeface="Times New Roman"/>
                <a:cs typeface="Times New Roman"/>
              </a:rPr>
              <a:t>Directories</a:t>
            </a:r>
            <a:r>
              <a:rPr dirty="0" sz="2300" spc="-30" b="1">
                <a:latin typeface="Times New Roman"/>
                <a:cs typeface="Times New Roman"/>
              </a:rPr>
              <a:t> </a:t>
            </a:r>
            <a:r>
              <a:rPr dirty="0" sz="2300" b="1">
                <a:latin typeface="Times New Roman"/>
                <a:cs typeface="Times New Roman"/>
              </a:rPr>
              <a:t>in</a:t>
            </a:r>
            <a:r>
              <a:rPr dirty="0" sz="2300" spc="-25" b="1">
                <a:latin typeface="Times New Roman"/>
                <a:cs typeface="Times New Roman"/>
              </a:rPr>
              <a:t> </a:t>
            </a:r>
            <a:r>
              <a:rPr dirty="0" sz="2300" spc="-20" b="1">
                <a:latin typeface="Times New Roman"/>
                <a:cs typeface="Times New Roman"/>
              </a:rPr>
              <a:t>Kali </a:t>
            </a:r>
            <a:r>
              <a:rPr dirty="0" sz="2300" spc="-10" b="1">
                <a:latin typeface="Times New Roman"/>
                <a:cs typeface="Times New Roman"/>
              </a:rPr>
              <a:t>Linux</a:t>
            </a:r>
            <a:endParaRPr sz="2300">
              <a:latin typeface="Times New Roman"/>
              <a:cs typeface="Times New Roman"/>
            </a:endParaRPr>
          </a:p>
          <a:p>
            <a:pPr marL="12700" marR="382905">
              <a:lnSpc>
                <a:spcPct val="103400"/>
              </a:lnSpc>
              <a:spcBef>
                <a:spcPts val="1275"/>
              </a:spcBef>
            </a:pPr>
            <a:r>
              <a:rPr dirty="0" sz="1600" b="1">
                <a:latin typeface="Times New Roman"/>
                <a:cs typeface="Times New Roman"/>
              </a:rPr>
              <a:t>In</a:t>
            </a:r>
            <a:r>
              <a:rPr dirty="0" sz="1600" spc="-5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this</a:t>
            </a:r>
            <a:r>
              <a:rPr dirty="0" sz="1600" spc="-4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section,</a:t>
            </a:r>
            <a:r>
              <a:rPr dirty="0" sz="1600" spc="-4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we</a:t>
            </a:r>
            <a:r>
              <a:rPr dirty="0" sz="1600" spc="-4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will</a:t>
            </a:r>
            <a:r>
              <a:rPr dirty="0" sz="1600" spc="-4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learn</a:t>
            </a:r>
            <a:r>
              <a:rPr dirty="0" sz="1600" spc="-4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basic</a:t>
            </a:r>
            <a:r>
              <a:rPr dirty="0" sz="1600" spc="-4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commands</a:t>
            </a:r>
            <a:r>
              <a:rPr dirty="0" sz="1600" spc="-4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to</a:t>
            </a:r>
            <a:r>
              <a:rPr dirty="0" sz="1600" spc="-4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manage</a:t>
            </a:r>
            <a:r>
              <a:rPr dirty="0" sz="1600" spc="-4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files</a:t>
            </a:r>
            <a:r>
              <a:rPr dirty="0" sz="1600" spc="-45" b="1">
                <a:latin typeface="Times New Roman"/>
                <a:cs typeface="Times New Roman"/>
              </a:rPr>
              <a:t> </a:t>
            </a:r>
            <a:r>
              <a:rPr dirty="0" sz="1600" spc="-25" b="1">
                <a:latin typeface="Times New Roman"/>
                <a:cs typeface="Times New Roman"/>
              </a:rPr>
              <a:t>and </a:t>
            </a:r>
            <a:r>
              <a:rPr dirty="0" sz="1600" spc="-10" b="1">
                <a:latin typeface="Times New Roman"/>
                <a:cs typeface="Times New Roman"/>
              </a:rPr>
              <a:t>directories</a:t>
            </a:r>
            <a:r>
              <a:rPr dirty="0" sz="1600" spc="-5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within</a:t>
            </a:r>
            <a:r>
              <a:rPr dirty="0" sz="1600" spc="-4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Kali</a:t>
            </a:r>
            <a:r>
              <a:rPr dirty="0" sz="1600" spc="-45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Linux.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3" name="object 3" descr=""/>
          <p:cNvSpPr/>
          <p:nvPr/>
        </p:nvSpPr>
        <p:spPr>
          <a:xfrm>
            <a:off x="723900" y="2622549"/>
            <a:ext cx="6273800" cy="0"/>
          </a:xfrm>
          <a:custGeom>
            <a:avLst/>
            <a:gdLst/>
            <a:ahLst/>
            <a:cxnLst/>
            <a:rect l="l" t="t" r="r" b="b"/>
            <a:pathLst>
              <a:path w="6273800" h="0">
                <a:moveTo>
                  <a:pt x="0" y="0"/>
                </a:moveTo>
                <a:lnTo>
                  <a:pt x="6273800" y="0"/>
                </a:lnTo>
              </a:path>
            </a:pathLst>
          </a:custGeom>
          <a:ln w="12700">
            <a:solidFill>
              <a:srgbClr val="87878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 txBox="1"/>
          <p:nvPr/>
        </p:nvSpPr>
        <p:spPr>
          <a:xfrm>
            <a:off x="673100" y="2902198"/>
            <a:ext cx="4315460" cy="33604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27329" indent="-214629">
              <a:lnSpc>
                <a:spcPct val="100000"/>
              </a:lnSpc>
              <a:spcBef>
                <a:spcPts val="100"/>
              </a:spcBef>
              <a:buFont typeface="Times New Roman"/>
              <a:buAutoNum type="arabicPeriod"/>
              <a:tabLst>
                <a:tab pos="227329" algn="l"/>
              </a:tabLst>
            </a:pPr>
            <a:r>
              <a:rPr dirty="0" sz="1700" b="1">
                <a:latin typeface="Times New Roman"/>
                <a:cs typeface="Times New Roman"/>
              </a:rPr>
              <a:t>Navigating</a:t>
            </a:r>
            <a:r>
              <a:rPr dirty="0" sz="1700" spc="-70" b="1">
                <a:latin typeface="Times New Roman"/>
                <a:cs typeface="Times New Roman"/>
              </a:rPr>
              <a:t> </a:t>
            </a:r>
            <a:r>
              <a:rPr dirty="0" sz="1700" spc="-10" b="1">
                <a:latin typeface="Times New Roman"/>
                <a:cs typeface="Times New Roman"/>
              </a:rPr>
              <a:t>Directories</a:t>
            </a:r>
            <a:endParaRPr sz="1700">
              <a:latin typeface="Times New Roman"/>
              <a:cs typeface="Times New Roman"/>
            </a:endParaRPr>
          </a:p>
          <a:p>
            <a:pPr lvl="1" marL="241935" indent="-229235">
              <a:lnSpc>
                <a:spcPct val="100000"/>
              </a:lnSpc>
              <a:spcBef>
                <a:spcPts val="1460"/>
              </a:spcBef>
              <a:buClr>
                <a:srgbClr val="000000"/>
              </a:buClr>
              <a:buFont typeface="Arial"/>
              <a:buChar char="●"/>
              <a:tabLst>
                <a:tab pos="241935" algn="l"/>
              </a:tabLst>
            </a:pPr>
            <a:r>
              <a:rPr dirty="0" sz="1600" spc="-25" b="1">
                <a:solidFill>
                  <a:srgbClr val="178037"/>
                </a:solidFill>
                <a:latin typeface="Courier New"/>
                <a:cs typeface="Courier New"/>
              </a:rPr>
              <a:t>pwd</a:t>
            </a:r>
            <a:endParaRPr sz="1600">
              <a:latin typeface="Courier New"/>
              <a:cs typeface="Courier New"/>
            </a:endParaRPr>
          </a:p>
          <a:p>
            <a:pPr marL="291465">
              <a:lnSpc>
                <a:spcPct val="100000"/>
              </a:lnSpc>
              <a:spcBef>
                <a:spcPts val="170"/>
              </a:spcBef>
            </a:pPr>
            <a:r>
              <a:rPr dirty="0" sz="1600" b="1">
                <a:latin typeface="Times New Roman"/>
                <a:cs typeface="Times New Roman"/>
              </a:rPr>
              <a:t>Displays</a:t>
            </a:r>
            <a:r>
              <a:rPr dirty="0" sz="1600" spc="-5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the</a:t>
            </a:r>
            <a:r>
              <a:rPr dirty="0" sz="1600" spc="-5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current</a:t>
            </a:r>
            <a:r>
              <a:rPr dirty="0" sz="1600" spc="-5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working</a:t>
            </a:r>
            <a:r>
              <a:rPr dirty="0" sz="1600" spc="-55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directory</a:t>
            </a:r>
            <a:r>
              <a:rPr dirty="0" sz="1600" spc="-55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(path).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95"/>
              </a:spcBef>
            </a:pPr>
            <a:endParaRPr sz="1600">
              <a:latin typeface="Times New Roman"/>
              <a:cs typeface="Times New Roman"/>
            </a:endParaRPr>
          </a:p>
          <a:p>
            <a:pPr lvl="1" marL="241935" indent="-229235">
              <a:lnSpc>
                <a:spcPct val="100000"/>
              </a:lnSpc>
              <a:buClr>
                <a:srgbClr val="000000"/>
              </a:buClr>
              <a:buFont typeface="Arial"/>
              <a:buChar char="●"/>
              <a:tabLst>
                <a:tab pos="241935" algn="l"/>
              </a:tabLst>
            </a:pPr>
            <a:r>
              <a:rPr dirty="0" sz="1600" b="1">
                <a:solidFill>
                  <a:srgbClr val="178037"/>
                </a:solidFill>
                <a:latin typeface="Courier New"/>
                <a:cs typeface="Courier New"/>
              </a:rPr>
              <a:t>cd</a:t>
            </a:r>
            <a:r>
              <a:rPr dirty="0" sz="1600" spc="-30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600" spc="-10" b="1">
                <a:solidFill>
                  <a:srgbClr val="178037"/>
                </a:solidFill>
                <a:latin typeface="Courier New"/>
                <a:cs typeface="Courier New"/>
              </a:rPr>
              <a:t>[directory_name]</a:t>
            </a:r>
            <a:endParaRPr sz="1600">
              <a:latin typeface="Courier New"/>
              <a:cs typeface="Courier New"/>
            </a:endParaRPr>
          </a:p>
          <a:p>
            <a:pPr marL="291465">
              <a:lnSpc>
                <a:spcPct val="100000"/>
              </a:lnSpc>
              <a:spcBef>
                <a:spcPts val="175"/>
              </a:spcBef>
            </a:pPr>
            <a:r>
              <a:rPr dirty="0" sz="1600" b="1">
                <a:latin typeface="Times New Roman"/>
                <a:cs typeface="Times New Roman"/>
              </a:rPr>
              <a:t>Changes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the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directory.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95"/>
              </a:spcBef>
            </a:pPr>
            <a:endParaRPr sz="1600">
              <a:latin typeface="Times New Roman"/>
              <a:cs typeface="Times New Roman"/>
            </a:endParaRPr>
          </a:p>
          <a:p>
            <a:pPr lvl="1" marL="241935" indent="-229235">
              <a:lnSpc>
                <a:spcPct val="100000"/>
              </a:lnSpc>
              <a:buClr>
                <a:srgbClr val="000000"/>
              </a:buClr>
              <a:buFont typeface="Arial"/>
              <a:buChar char="●"/>
              <a:tabLst>
                <a:tab pos="241935" algn="l"/>
              </a:tabLst>
            </a:pPr>
            <a:r>
              <a:rPr dirty="0" sz="1600" b="1">
                <a:solidFill>
                  <a:srgbClr val="178037"/>
                </a:solidFill>
                <a:latin typeface="Courier New"/>
                <a:cs typeface="Courier New"/>
              </a:rPr>
              <a:t>cd</a:t>
            </a:r>
            <a:r>
              <a:rPr dirty="0" sz="1600" spc="-30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600" spc="-25" b="1">
                <a:solidFill>
                  <a:srgbClr val="178037"/>
                </a:solidFill>
                <a:latin typeface="Courier New"/>
                <a:cs typeface="Courier New"/>
              </a:rPr>
              <a:t>..</a:t>
            </a:r>
            <a:endParaRPr sz="1600">
              <a:latin typeface="Courier New"/>
              <a:cs typeface="Courier New"/>
            </a:endParaRPr>
          </a:p>
          <a:p>
            <a:pPr marL="291465">
              <a:lnSpc>
                <a:spcPct val="100000"/>
              </a:lnSpc>
              <a:spcBef>
                <a:spcPts val="175"/>
              </a:spcBef>
            </a:pPr>
            <a:r>
              <a:rPr dirty="0" sz="1600" b="1">
                <a:latin typeface="Times New Roman"/>
                <a:cs typeface="Times New Roman"/>
              </a:rPr>
              <a:t>Goes</a:t>
            </a:r>
            <a:r>
              <a:rPr dirty="0" sz="1600" spc="-3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one</a:t>
            </a:r>
            <a:r>
              <a:rPr dirty="0" sz="1600" spc="-3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step</a:t>
            </a:r>
            <a:r>
              <a:rPr dirty="0" sz="1600" spc="-3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back</a:t>
            </a:r>
            <a:r>
              <a:rPr dirty="0" sz="1600" spc="-3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in</a:t>
            </a:r>
            <a:r>
              <a:rPr dirty="0" sz="1600" spc="-3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the</a:t>
            </a:r>
            <a:r>
              <a:rPr dirty="0" sz="1600" spc="-25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directory</a:t>
            </a:r>
            <a:r>
              <a:rPr dirty="0" sz="1600" spc="-30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structure.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90"/>
              </a:spcBef>
            </a:pPr>
            <a:endParaRPr sz="1600">
              <a:latin typeface="Times New Roman"/>
              <a:cs typeface="Times New Roman"/>
            </a:endParaRPr>
          </a:p>
          <a:p>
            <a:pPr lvl="1" marL="241935" indent="-229235">
              <a:lnSpc>
                <a:spcPct val="100000"/>
              </a:lnSpc>
              <a:spcBef>
                <a:spcPts val="5"/>
              </a:spcBef>
              <a:buClr>
                <a:srgbClr val="000000"/>
              </a:buClr>
              <a:buFont typeface="Arial"/>
              <a:buChar char="●"/>
              <a:tabLst>
                <a:tab pos="241935" algn="l"/>
              </a:tabLst>
            </a:pPr>
            <a:r>
              <a:rPr dirty="0" sz="1600" b="1">
                <a:solidFill>
                  <a:srgbClr val="178037"/>
                </a:solidFill>
                <a:latin typeface="Courier New"/>
                <a:cs typeface="Courier New"/>
              </a:rPr>
              <a:t>cd</a:t>
            </a:r>
            <a:r>
              <a:rPr dirty="0" sz="1600" spc="-30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600" spc="-50" b="1">
                <a:solidFill>
                  <a:srgbClr val="178037"/>
                </a:solidFill>
                <a:latin typeface="Courier New"/>
                <a:cs typeface="Courier New"/>
              </a:rPr>
              <a:t>~</a:t>
            </a:r>
            <a:endParaRPr sz="1600">
              <a:latin typeface="Courier New"/>
              <a:cs typeface="Courier New"/>
            </a:endParaRPr>
          </a:p>
          <a:p>
            <a:pPr marL="291465">
              <a:lnSpc>
                <a:spcPct val="100000"/>
              </a:lnSpc>
              <a:spcBef>
                <a:spcPts val="170"/>
              </a:spcBef>
            </a:pPr>
            <a:r>
              <a:rPr dirty="0" sz="1600" spc="-25" b="1">
                <a:latin typeface="Times New Roman"/>
                <a:cs typeface="Times New Roman"/>
              </a:rPr>
              <a:t>Takes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you</a:t>
            </a:r>
            <a:r>
              <a:rPr dirty="0" sz="1600" spc="-3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to</a:t>
            </a:r>
            <a:r>
              <a:rPr dirty="0" sz="1600" spc="-3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your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home</a:t>
            </a:r>
            <a:r>
              <a:rPr dirty="0" sz="1600" spc="-30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directory.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5" name="object 5" descr=""/>
          <p:cNvSpPr/>
          <p:nvPr/>
        </p:nvSpPr>
        <p:spPr>
          <a:xfrm>
            <a:off x="723900" y="6851646"/>
            <a:ext cx="6273800" cy="0"/>
          </a:xfrm>
          <a:custGeom>
            <a:avLst/>
            <a:gdLst/>
            <a:ahLst/>
            <a:cxnLst/>
            <a:rect l="l" t="t" r="r" b="b"/>
            <a:pathLst>
              <a:path w="6273800" h="0">
                <a:moveTo>
                  <a:pt x="0" y="0"/>
                </a:moveTo>
                <a:lnTo>
                  <a:pt x="6273800" y="0"/>
                </a:lnTo>
              </a:path>
            </a:pathLst>
          </a:custGeom>
          <a:ln w="12700">
            <a:solidFill>
              <a:srgbClr val="87878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 descr=""/>
          <p:cNvSpPr txBox="1"/>
          <p:nvPr/>
        </p:nvSpPr>
        <p:spPr>
          <a:xfrm>
            <a:off x="673100" y="7129760"/>
            <a:ext cx="6228080" cy="264096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27329" indent="-214629">
              <a:lnSpc>
                <a:spcPct val="100000"/>
              </a:lnSpc>
              <a:spcBef>
                <a:spcPts val="100"/>
              </a:spcBef>
              <a:buFont typeface="Times New Roman"/>
              <a:buAutoNum type="arabicPeriod" startAt="2"/>
              <a:tabLst>
                <a:tab pos="227329" algn="l"/>
              </a:tabLst>
            </a:pPr>
            <a:r>
              <a:rPr dirty="0" sz="1700" b="1">
                <a:latin typeface="Times New Roman"/>
                <a:cs typeface="Times New Roman"/>
              </a:rPr>
              <a:t>Creating</a:t>
            </a:r>
            <a:r>
              <a:rPr dirty="0" sz="1700" spc="-85" b="1">
                <a:latin typeface="Times New Roman"/>
                <a:cs typeface="Times New Roman"/>
              </a:rPr>
              <a:t> </a:t>
            </a:r>
            <a:r>
              <a:rPr dirty="0" sz="1700" spc="-20" b="1">
                <a:latin typeface="Times New Roman"/>
                <a:cs typeface="Times New Roman"/>
              </a:rPr>
              <a:t>Files</a:t>
            </a:r>
            <a:endParaRPr sz="1700">
              <a:latin typeface="Times New Roman"/>
              <a:cs typeface="Times New Roman"/>
            </a:endParaRPr>
          </a:p>
          <a:p>
            <a:pPr lvl="1" marL="241935" indent="-229235">
              <a:lnSpc>
                <a:spcPct val="100000"/>
              </a:lnSpc>
              <a:spcBef>
                <a:spcPts val="1460"/>
              </a:spcBef>
              <a:buClr>
                <a:srgbClr val="000000"/>
              </a:buClr>
              <a:buFont typeface="Arial"/>
              <a:buChar char="●"/>
              <a:tabLst>
                <a:tab pos="241935" algn="l"/>
              </a:tabLst>
            </a:pPr>
            <a:r>
              <a:rPr dirty="0" sz="1600" b="1">
                <a:solidFill>
                  <a:srgbClr val="178037"/>
                </a:solidFill>
                <a:latin typeface="Courier New"/>
                <a:cs typeface="Courier New"/>
              </a:rPr>
              <a:t>cd</a:t>
            </a:r>
            <a:r>
              <a:rPr dirty="0" sz="1600" spc="-30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600" spc="-10" b="1">
                <a:solidFill>
                  <a:srgbClr val="178037"/>
                </a:solidFill>
                <a:latin typeface="Courier New"/>
                <a:cs typeface="Courier New"/>
              </a:rPr>
              <a:t>Desktop</a:t>
            </a:r>
            <a:endParaRPr sz="1600">
              <a:latin typeface="Courier New"/>
              <a:cs typeface="Courier New"/>
            </a:endParaRPr>
          </a:p>
          <a:p>
            <a:pPr marL="291465">
              <a:lnSpc>
                <a:spcPct val="100000"/>
              </a:lnSpc>
              <a:spcBef>
                <a:spcPts val="170"/>
              </a:spcBef>
            </a:pPr>
            <a:r>
              <a:rPr dirty="0" sz="1600" b="1">
                <a:latin typeface="Times New Roman"/>
                <a:cs typeface="Times New Roman"/>
              </a:rPr>
              <a:t>Navigate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to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the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Desktop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directory.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95"/>
              </a:spcBef>
            </a:pPr>
            <a:endParaRPr sz="1600">
              <a:latin typeface="Times New Roman"/>
              <a:cs typeface="Times New Roman"/>
            </a:endParaRPr>
          </a:p>
          <a:p>
            <a:pPr lvl="1" marL="241935" indent="-229235">
              <a:lnSpc>
                <a:spcPct val="100000"/>
              </a:lnSpc>
              <a:buClr>
                <a:srgbClr val="000000"/>
              </a:buClr>
              <a:buFont typeface="Arial"/>
              <a:buChar char="●"/>
              <a:tabLst>
                <a:tab pos="241935" algn="l"/>
              </a:tabLst>
            </a:pPr>
            <a:r>
              <a:rPr dirty="0" sz="1600" b="1">
                <a:solidFill>
                  <a:srgbClr val="178037"/>
                </a:solidFill>
                <a:latin typeface="Courier New"/>
                <a:cs typeface="Courier New"/>
              </a:rPr>
              <a:t>cat</a:t>
            </a:r>
            <a:r>
              <a:rPr dirty="0" sz="1600" spc="-30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600" b="1">
                <a:solidFill>
                  <a:srgbClr val="178037"/>
                </a:solidFill>
                <a:latin typeface="Courier New"/>
                <a:cs typeface="Courier New"/>
              </a:rPr>
              <a:t>&gt;</a:t>
            </a:r>
            <a:r>
              <a:rPr dirty="0" sz="1600" spc="-30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600" spc="-10" b="1">
                <a:solidFill>
                  <a:srgbClr val="178037"/>
                </a:solidFill>
                <a:latin typeface="Courier New"/>
                <a:cs typeface="Courier New"/>
              </a:rPr>
              <a:t>test.text</a:t>
            </a:r>
            <a:endParaRPr sz="1600">
              <a:latin typeface="Courier New"/>
              <a:cs typeface="Courier New"/>
            </a:endParaRPr>
          </a:p>
          <a:p>
            <a:pPr lvl="1" marL="241300" marR="5080" indent="-228600">
              <a:lnSpc>
                <a:spcPct val="118600"/>
              </a:lnSpc>
              <a:buClr>
                <a:srgbClr val="000000"/>
              </a:buClr>
              <a:buFont typeface="Arial"/>
              <a:buChar char="●"/>
              <a:tabLst>
                <a:tab pos="241300" algn="l"/>
              </a:tabLst>
            </a:pPr>
            <a:r>
              <a:rPr dirty="0" sz="1600" b="1">
                <a:solidFill>
                  <a:srgbClr val="178037"/>
                </a:solidFill>
                <a:latin typeface="Courier New"/>
                <a:cs typeface="Courier New"/>
              </a:rPr>
              <a:t>Press</a:t>
            </a:r>
            <a:r>
              <a:rPr dirty="0" sz="1600" spc="-50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600" b="1">
                <a:solidFill>
                  <a:srgbClr val="178037"/>
                </a:solidFill>
                <a:latin typeface="Courier New"/>
                <a:cs typeface="Courier New"/>
              </a:rPr>
              <a:t>Ctrl</a:t>
            </a:r>
            <a:r>
              <a:rPr dirty="0" sz="1600" spc="-50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600" b="1">
                <a:solidFill>
                  <a:srgbClr val="178037"/>
                </a:solidFill>
                <a:latin typeface="Courier New"/>
                <a:cs typeface="Courier New"/>
              </a:rPr>
              <a:t>+</a:t>
            </a:r>
            <a:r>
              <a:rPr dirty="0" sz="1600" spc="-45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600" b="1">
                <a:solidFill>
                  <a:srgbClr val="178037"/>
                </a:solidFill>
                <a:latin typeface="Courier New"/>
                <a:cs typeface="Courier New"/>
              </a:rPr>
              <a:t>D</a:t>
            </a:r>
            <a:r>
              <a:rPr dirty="0" sz="1600" spc="-50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600" b="1">
                <a:solidFill>
                  <a:srgbClr val="178037"/>
                </a:solidFill>
                <a:latin typeface="Courier New"/>
                <a:cs typeface="Courier New"/>
              </a:rPr>
              <a:t>to</a:t>
            </a:r>
            <a:r>
              <a:rPr dirty="0" sz="1600" spc="-45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600" b="1">
                <a:solidFill>
                  <a:srgbClr val="178037"/>
                </a:solidFill>
                <a:latin typeface="Courier New"/>
                <a:cs typeface="Courier New"/>
              </a:rPr>
              <a:t>save</a:t>
            </a:r>
            <a:r>
              <a:rPr dirty="0" sz="1600" spc="-50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600" b="1">
                <a:solidFill>
                  <a:srgbClr val="178037"/>
                </a:solidFill>
                <a:latin typeface="Courier New"/>
                <a:cs typeface="Courier New"/>
              </a:rPr>
              <a:t>and</a:t>
            </a:r>
            <a:r>
              <a:rPr dirty="0" sz="1600" spc="-45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600" b="1">
                <a:solidFill>
                  <a:srgbClr val="178037"/>
                </a:solidFill>
                <a:latin typeface="Courier New"/>
                <a:cs typeface="Courier New"/>
              </a:rPr>
              <a:t>exit.Press</a:t>
            </a:r>
            <a:r>
              <a:rPr dirty="0" sz="1600" spc="-50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600" b="1">
                <a:solidFill>
                  <a:srgbClr val="178037"/>
                </a:solidFill>
                <a:latin typeface="Courier New"/>
                <a:cs typeface="Courier New"/>
              </a:rPr>
              <a:t>Ctrl</a:t>
            </a:r>
            <a:r>
              <a:rPr dirty="0" sz="1600" spc="-50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600" b="1">
                <a:solidFill>
                  <a:srgbClr val="178037"/>
                </a:solidFill>
                <a:latin typeface="Courier New"/>
                <a:cs typeface="Courier New"/>
              </a:rPr>
              <a:t>+</a:t>
            </a:r>
            <a:r>
              <a:rPr dirty="0" sz="1600" spc="-45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600" b="1">
                <a:solidFill>
                  <a:srgbClr val="178037"/>
                </a:solidFill>
                <a:latin typeface="Courier New"/>
                <a:cs typeface="Courier New"/>
              </a:rPr>
              <a:t>D</a:t>
            </a:r>
            <a:r>
              <a:rPr dirty="0" sz="1600" spc="-50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600" spc="-25" b="1">
                <a:solidFill>
                  <a:srgbClr val="178037"/>
                </a:solidFill>
                <a:latin typeface="Courier New"/>
                <a:cs typeface="Courier New"/>
              </a:rPr>
              <a:t>to </a:t>
            </a:r>
            <a:r>
              <a:rPr dirty="0" sz="1600" b="1">
                <a:solidFill>
                  <a:srgbClr val="178037"/>
                </a:solidFill>
                <a:latin typeface="Courier New"/>
                <a:cs typeface="Courier New"/>
              </a:rPr>
              <a:t>save</a:t>
            </a:r>
            <a:r>
              <a:rPr dirty="0" sz="1600" spc="-55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600" b="1">
                <a:solidFill>
                  <a:srgbClr val="178037"/>
                </a:solidFill>
                <a:latin typeface="Courier New"/>
                <a:cs typeface="Courier New"/>
              </a:rPr>
              <a:t>and</a:t>
            </a:r>
            <a:r>
              <a:rPr dirty="0" sz="1600" spc="-50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600" spc="-20" b="1">
                <a:solidFill>
                  <a:srgbClr val="178037"/>
                </a:solidFill>
                <a:latin typeface="Courier New"/>
                <a:cs typeface="Courier New"/>
              </a:rPr>
              <a:t>exit.</a:t>
            </a:r>
            <a:endParaRPr sz="1600">
              <a:latin typeface="Courier New"/>
              <a:cs typeface="Courier New"/>
            </a:endParaRPr>
          </a:p>
          <a:p>
            <a:pPr marL="241300" marR="291465" indent="50165">
              <a:lnSpc>
                <a:spcPct val="109100"/>
              </a:lnSpc>
              <a:spcBef>
                <a:spcPts val="185"/>
              </a:spcBef>
            </a:pPr>
            <a:r>
              <a:rPr dirty="0" sz="1600" b="1">
                <a:latin typeface="Times New Roman"/>
                <a:cs typeface="Times New Roman"/>
              </a:rPr>
              <a:t>Creates</a:t>
            </a:r>
            <a:r>
              <a:rPr dirty="0" sz="1600" spc="-5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a</a:t>
            </a:r>
            <a:r>
              <a:rPr dirty="0" sz="1600" spc="-2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new</a:t>
            </a:r>
            <a:r>
              <a:rPr dirty="0" sz="1600" spc="-3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text</a:t>
            </a:r>
            <a:r>
              <a:rPr dirty="0" sz="1600" spc="-2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file</a:t>
            </a:r>
            <a:r>
              <a:rPr dirty="0" sz="1600" spc="-3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named</a:t>
            </a:r>
            <a:r>
              <a:rPr dirty="0" sz="1600" spc="-25" b="1">
                <a:latin typeface="Times New Roman"/>
                <a:cs typeface="Times New Roman"/>
              </a:rPr>
              <a:t> </a:t>
            </a:r>
            <a:r>
              <a:rPr dirty="0" sz="1600" spc="-20" b="1">
                <a:solidFill>
                  <a:srgbClr val="178037"/>
                </a:solidFill>
                <a:latin typeface="Courier New"/>
                <a:cs typeface="Courier New"/>
              </a:rPr>
              <a:t>test.text</a:t>
            </a:r>
            <a:r>
              <a:rPr dirty="0" sz="1600" spc="-565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and</a:t>
            </a:r>
            <a:r>
              <a:rPr dirty="0" sz="1600" spc="-3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allows</a:t>
            </a:r>
            <a:r>
              <a:rPr dirty="0" sz="1600" spc="-2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you</a:t>
            </a:r>
            <a:r>
              <a:rPr dirty="0" sz="1600" spc="-3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to</a:t>
            </a:r>
            <a:r>
              <a:rPr dirty="0" sz="1600" spc="-30" b="1">
                <a:latin typeface="Times New Roman"/>
                <a:cs typeface="Times New Roman"/>
              </a:rPr>
              <a:t> </a:t>
            </a:r>
            <a:r>
              <a:rPr dirty="0" sz="1600" spc="-25" b="1">
                <a:latin typeface="Times New Roman"/>
                <a:cs typeface="Times New Roman"/>
              </a:rPr>
              <a:t>add </a:t>
            </a:r>
            <a:r>
              <a:rPr dirty="0" sz="1600" spc="-10" b="1">
                <a:latin typeface="Times New Roman"/>
                <a:cs typeface="Times New Roman"/>
              </a:rPr>
              <a:t>content.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7" name="object 7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25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/>
              <a:t>Md.</a:t>
            </a:r>
            <a:r>
              <a:rPr dirty="0" spc="55"/>
              <a:t> </a:t>
            </a:r>
            <a:r>
              <a:rPr dirty="0" spc="-25"/>
              <a:t>Tariqul</a:t>
            </a:r>
            <a:r>
              <a:rPr dirty="0" spc="60"/>
              <a:t> </a:t>
            </a:r>
            <a:r>
              <a:rPr dirty="0"/>
              <a:t>Islam,</a:t>
            </a:r>
            <a:r>
              <a:rPr dirty="0" spc="55"/>
              <a:t> </a:t>
            </a:r>
            <a:r>
              <a:rPr dirty="0" spc="-30"/>
              <a:t>Lecturer,</a:t>
            </a:r>
            <a:r>
              <a:rPr dirty="0" spc="60"/>
              <a:t> </a:t>
            </a:r>
            <a:r>
              <a:rPr dirty="0" spc="-20"/>
              <a:t>Department</a:t>
            </a:r>
            <a:r>
              <a:rPr dirty="0" spc="55"/>
              <a:t> </a:t>
            </a:r>
            <a:r>
              <a:rPr dirty="0"/>
              <a:t>of</a:t>
            </a:r>
            <a:r>
              <a:rPr dirty="0" spc="60"/>
              <a:t> CSE,</a:t>
            </a:r>
            <a:r>
              <a:rPr dirty="0" spc="55"/>
              <a:t> </a:t>
            </a:r>
            <a:r>
              <a:rPr dirty="0"/>
              <a:t>University</a:t>
            </a:r>
            <a:r>
              <a:rPr dirty="0" spc="60"/>
              <a:t> </a:t>
            </a:r>
            <a:r>
              <a:rPr dirty="0"/>
              <a:t>of</a:t>
            </a:r>
            <a:r>
              <a:rPr dirty="0" spc="60"/>
              <a:t> </a:t>
            </a:r>
            <a:r>
              <a:rPr dirty="0"/>
              <a:t>Global</a:t>
            </a:r>
            <a:r>
              <a:rPr dirty="0" spc="55"/>
              <a:t> </a:t>
            </a:r>
            <a:r>
              <a:rPr dirty="0"/>
              <a:t>Village</a:t>
            </a:r>
            <a:r>
              <a:rPr dirty="0" spc="60"/>
              <a:t> </a:t>
            </a:r>
            <a:r>
              <a:rPr dirty="0" spc="-10"/>
              <a:t>(UGV)</a:t>
            </a:r>
          </a:p>
        </p:txBody>
      </p:sp>
      <p:sp>
        <p:nvSpPr>
          <p:cNvPr id="8" name="object 8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25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 spc="-20"/>
              <a:t>Page:</a:t>
            </a:r>
            <a:r>
              <a:rPr dirty="0" spc="-10"/>
              <a:t> </a:t>
            </a:r>
            <a:r>
              <a:rPr dirty="0" spc="-40"/>
              <a:t>20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673100" y="927199"/>
            <a:ext cx="6224270" cy="27616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41935" indent="-229235">
              <a:lnSpc>
                <a:spcPct val="100000"/>
              </a:lnSpc>
              <a:spcBef>
                <a:spcPts val="100"/>
              </a:spcBef>
              <a:buClr>
                <a:srgbClr val="000000"/>
              </a:buClr>
              <a:buSzPct val="123076"/>
              <a:buFont typeface="Arial"/>
              <a:buChar char="●"/>
              <a:tabLst>
                <a:tab pos="241935" algn="l"/>
              </a:tabLst>
            </a:pPr>
            <a:r>
              <a:rPr dirty="0" sz="1300">
                <a:solidFill>
                  <a:srgbClr val="178037"/>
                </a:solidFill>
                <a:latin typeface="Courier New"/>
                <a:cs typeface="Courier New"/>
              </a:rPr>
              <a:t>touch</a:t>
            </a:r>
            <a:r>
              <a:rPr dirty="0" sz="1300" spc="-25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300" spc="-10">
                <a:solidFill>
                  <a:srgbClr val="178037"/>
                </a:solidFill>
                <a:latin typeface="Courier New"/>
                <a:cs typeface="Courier New"/>
              </a:rPr>
              <a:t>test.txt</a:t>
            </a:r>
            <a:endParaRPr sz="1300">
              <a:latin typeface="Courier New"/>
              <a:cs typeface="Courier New"/>
            </a:endParaRPr>
          </a:p>
          <a:p>
            <a:pPr marL="241300" marR="269240">
              <a:lnSpc>
                <a:spcPct val="109100"/>
              </a:lnSpc>
              <a:spcBef>
                <a:spcPts val="1340"/>
              </a:spcBef>
            </a:pPr>
            <a:r>
              <a:rPr dirty="0" sz="1600" b="1">
                <a:latin typeface="Times New Roman"/>
                <a:cs typeface="Times New Roman"/>
              </a:rPr>
              <a:t>Creates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a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new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empty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file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named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 spc="-10" b="1">
                <a:solidFill>
                  <a:srgbClr val="178037"/>
                </a:solidFill>
                <a:latin typeface="Courier New"/>
                <a:cs typeface="Courier New"/>
              </a:rPr>
              <a:t>test.txt</a:t>
            </a:r>
            <a:r>
              <a:rPr dirty="0" sz="1600" spc="-10" b="1">
                <a:latin typeface="Times New Roman"/>
                <a:cs typeface="Times New Roman"/>
              </a:rPr>
              <a:t>.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Useful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when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you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 spc="-20" b="1">
                <a:latin typeface="Times New Roman"/>
                <a:cs typeface="Times New Roman"/>
              </a:rPr>
              <a:t>just </a:t>
            </a:r>
            <a:r>
              <a:rPr dirty="0" sz="1600" b="1">
                <a:latin typeface="Times New Roman"/>
                <a:cs typeface="Times New Roman"/>
              </a:rPr>
              <a:t>want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to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create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a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blank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file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quickly.</a:t>
            </a:r>
            <a:endParaRPr sz="1600">
              <a:latin typeface="Times New Roman"/>
              <a:cs typeface="Times New Roman"/>
            </a:endParaRPr>
          </a:p>
          <a:p>
            <a:pPr marL="240665" indent="-227965">
              <a:lnSpc>
                <a:spcPct val="100000"/>
              </a:lnSpc>
              <a:spcBef>
                <a:spcPts val="1435"/>
              </a:spcBef>
              <a:buFont typeface="Tahoma"/>
              <a:buChar char="●"/>
              <a:tabLst>
                <a:tab pos="240665" algn="l"/>
              </a:tabLst>
            </a:pPr>
            <a:r>
              <a:rPr dirty="0" sz="1300">
                <a:solidFill>
                  <a:srgbClr val="178037"/>
                </a:solidFill>
                <a:latin typeface="Courier New"/>
                <a:cs typeface="Courier New"/>
              </a:rPr>
              <a:t>echo</a:t>
            </a:r>
            <a:r>
              <a:rPr dirty="0" sz="1300" spc="-20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300">
                <a:solidFill>
                  <a:srgbClr val="178037"/>
                </a:solidFill>
                <a:latin typeface="Courier New"/>
                <a:cs typeface="Courier New"/>
              </a:rPr>
              <a:t>"Hello</a:t>
            </a:r>
            <a:r>
              <a:rPr dirty="0" sz="1300" spc="-20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300">
                <a:solidFill>
                  <a:srgbClr val="178037"/>
                </a:solidFill>
                <a:latin typeface="Courier New"/>
                <a:cs typeface="Courier New"/>
              </a:rPr>
              <a:t>Kali"</a:t>
            </a:r>
            <a:r>
              <a:rPr dirty="0" sz="1300" spc="-20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300">
                <a:solidFill>
                  <a:srgbClr val="178037"/>
                </a:solidFill>
                <a:latin typeface="Courier New"/>
                <a:cs typeface="Courier New"/>
              </a:rPr>
              <a:t>&gt;</a:t>
            </a:r>
            <a:r>
              <a:rPr dirty="0" sz="1300" spc="-20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300" spc="-10">
                <a:solidFill>
                  <a:srgbClr val="178037"/>
                </a:solidFill>
                <a:latin typeface="Courier New"/>
                <a:cs typeface="Courier New"/>
              </a:rPr>
              <a:t>test.txt</a:t>
            </a:r>
            <a:endParaRPr sz="1300">
              <a:latin typeface="Courier New"/>
              <a:cs typeface="Courier New"/>
            </a:endParaRPr>
          </a:p>
          <a:p>
            <a:pPr marL="241300" marR="5080">
              <a:lnSpc>
                <a:spcPct val="118600"/>
              </a:lnSpc>
              <a:spcBef>
                <a:spcPts val="1145"/>
              </a:spcBef>
            </a:pPr>
            <a:r>
              <a:rPr dirty="0" sz="1600" b="1">
                <a:latin typeface="Times New Roman"/>
                <a:cs typeface="Times New Roman"/>
              </a:rPr>
              <a:t>Creates</a:t>
            </a:r>
            <a:r>
              <a:rPr dirty="0" sz="1600" spc="-7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a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new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file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named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spc="-20" b="1">
                <a:solidFill>
                  <a:srgbClr val="178037"/>
                </a:solidFill>
                <a:latin typeface="Courier New"/>
                <a:cs typeface="Courier New"/>
              </a:rPr>
              <a:t>test.txt</a:t>
            </a:r>
            <a:r>
              <a:rPr dirty="0" sz="1600" spc="-565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(or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overwrites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it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if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it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exists)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 spc="-25" b="1">
                <a:latin typeface="Times New Roman"/>
                <a:cs typeface="Times New Roman"/>
              </a:rPr>
              <a:t>and </a:t>
            </a:r>
            <a:r>
              <a:rPr dirty="0" sz="1600" b="1">
                <a:latin typeface="Times New Roman"/>
                <a:cs typeface="Times New Roman"/>
              </a:rPr>
              <a:t>writes</a:t>
            </a:r>
            <a:r>
              <a:rPr dirty="0" sz="1600" spc="-6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the</a:t>
            </a:r>
            <a:r>
              <a:rPr dirty="0" sz="1600" spc="-3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text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b="1">
                <a:solidFill>
                  <a:srgbClr val="178037"/>
                </a:solidFill>
                <a:latin typeface="Courier New"/>
                <a:cs typeface="Courier New"/>
              </a:rPr>
              <a:t>"Hello</a:t>
            </a:r>
            <a:r>
              <a:rPr dirty="0" sz="1600" spc="-65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600" spc="-20" b="1">
                <a:solidFill>
                  <a:srgbClr val="178037"/>
                </a:solidFill>
                <a:latin typeface="Courier New"/>
                <a:cs typeface="Courier New"/>
              </a:rPr>
              <a:t>Kali"</a:t>
            </a:r>
            <a:r>
              <a:rPr dirty="0" sz="1600" spc="-565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into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spc="-25" b="1">
                <a:latin typeface="Times New Roman"/>
                <a:cs typeface="Times New Roman"/>
              </a:rPr>
              <a:t>it.</a:t>
            </a:r>
            <a:endParaRPr sz="1600">
              <a:latin typeface="Times New Roman"/>
              <a:cs typeface="Times New Roman"/>
            </a:endParaRPr>
          </a:p>
          <a:p>
            <a:pPr marL="241935" indent="-229235">
              <a:lnSpc>
                <a:spcPct val="100000"/>
              </a:lnSpc>
              <a:spcBef>
                <a:spcPts val="1560"/>
              </a:spcBef>
              <a:buClr>
                <a:srgbClr val="000000"/>
              </a:buClr>
              <a:buFont typeface="Arial"/>
              <a:buChar char="●"/>
              <a:tabLst>
                <a:tab pos="241935" algn="l"/>
              </a:tabLst>
            </a:pPr>
            <a:r>
              <a:rPr dirty="0" sz="1600" b="1">
                <a:solidFill>
                  <a:srgbClr val="178037"/>
                </a:solidFill>
                <a:latin typeface="Courier New"/>
                <a:cs typeface="Courier New"/>
              </a:rPr>
              <a:t>cat</a:t>
            </a:r>
            <a:r>
              <a:rPr dirty="0" sz="1600" spc="-45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600" spc="-10" b="1">
                <a:solidFill>
                  <a:srgbClr val="178037"/>
                </a:solidFill>
                <a:latin typeface="Courier New"/>
                <a:cs typeface="Courier New"/>
              </a:rPr>
              <a:t>test.text</a:t>
            </a:r>
            <a:endParaRPr sz="1600">
              <a:latin typeface="Courier New"/>
              <a:cs typeface="Courier New"/>
            </a:endParaRPr>
          </a:p>
          <a:p>
            <a:pPr marL="291465">
              <a:lnSpc>
                <a:spcPct val="100000"/>
              </a:lnSpc>
              <a:spcBef>
                <a:spcPts val="355"/>
              </a:spcBef>
            </a:pPr>
            <a:r>
              <a:rPr dirty="0" sz="1600" b="1">
                <a:latin typeface="Times New Roman"/>
                <a:cs typeface="Times New Roman"/>
              </a:rPr>
              <a:t>Displays</a:t>
            </a:r>
            <a:r>
              <a:rPr dirty="0" sz="1600" spc="-5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the</a:t>
            </a:r>
            <a:r>
              <a:rPr dirty="0" sz="1600" spc="-2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content</a:t>
            </a:r>
            <a:r>
              <a:rPr dirty="0" sz="1600" spc="-2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of</a:t>
            </a:r>
            <a:r>
              <a:rPr dirty="0" sz="1600" spc="-2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the</a:t>
            </a:r>
            <a:r>
              <a:rPr dirty="0" sz="1600" spc="-25" b="1">
                <a:latin typeface="Times New Roman"/>
                <a:cs typeface="Times New Roman"/>
              </a:rPr>
              <a:t> </a:t>
            </a:r>
            <a:r>
              <a:rPr dirty="0" sz="1600" spc="-20" b="1">
                <a:solidFill>
                  <a:srgbClr val="178037"/>
                </a:solidFill>
                <a:latin typeface="Courier New"/>
                <a:cs typeface="Courier New"/>
              </a:rPr>
              <a:t>test.text</a:t>
            </a:r>
            <a:r>
              <a:rPr dirty="0" sz="1600" spc="-565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file.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3" name="object 3" descr=""/>
          <p:cNvSpPr/>
          <p:nvPr/>
        </p:nvSpPr>
        <p:spPr>
          <a:xfrm>
            <a:off x="723900" y="4032240"/>
            <a:ext cx="6273800" cy="0"/>
          </a:xfrm>
          <a:custGeom>
            <a:avLst/>
            <a:gdLst/>
            <a:ahLst/>
            <a:cxnLst/>
            <a:rect l="l" t="t" r="r" b="b"/>
            <a:pathLst>
              <a:path w="6273800" h="0">
                <a:moveTo>
                  <a:pt x="0" y="0"/>
                </a:moveTo>
                <a:lnTo>
                  <a:pt x="6273800" y="0"/>
                </a:lnTo>
              </a:path>
            </a:pathLst>
          </a:custGeom>
          <a:ln w="12700">
            <a:solidFill>
              <a:srgbClr val="87878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/>
          <p:nvPr/>
        </p:nvSpPr>
        <p:spPr>
          <a:xfrm>
            <a:off x="723900" y="5162564"/>
            <a:ext cx="6273800" cy="0"/>
          </a:xfrm>
          <a:custGeom>
            <a:avLst/>
            <a:gdLst/>
            <a:ahLst/>
            <a:cxnLst/>
            <a:rect l="l" t="t" r="r" b="b"/>
            <a:pathLst>
              <a:path w="6273800" h="0">
                <a:moveTo>
                  <a:pt x="0" y="0"/>
                </a:moveTo>
                <a:lnTo>
                  <a:pt x="6273800" y="0"/>
                </a:lnTo>
              </a:path>
            </a:pathLst>
          </a:custGeom>
          <a:ln w="12700">
            <a:solidFill>
              <a:srgbClr val="87878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 descr=""/>
          <p:cNvSpPr/>
          <p:nvPr/>
        </p:nvSpPr>
        <p:spPr>
          <a:xfrm>
            <a:off x="723900" y="6889758"/>
            <a:ext cx="6273800" cy="0"/>
          </a:xfrm>
          <a:custGeom>
            <a:avLst/>
            <a:gdLst/>
            <a:ahLst/>
            <a:cxnLst/>
            <a:rect l="l" t="t" r="r" b="b"/>
            <a:pathLst>
              <a:path w="6273800" h="0">
                <a:moveTo>
                  <a:pt x="0" y="0"/>
                </a:moveTo>
                <a:lnTo>
                  <a:pt x="6273800" y="0"/>
                </a:lnTo>
              </a:path>
            </a:pathLst>
          </a:custGeom>
          <a:ln w="12700">
            <a:solidFill>
              <a:srgbClr val="87878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 descr=""/>
          <p:cNvSpPr/>
          <p:nvPr/>
        </p:nvSpPr>
        <p:spPr>
          <a:xfrm>
            <a:off x="723900" y="8629653"/>
            <a:ext cx="6273800" cy="0"/>
          </a:xfrm>
          <a:custGeom>
            <a:avLst/>
            <a:gdLst/>
            <a:ahLst/>
            <a:cxnLst/>
            <a:rect l="l" t="t" r="r" b="b"/>
            <a:pathLst>
              <a:path w="6273800" h="0">
                <a:moveTo>
                  <a:pt x="0" y="0"/>
                </a:moveTo>
                <a:lnTo>
                  <a:pt x="6273800" y="0"/>
                </a:lnTo>
              </a:path>
            </a:pathLst>
          </a:custGeom>
          <a:ln w="12700">
            <a:solidFill>
              <a:srgbClr val="87878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 descr=""/>
          <p:cNvSpPr txBox="1"/>
          <p:nvPr/>
        </p:nvSpPr>
        <p:spPr>
          <a:xfrm>
            <a:off x="444500" y="4421770"/>
            <a:ext cx="6541134" cy="535368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41300">
              <a:lnSpc>
                <a:spcPct val="100000"/>
              </a:lnSpc>
              <a:spcBef>
                <a:spcPts val="100"/>
              </a:spcBef>
            </a:pPr>
            <a:r>
              <a:rPr dirty="0" sz="2300" b="1">
                <a:latin typeface="Times New Roman"/>
                <a:cs typeface="Times New Roman"/>
              </a:rPr>
              <a:t>THE</a:t>
            </a:r>
            <a:r>
              <a:rPr dirty="0" sz="2300" spc="-70" b="1">
                <a:latin typeface="Times New Roman"/>
                <a:cs typeface="Times New Roman"/>
              </a:rPr>
              <a:t> </a:t>
            </a:r>
            <a:r>
              <a:rPr dirty="0" sz="2300" spc="-10" b="1">
                <a:solidFill>
                  <a:srgbClr val="178037"/>
                </a:solidFill>
                <a:latin typeface="Courier New"/>
                <a:cs typeface="Courier New"/>
              </a:rPr>
              <a:t>ls</a:t>
            </a:r>
            <a:r>
              <a:rPr dirty="0" sz="2300" spc="-810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2300" spc="-10" b="1">
                <a:latin typeface="Times New Roman"/>
                <a:cs typeface="Times New Roman"/>
              </a:rPr>
              <a:t>COMMAND</a:t>
            </a:r>
            <a:r>
              <a:rPr dirty="0" sz="2300" spc="-35" b="1">
                <a:latin typeface="Times New Roman"/>
                <a:cs typeface="Times New Roman"/>
              </a:rPr>
              <a:t> </a:t>
            </a:r>
            <a:r>
              <a:rPr dirty="0" sz="2300" b="1">
                <a:latin typeface="Times New Roman"/>
                <a:cs typeface="Times New Roman"/>
              </a:rPr>
              <a:t>IN</a:t>
            </a:r>
            <a:r>
              <a:rPr dirty="0" sz="2300" spc="-40" b="1">
                <a:latin typeface="Times New Roman"/>
                <a:cs typeface="Times New Roman"/>
              </a:rPr>
              <a:t> </a:t>
            </a:r>
            <a:r>
              <a:rPr dirty="0" sz="2300" spc="-10" b="1">
                <a:latin typeface="Times New Roman"/>
                <a:cs typeface="Times New Roman"/>
              </a:rPr>
              <a:t>LINUX</a:t>
            </a:r>
            <a:endParaRPr sz="23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05"/>
              </a:spcBef>
            </a:pPr>
            <a:endParaRPr sz="2300">
              <a:latin typeface="Times New Roman"/>
              <a:cs typeface="Times New Roman"/>
            </a:endParaRPr>
          </a:p>
          <a:p>
            <a:pPr marL="241300">
              <a:lnSpc>
                <a:spcPct val="100000"/>
              </a:lnSpc>
            </a:pPr>
            <a:r>
              <a:rPr dirty="0" sz="1550" spc="930">
                <a:latin typeface="Cambria"/>
                <a:cs typeface="Cambria"/>
              </a:rPr>
              <a:t>🔷</a:t>
            </a:r>
            <a:r>
              <a:rPr dirty="0" sz="1550" spc="-25">
                <a:latin typeface="Cambria"/>
                <a:cs typeface="Cambria"/>
              </a:rPr>
              <a:t> </a:t>
            </a:r>
            <a:r>
              <a:rPr dirty="0" sz="1300" b="1">
                <a:latin typeface="Times New Roman"/>
                <a:cs typeface="Times New Roman"/>
              </a:rPr>
              <a:t>1.</a:t>
            </a:r>
            <a:r>
              <a:rPr dirty="0" sz="1300" spc="-5" b="1">
                <a:latin typeface="Times New Roman"/>
                <a:cs typeface="Times New Roman"/>
              </a:rPr>
              <a:t> </a:t>
            </a:r>
            <a:r>
              <a:rPr dirty="0" sz="1300" spc="-10" b="1">
                <a:latin typeface="Times New Roman"/>
                <a:cs typeface="Times New Roman"/>
              </a:rPr>
              <a:t>INTRODUCTION</a:t>
            </a:r>
            <a:endParaRPr sz="1300">
              <a:latin typeface="Times New Roman"/>
              <a:cs typeface="Times New Roman"/>
            </a:endParaRPr>
          </a:p>
          <a:p>
            <a:pPr marL="12700" marR="5080">
              <a:lnSpc>
                <a:spcPct val="106200"/>
              </a:lnSpc>
              <a:spcBef>
                <a:spcPts val="1250"/>
              </a:spcBef>
            </a:pPr>
            <a:r>
              <a:rPr dirty="0" sz="1600" b="1">
                <a:latin typeface="Times New Roman"/>
                <a:cs typeface="Times New Roman"/>
              </a:rPr>
              <a:t>The</a:t>
            </a:r>
            <a:r>
              <a:rPr dirty="0" sz="1600" spc="-60" b="1">
                <a:latin typeface="Times New Roman"/>
                <a:cs typeface="Times New Roman"/>
              </a:rPr>
              <a:t> </a:t>
            </a:r>
            <a:r>
              <a:rPr dirty="0" sz="1600" spc="-20" b="1">
                <a:solidFill>
                  <a:srgbClr val="178037"/>
                </a:solidFill>
                <a:latin typeface="Courier New"/>
                <a:cs typeface="Courier New"/>
              </a:rPr>
              <a:t>ls</a:t>
            </a:r>
            <a:r>
              <a:rPr dirty="0" sz="1600" spc="-565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command</a:t>
            </a:r>
            <a:r>
              <a:rPr dirty="0" sz="1600" spc="-3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is</a:t>
            </a:r>
            <a:r>
              <a:rPr dirty="0" sz="1600" spc="-3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one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of</a:t>
            </a:r>
            <a:r>
              <a:rPr dirty="0" sz="1600" spc="-3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the</a:t>
            </a:r>
            <a:r>
              <a:rPr dirty="0" sz="1600" spc="-3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most</a:t>
            </a:r>
            <a:r>
              <a:rPr dirty="0" sz="1600" spc="-30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frequently</a:t>
            </a:r>
            <a:r>
              <a:rPr dirty="0" sz="1600" spc="-3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used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commands</a:t>
            </a:r>
            <a:r>
              <a:rPr dirty="0" sz="1600" spc="-3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in</a:t>
            </a:r>
            <a:r>
              <a:rPr dirty="0" sz="1600" spc="-3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Linux.</a:t>
            </a:r>
            <a:r>
              <a:rPr dirty="0" sz="1600" spc="-30" b="1">
                <a:latin typeface="Times New Roman"/>
                <a:cs typeface="Times New Roman"/>
              </a:rPr>
              <a:t> </a:t>
            </a:r>
            <a:r>
              <a:rPr dirty="0" sz="1600" spc="-25" b="1">
                <a:latin typeface="Times New Roman"/>
                <a:cs typeface="Times New Roman"/>
              </a:rPr>
              <a:t>It </a:t>
            </a:r>
            <a:r>
              <a:rPr dirty="0" sz="1600" b="1">
                <a:latin typeface="Times New Roman"/>
                <a:cs typeface="Times New Roman"/>
              </a:rPr>
              <a:t>is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used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to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list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the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contents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of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a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spc="-20" b="1">
                <a:latin typeface="Times New Roman"/>
                <a:cs typeface="Times New Roman"/>
              </a:rPr>
              <a:t>directory,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showing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files,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folders,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spc="-25" b="1">
                <a:latin typeface="Times New Roman"/>
                <a:cs typeface="Times New Roman"/>
              </a:rPr>
              <a:t>and </a:t>
            </a:r>
            <a:r>
              <a:rPr dirty="0" sz="1600" b="1">
                <a:latin typeface="Times New Roman"/>
                <a:cs typeface="Times New Roman"/>
              </a:rPr>
              <a:t>providing</a:t>
            </a:r>
            <a:r>
              <a:rPr dirty="0" sz="1600" spc="-4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detailed</a:t>
            </a:r>
            <a:r>
              <a:rPr dirty="0" sz="1600" spc="-45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information</a:t>
            </a:r>
            <a:r>
              <a:rPr dirty="0" sz="1600" spc="-4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about</a:t>
            </a:r>
            <a:r>
              <a:rPr dirty="0" sz="1600" spc="-4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each</a:t>
            </a:r>
            <a:r>
              <a:rPr dirty="0" sz="1600" spc="-4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item</a:t>
            </a:r>
            <a:r>
              <a:rPr dirty="0" sz="1600" spc="-4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if</a:t>
            </a:r>
            <a:r>
              <a:rPr dirty="0" sz="1600" spc="-45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required.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40"/>
              </a:spcBef>
            </a:pPr>
            <a:endParaRPr sz="1600">
              <a:latin typeface="Times New Roman"/>
              <a:cs typeface="Times New Roman"/>
            </a:endParaRPr>
          </a:p>
          <a:p>
            <a:pPr marL="241300">
              <a:lnSpc>
                <a:spcPct val="100000"/>
              </a:lnSpc>
            </a:pPr>
            <a:r>
              <a:rPr dirty="0" sz="1550" spc="930">
                <a:latin typeface="Cambria"/>
                <a:cs typeface="Cambria"/>
              </a:rPr>
              <a:t>🔷</a:t>
            </a:r>
            <a:r>
              <a:rPr dirty="0" sz="1550" spc="-25">
                <a:latin typeface="Cambria"/>
                <a:cs typeface="Cambria"/>
              </a:rPr>
              <a:t> </a:t>
            </a:r>
            <a:r>
              <a:rPr dirty="0" sz="1300" b="1">
                <a:latin typeface="Times New Roman"/>
                <a:cs typeface="Times New Roman"/>
              </a:rPr>
              <a:t>2.</a:t>
            </a:r>
            <a:r>
              <a:rPr dirty="0" sz="1300" spc="-5" b="1">
                <a:latin typeface="Times New Roman"/>
                <a:cs typeface="Times New Roman"/>
              </a:rPr>
              <a:t> </a:t>
            </a:r>
            <a:r>
              <a:rPr dirty="0" sz="1300" spc="-10" b="1">
                <a:latin typeface="Times New Roman"/>
                <a:cs typeface="Times New Roman"/>
              </a:rPr>
              <a:t>DEFINITION</a:t>
            </a:r>
            <a:endParaRPr sz="13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065"/>
              </a:spcBef>
            </a:pPr>
            <a:r>
              <a:rPr dirty="0" sz="1900" spc="95">
                <a:latin typeface="MingLiU_HKSCS-ExtB"/>
                <a:cs typeface="MingLiU_HKSCS-ExtB"/>
              </a:rPr>
              <a:t>✅</a:t>
            </a:r>
            <a:r>
              <a:rPr dirty="0" sz="1900" spc="-550">
                <a:latin typeface="MingLiU_HKSCS-ExtB"/>
                <a:cs typeface="MingLiU_HKSCS-ExtB"/>
              </a:rPr>
              <a:t> </a:t>
            </a:r>
            <a:r>
              <a:rPr dirty="0" sz="1600" spc="-20" b="1">
                <a:solidFill>
                  <a:srgbClr val="178037"/>
                </a:solidFill>
                <a:latin typeface="Courier New"/>
                <a:cs typeface="Courier New"/>
              </a:rPr>
              <a:t>ls</a:t>
            </a:r>
            <a:r>
              <a:rPr dirty="0" sz="1600" spc="-555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Command:</a:t>
            </a:r>
            <a:endParaRPr sz="1600">
              <a:latin typeface="Times New Roman"/>
              <a:cs typeface="Times New Roman"/>
            </a:endParaRPr>
          </a:p>
          <a:p>
            <a:pPr marL="62865">
              <a:lnSpc>
                <a:spcPct val="100000"/>
              </a:lnSpc>
              <a:spcBef>
                <a:spcPts val="114"/>
              </a:spcBef>
            </a:pPr>
            <a:r>
              <a:rPr dirty="0" sz="1600" b="1">
                <a:latin typeface="Times New Roman"/>
                <a:cs typeface="Times New Roman"/>
              </a:rPr>
              <a:t>Meaning:</a:t>
            </a:r>
            <a:r>
              <a:rPr dirty="0" sz="1600" spc="-80" b="1">
                <a:latin typeface="Times New Roman"/>
                <a:cs typeface="Times New Roman"/>
              </a:rPr>
              <a:t> </a:t>
            </a:r>
            <a:r>
              <a:rPr dirty="0" sz="1600" spc="-10" b="1" i="1">
                <a:latin typeface="Times New Roman"/>
                <a:cs typeface="Times New Roman"/>
              </a:rPr>
              <a:t>"list"</a:t>
            </a:r>
            <a:endParaRPr sz="1600">
              <a:latin typeface="Times New Roman"/>
              <a:cs typeface="Times New Roman"/>
            </a:endParaRPr>
          </a:p>
          <a:p>
            <a:pPr marL="62865">
              <a:lnSpc>
                <a:spcPct val="100000"/>
              </a:lnSpc>
              <a:spcBef>
                <a:spcPts val="65"/>
              </a:spcBef>
            </a:pPr>
            <a:r>
              <a:rPr dirty="0" sz="1600" b="1">
                <a:latin typeface="Times New Roman"/>
                <a:cs typeface="Times New Roman"/>
              </a:rPr>
              <a:t>Function:</a:t>
            </a:r>
            <a:r>
              <a:rPr dirty="0" sz="1600" spc="-4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Displays</a:t>
            </a:r>
            <a:r>
              <a:rPr dirty="0" sz="1600" spc="-4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the</a:t>
            </a:r>
            <a:r>
              <a:rPr dirty="0" sz="1600" spc="-4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names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of</a:t>
            </a:r>
            <a:r>
              <a:rPr dirty="0" sz="1600" spc="-4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files</a:t>
            </a:r>
            <a:r>
              <a:rPr dirty="0" sz="1600" spc="-4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and</a:t>
            </a:r>
            <a:r>
              <a:rPr dirty="0" sz="1600" spc="-45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directories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within</a:t>
            </a:r>
            <a:r>
              <a:rPr dirty="0" sz="1600" spc="-4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the</a:t>
            </a:r>
            <a:r>
              <a:rPr dirty="0" sz="1600" spc="-4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file</a:t>
            </a:r>
            <a:r>
              <a:rPr dirty="0" sz="1600" spc="-45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system.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890"/>
              </a:spcBef>
            </a:pPr>
            <a:endParaRPr sz="1600">
              <a:latin typeface="Times New Roman"/>
              <a:cs typeface="Times New Roman"/>
            </a:endParaRPr>
          </a:p>
          <a:p>
            <a:pPr marL="241300">
              <a:lnSpc>
                <a:spcPct val="100000"/>
              </a:lnSpc>
            </a:pPr>
            <a:r>
              <a:rPr dirty="0" sz="1550" spc="930">
                <a:latin typeface="Cambria"/>
                <a:cs typeface="Cambria"/>
              </a:rPr>
              <a:t>🔷</a:t>
            </a:r>
            <a:r>
              <a:rPr dirty="0" sz="1550" spc="-45">
                <a:latin typeface="Cambria"/>
                <a:cs typeface="Cambria"/>
              </a:rPr>
              <a:t> </a:t>
            </a:r>
            <a:r>
              <a:rPr dirty="0" sz="1300" b="1">
                <a:latin typeface="Times New Roman"/>
                <a:cs typeface="Times New Roman"/>
              </a:rPr>
              <a:t>3.</a:t>
            </a:r>
            <a:r>
              <a:rPr dirty="0" sz="1300" spc="-30" b="1">
                <a:latin typeface="Times New Roman"/>
                <a:cs typeface="Times New Roman"/>
              </a:rPr>
              <a:t> </a:t>
            </a:r>
            <a:r>
              <a:rPr dirty="0" sz="1300" b="1">
                <a:latin typeface="Times New Roman"/>
                <a:cs typeface="Times New Roman"/>
              </a:rPr>
              <a:t>PURPOSE</a:t>
            </a:r>
            <a:r>
              <a:rPr dirty="0" sz="1300" spc="-25" b="1">
                <a:latin typeface="Times New Roman"/>
                <a:cs typeface="Times New Roman"/>
              </a:rPr>
              <a:t> </a:t>
            </a:r>
            <a:r>
              <a:rPr dirty="0" sz="1300" b="1">
                <a:latin typeface="Times New Roman"/>
                <a:cs typeface="Times New Roman"/>
              </a:rPr>
              <a:t>OF</a:t>
            </a:r>
            <a:r>
              <a:rPr dirty="0" sz="1300" spc="-30" b="1">
                <a:latin typeface="Times New Roman"/>
                <a:cs typeface="Times New Roman"/>
              </a:rPr>
              <a:t> </a:t>
            </a:r>
            <a:r>
              <a:rPr dirty="0" sz="1300" spc="-25" b="1">
                <a:solidFill>
                  <a:srgbClr val="178037"/>
                </a:solidFill>
                <a:latin typeface="Courier New"/>
                <a:cs typeface="Courier New"/>
              </a:rPr>
              <a:t>ls</a:t>
            </a:r>
            <a:endParaRPr sz="1300">
              <a:latin typeface="Courier New"/>
              <a:cs typeface="Courier New"/>
            </a:endParaRPr>
          </a:p>
          <a:p>
            <a:pPr marL="12700">
              <a:lnSpc>
                <a:spcPts val="2135"/>
              </a:lnSpc>
              <a:spcBef>
                <a:spcPts val="969"/>
              </a:spcBef>
            </a:pPr>
            <a:r>
              <a:rPr dirty="0" sz="1900" spc="1140">
                <a:latin typeface="Cambria"/>
                <a:cs typeface="Cambria"/>
              </a:rPr>
              <a:t>🔹</a:t>
            </a:r>
            <a:r>
              <a:rPr dirty="0" sz="1900" spc="-50">
                <a:latin typeface="Cambria"/>
                <a:cs typeface="Cambria"/>
              </a:rPr>
              <a:t> </a:t>
            </a:r>
            <a:r>
              <a:rPr dirty="0" sz="1600" spc="-60" b="1">
                <a:latin typeface="Times New Roman"/>
                <a:cs typeface="Times New Roman"/>
              </a:rPr>
              <a:t>To</a:t>
            </a:r>
            <a:r>
              <a:rPr dirty="0" sz="1600" spc="-3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view</a:t>
            </a:r>
            <a:r>
              <a:rPr dirty="0" sz="1600" spc="-3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files</a:t>
            </a:r>
            <a:r>
              <a:rPr dirty="0" sz="1600" spc="-3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and</a:t>
            </a:r>
            <a:r>
              <a:rPr dirty="0" sz="1600" spc="-3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folders</a:t>
            </a:r>
            <a:r>
              <a:rPr dirty="0" sz="1600" spc="-3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in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a</a:t>
            </a:r>
            <a:r>
              <a:rPr dirty="0" sz="1600" spc="-30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directory</a:t>
            </a:r>
            <a:endParaRPr sz="1600">
              <a:latin typeface="Times New Roman"/>
              <a:cs typeface="Times New Roman"/>
            </a:endParaRPr>
          </a:p>
          <a:p>
            <a:pPr marL="62865">
              <a:lnSpc>
                <a:spcPts val="2135"/>
              </a:lnSpc>
            </a:pPr>
            <a:r>
              <a:rPr dirty="0" sz="1900" spc="1140">
                <a:latin typeface="Cambria"/>
                <a:cs typeface="Cambria"/>
              </a:rPr>
              <a:t>🔹</a:t>
            </a:r>
            <a:r>
              <a:rPr dirty="0" sz="1900" spc="-50">
                <a:latin typeface="Cambria"/>
                <a:cs typeface="Cambria"/>
              </a:rPr>
              <a:t> </a:t>
            </a:r>
            <a:r>
              <a:rPr dirty="0" sz="1600" spc="-60" b="1">
                <a:latin typeface="Times New Roman"/>
                <a:cs typeface="Times New Roman"/>
              </a:rPr>
              <a:t>To</a:t>
            </a:r>
            <a:r>
              <a:rPr dirty="0" sz="1600" spc="-3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check</a:t>
            </a:r>
            <a:r>
              <a:rPr dirty="0" sz="1600" spc="-30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permissions,</a:t>
            </a:r>
            <a:r>
              <a:rPr dirty="0" sz="1600" spc="-3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ownership,</a:t>
            </a:r>
            <a:r>
              <a:rPr dirty="0" sz="1600" spc="-3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and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sizes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8" name="object 8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25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/>
              <a:t>Md.</a:t>
            </a:r>
            <a:r>
              <a:rPr dirty="0" spc="55"/>
              <a:t> </a:t>
            </a:r>
            <a:r>
              <a:rPr dirty="0" spc="-25"/>
              <a:t>Tariqul</a:t>
            </a:r>
            <a:r>
              <a:rPr dirty="0" spc="60"/>
              <a:t> </a:t>
            </a:r>
            <a:r>
              <a:rPr dirty="0"/>
              <a:t>Islam,</a:t>
            </a:r>
            <a:r>
              <a:rPr dirty="0" spc="55"/>
              <a:t> </a:t>
            </a:r>
            <a:r>
              <a:rPr dirty="0" spc="-30"/>
              <a:t>Lecturer,</a:t>
            </a:r>
            <a:r>
              <a:rPr dirty="0" spc="60"/>
              <a:t> </a:t>
            </a:r>
            <a:r>
              <a:rPr dirty="0" spc="-20"/>
              <a:t>Department</a:t>
            </a:r>
            <a:r>
              <a:rPr dirty="0" spc="55"/>
              <a:t> </a:t>
            </a:r>
            <a:r>
              <a:rPr dirty="0"/>
              <a:t>of</a:t>
            </a:r>
            <a:r>
              <a:rPr dirty="0" spc="60"/>
              <a:t> CSE,</a:t>
            </a:r>
            <a:r>
              <a:rPr dirty="0" spc="55"/>
              <a:t> </a:t>
            </a:r>
            <a:r>
              <a:rPr dirty="0"/>
              <a:t>University</a:t>
            </a:r>
            <a:r>
              <a:rPr dirty="0" spc="60"/>
              <a:t> </a:t>
            </a:r>
            <a:r>
              <a:rPr dirty="0"/>
              <a:t>of</a:t>
            </a:r>
            <a:r>
              <a:rPr dirty="0" spc="60"/>
              <a:t> </a:t>
            </a:r>
            <a:r>
              <a:rPr dirty="0"/>
              <a:t>Global</a:t>
            </a:r>
            <a:r>
              <a:rPr dirty="0" spc="55"/>
              <a:t> </a:t>
            </a:r>
            <a:r>
              <a:rPr dirty="0"/>
              <a:t>Village</a:t>
            </a:r>
            <a:r>
              <a:rPr dirty="0" spc="60"/>
              <a:t> </a:t>
            </a:r>
            <a:r>
              <a:rPr dirty="0" spc="-10"/>
              <a:t>(UGV)</a:t>
            </a:r>
          </a:p>
        </p:txBody>
      </p:sp>
      <p:sp>
        <p:nvSpPr>
          <p:cNvPr id="9" name="object 9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25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 spc="-20"/>
              <a:t>Page:</a:t>
            </a:r>
            <a:r>
              <a:rPr dirty="0" spc="-10"/>
              <a:t> </a:t>
            </a:r>
            <a:r>
              <a:rPr dirty="0" spc="-40"/>
              <a:t>21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495287" y="850106"/>
            <a:ext cx="3961765" cy="81978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2135"/>
              </a:lnSpc>
              <a:spcBef>
                <a:spcPts val="100"/>
              </a:spcBef>
            </a:pPr>
            <a:r>
              <a:rPr dirty="0" sz="1900" spc="1140">
                <a:latin typeface="Cambria"/>
                <a:cs typeface="Cambria"/>
              </a:rPr>
              <a:t>🔹</a:t>
            </a:r>
            <a:r>
              <a:rPr dirty="0" sz="1900" spc="-55">
                <a:latin typeface="Cambria"/>
                <a:cs typeface="Cambria"/>
              </a:rPr>
              <a:t> </a:t>
            </a:r>
            <a:r>
              <a:rPr dirty="0" sz="1600" spc="-60" b="1">
                <a:latin typeface="Times New Roman"/>
                <a:cs typeface="Times New Roman"/>
              </a:rPr>
              <a:t>To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sort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files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based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on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time,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size,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spc="-20" b="1">
                <a:latin typeface="Times New Roman"/>
                <a:cs typeface="Times New Roman"/>
              </a:rPr>
              <a:t>etc.</a:t>
            </a: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ts val="1985"/>
              </a:lnSpc>
            </a:pPr>
            <a:r>
              <a:rPr dirty="0" sz="1900" spc="1140">
                <a:latin typeface="Cambria"/>
                <a:cs typeface="Cambria"/>
              </a:rPr>
              <a:t>🔹</a:t>
            </a:r>
            <a:r>
              <a:rPr dirty="0" sz="1900" spc="-50">
                <a:latin typeface="Cambria"/>
                <a:cs typeface="Cambria"/>
              </a:rPr>
              <a:t> </a:t>
            </a:r>
            <a:r>
              <a:rPr dirty="0" sz="1600" spc="-60" b="1">
                <a:latin typeface="Times New Roman"/>
                <a:cs typeface="Times New Roman"/>
              </a:rPr>
              <a:t>To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list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hidden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spc="-20" b="1">
                <a:latin typeface="Times New Roman"/>
                <a:cs typeface="Times New Roman"/>
              </a:rPr>
              <a:t>files</a:t>
            </a: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ts val="2135"/>
              </a:lnSpc>
            </a:pPr>
            <a:r>
              <a:rPr dirty="0" sz="1900" spc="1140">
                <a:latin typeface="Cambria"/>
                <a:cs typeface="Cambria"/>
              </a:rPr>
              <a:t>🔹</a:t>
            </a:r>
            <a:r>
              <a:rPr dirty="0" sz="1900" spc="-50">
                <a:latin typeface="Cambria"/>
                <a:cs typeface="Cambria"/>
              </a:rPr>
              <a:t> </a:t>
            </a:r>
            <a:r>
              <a:rPr dirty="0" sz="1600" spc="-60" b="1">
                <a:latin typeface="Times New Roman"/>
                <a:cs typeface="Times New Roman"/>
              </a:rPr>
              <a:t>To</a:t>
            </a:r>
            <a:r>
              <a:rPr dirty="0" sz="1600" spc="-3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navigate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efficiently</a:t>
            </a:r>
            <a:r>
              <a:rPr dirty="0" sz="1600" spc="-3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within</a:t>
            </a:r>
            <a:r>
              <a:rPr dirty="0" sz="1600" spc="-3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the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spc="-105" b="1">
                <a:latin typeface="Times New Roman"/>
                <a:cs typeface="Times New Roman"/>
              </a:rPr>
              <a:t>terminal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3" name="object 3" descr=""/>
          <p:cNvSpPr/>
          <p:nvPr/>
        </p:nvSpPr>
        <p:spPr>
          <a:xfrm>
            <a:off x="723900" y="2000243"/>
            <a:ext cx="6273800" cy="0"/>
          </a:xfrm>
          <a:custGeom>
            <a:avLst/>
            <a:gdLst/>
            <a:ahLst/>
            <a:cxnLst/>
            <a:rect l="l" t="t" r="r" b="b"/>
            <a:pathLst>
              <a:path w="6273800" h="0">
                <a:moveTo>
                  <a:pt x="0" y="0"/>
                </a:moveTo>
                <a:lnTo>
                  <a:pt x="6273800" y="0"/>
                </a:lnTo>
              </a:path>
            </a:pathLst>
          </a:custGeom>
          <a:ln w="12700">
            <a:solidFill>
              <a:srgbClr val="87878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/>
          <p:nvPr/>
        </p:nvSpPr>
        <p:spPr>
          <a:xfrm>
            <a:off x="723900" y="4171954"/>
            <a:ext cx="6273800" cy="0"/>
          </a:xfrm>
          <a:custGeom>
            <a:avLst/>
            <a:gdLst/>
            <a:ahLst/>
            <a:cxnLst/>
            <a:rect l="l" t="t" r="r" b="b"/>
            <a:pathLst>
              <a:path w="6273800" h="0">
                <a:moveTo>
                  <a:pt x="0" y="0"/>
                </a:moveTo>
                <a:lnTo>
                  <a:pt x="6273800" y="0"/>
                </a:lnTo>
              </a:path>
            </a:pathLst>
          </a:custGeom>
          <a:ln w="12700">
            <a:solidFill>
              <a:srgbClr val="87878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 descr=""/>
          <p:cNvSpPr txBox="1"/>
          <p:nvPr/>
        </p:nvSpPr>
        <p:spPr>
          <a:xfrm>
            <a:off x="444500" y="2198613"/>
            <a:ext cx="6270625" cy="441896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241300">
              <a:lnSpc>
                <a:spcPct val="100000"/>
              </a:lnSpc>
              <a:spcBef>
                <a:spcPts val="90"/>
              </a:spcBef>
            </a:pPr>
            <a:r>
              <a:rPr dirty="0" sz="1550" spc="930">
                <a:latin typeface="Cambria"/>
                <a:cs typeface="Cambria"/>
              </a:rPr>
              <a:t>🔷</a:t>
            </a:r>
            <a:r>
              <a:rPr dirty="0" sz="1550" spc="-25">
                <a:latin typeface="Cambria"/>
                <a:cs typeface="Cambria"/>
              </a:rPr>
              <a:t> </a:t>
            </a:r>
            <a:r>
              <a:rPr dirty="0" sz="1300" b="1">
                <a:latin typeface="Times New Roman"/>
                <a:cs typeface="Times New Roman"/>
              </a:rPr>
              <a:t>4.</a:t>
            </a:r>
            <a:r>
              <a:rPr dirty="0" sz="1300" spc="-5" b="1">
                <a:latin typeface="Times New Roman"/>
                <a:cs typeface="Times New Roman"/>
              </a:rPr>
              <a:t> </a:t>
            </a:r>
            <a:r>
              <a:rPr dirty="0" sz="1300" spc="-10" b="1">
                <a:latin typeface="Times New Roman"/>
                <a:cs typeface="Times New Roman"/>
              </a:rPr>
              <a:t>SYNTAX</a:t>
            </a:r>
            <a:endParaRPr sz="1300">
              <a:latin typeface="Times New Roman"/>
              <a:cs typeface="Times New Roman"/>
            </a:endParaRPr>
          </a:p>
          <a:p>
            <a:pPr marL="241300">
              <a:lnSpc>
                <a:spcPct val="100000"/>
              </a:lnSpc>
              <a:spcBef>
                <a:spcPts val="1370"/>
              </a:spcBef>
            </a:pPr>
            <a:r>
              <a:rPr dirty="0" sz="1600" b="1">
                <a:solidFill>
                  <a:srgbClr val="178037"/>
                </a:solidFill>
                <a:latin typeface="Courier New"/>
                <a:cs typeface="Courier New"/>
              </a:rPr>
              <a:t>ls</a:t>
            </a:r>
            <a:r>
              <a:rPr dirty="0" sz="1600" spc="-85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600" b="1">
                <a:solidFill>
                  <a:srgbClr val="178037"/>
                </a:solidFill>
                <a:latin typeface="Courier New"/>
                <a:cs typeface="Courier New"/>
              </a:rPr>
              <a:t>[options]</a:t>
            </a:r>
            <a:r>
              <a:rPr dirty="0" sz="1600" spc="-80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600" spc="-10" b="1">
                <a:solidFill>
                  <a:srgbClr val="178037"/>
                </a:solidFill>
                <a:latin typeface="Courier New"/>
                <a:cs typeface="Courier New"/>
              </a:rPr>
              <a:t>[directory]</a:t>
            </a:r>
            <a:endParaRPr sz="1600">
              <a:latin typeface="Courier New"/>
              <a:cs typeface="Courier New"/>
            </a:endParaRPr>
          </a:p>
          <a:p>
            <a:pPr marL="12700">
              <a:lnSpc>
                <a:spcPts val="2185"/>
              </a:lnSpc>
              <a:spcBef>
                <a:spcPts val="1255"/>
              </a:spcBef>
            </a:pPr>
            <a:r>
              <a:rPr dirty="0" sz="1900" spc="95">
                <a:latin typeface="MingLiU_HKSCS-ExtB"/>
                <a:cs typeface="MingLiU_HKSCS-ExtB"/>
              </a:rPr>
              <a:t>➡</a:t>
            </a:r>
            <a:r>
              <a:rPr dirty="0" sz="1900" spc="-555">
                <a:latin typeface="MingLiU_HKSCS-ExtB"/>
                <a:cs typeface="MingLiU_HKSCS-ExtB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Options</a:t>
            </a:r>
            <a:r>
              <a:rPr dirty="0" sz="1600" spc="-8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are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flags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that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modify</a:t>
            </a:r>
            <a:r>
              <a:rPr dirty="0" sz="1600" spc="-4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the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behavior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of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 spc="-25" b="1">
                <a:solidFill>
                  <a:srgbClr val="178037"/>
                </a:solidFill>
                <a:latin typeface="Courier New"/>
                <a:cs typeface="Courier New"/>
              </a:rPr>
              <a:t>ls</a:t>
            </a:r>
            <a:r>
              <a:rPr dirty="0" sz="1600" spc="-25" b="1">
                <a:latin typeface="Times New Roman"/>
                <a:cs typeface="Times New Roman"/>
              </a:rPr>
              <a:t>.</a:t>
            </a:r>
            <a:endParaRPr sz="1600">
              <a:latin typeface="Times New Roman"/>
              <a:cs typeface="Times New Roman"/>
            </a:endParaRPr>
          </a:p>
          <a:p>
            <a:pPr marL="12700" marR="163830" indent="50165">
              <a:lnSpc>
                <a:spcPts val="1989"/>
              </a:lnSpc>
              <a:spcBef>
                <a:spcPts val="215"/>
              </a:spcBef>
            </a:pPr>
            <a:r>
              <a:rPr dirty="0" sz="1900" spc="95">
                <a:latin typeface="MingLiU_HKSCS-ExtB"/>
                <a:cs typeface="MingLiU_HKSCS-ExtB"/>
              </a:rPr>
              <a:t>➡</a:t>
            </a:r>
            <a:r>
              <a:rPr dirty="0" sz="1900" spc="-555">
                <a:latin typeface="MingLiU_HKSCS-ExtB"/>
                <a:cs typeface="MingLiU_HKSCS-ExtB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directory</a:t>
            </a:r>
            <a:r>
              <a:rPr dirty="0" sz="1600" spc="-6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is</a:t>
            </a:r>
            <a:r>
              <a:rPr dirty="0" sz="1600" spc="-3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the</a:t>
            </a:r>
            <a:r>
              <a:rPr dirty="0" sz="1600" spc="-3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path</a:t>
            </a:r>
            <a:r>
              <a:rPr dirty="0" sz="1600" spc="-3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you</a:t>
            </a:r>
            <a:r>
              <a:rPr dirty="0" sz="1600" spc="-3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want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to</a:t>
            </a:r>
            <a:r>
              <a:rPr dirty="0" sz="1600" spc="-3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list.</a:t>
            </a:r>
            <a:r>
              <a:rPr dirty="0" sz="1600" spc="-3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If</a:t>
            </a:r>
            <a:r>
              <a:rPr dirty="0" sz="1600" spc="-3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omitted,</a:t>
            </a:r>
            <a:r>
              <a:rPr dirty="0" sz="1600" spc="-3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it</a:t>
            </a:r>
            <a:r>
              <a:rPr dirty="0" sz="1600" spc="-3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lists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the</a:t>
            </a:r>
            <a:r>
              <a:rPr dirty="0" sz="1600" spc="-30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current directory.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660"/>
              </a:spcBef>
            </a:pPr>
            <a:endParaRPr sz="1600">
              <a:latin typeface="Times New Roman"/>
              <a:cs typeface="Times New Roman"/>
            </a:endParaRPr>
          </a:p>
          <a:p>
            <a:pPr marL="241300">
              <a:lnSpc>
                <a:spcPct val="100000"/>
              </a:lnSpc>
            </a:pPr>
            <a:r>
              <a:rPr dirty="0" sz="1550" spc="930">
                <a:latin typeface="Cambria"/>
                <a:cs typeface="Cambria"/>
              </a:rPr>
              <a:t>🔷</a:t>
            </a:r>
            <a:r>
              <a:rPr dirty="0" sz="1550" spc="-40">
                <a:latin typeface="Cambria"/>
                <a:cs typeface="Cambria"/>
              </a:rPr>
              <a:t> </a:t>
            </a:r>
            <a:r>
              <a:rPr dirty="0" sz="1300" b="1">
                <a:latin typeface="Times New Roman"/>
                <a:cs typeface="Times New Roman"/>
              </a:rPr>
              <a:t>5.</a:t>
            </a:r>
            <a:r>
              <a:rPr dirty="0" sz="1300" spc="-25" b="1">
                <a:latin typeface="Times New Roman"/>
                <a:cs typeface="Times New Roman"/>
              </a:rPr>
              <a:t> </a:t>
            </a:r>
            <a:r>
              <a:rPr dirty="0" sz="1300" b="1">
                <a:latin typeface="Times New Roman"/>
                <a:cs typeface="Times New Roman"/>
              </a:rPr>
              <a:t>WHY</a:t>
            </a:r>
            <a:r>
              <a:rPr dirty="0" sz="1300" spc="-25" b="1">
                <a:latin typeface="Times New Roman"/>
                <a:cs typeface="Times New Roman"/>
              </a:rPr>
              <a:t> </a:t>
            </a:r>
            <a:r>
              <a:rPr dirty="0" sz="1300" b="1">
                <a:latin typeface="Times New Roman"/>
                <a:cs typeface="Times New Roman"/>
              </a:rPr>
              <a:t>USE</a:t>
            </a:r>
            <a:r>
              <a:rPr dirty="0" sz="1300" spc="-25" b="1">
                <a:latin typeface="Times New Roman"/>
                <a:cs typeface="Times New Roman"/>
              </a:rPr>
              <a:t> </a:t>
            </a:r>
            <a:r>
              <a:rPr dirty="0" sz="1300" b="1">
                <a:latin typeface="Times New Roman"/>
                <a:cs typeface="Times New Roman"/>
              </a:rPr>
              <a:t>OPTIONS</a:t>
            </a:r>
            <a:r>
              <a:rPr dirty="0" sz="1300" spc="-25" b="1">
                <a:latin typeface="Times New Roman"/>
                <a:cs typeface="Times New Roman"/>
              </a:rPr>
              <a:t> </a:t>
            </a:r>
            <a:r>
              <a:rPr dirty="0" sz="1300" b="1">
                <a:latin typeface="Times New Roman"/>
                <a:cs typeface="Times New Roman"/>
              </a:rPr>
              <a:t>OR</a:t>
            </a:r>
            <a:r>
              <a:rPr dirty="0" sz="1300" spc="-25" b="1">
                <a:latin typeface="Times New Roman"/>
                <a:cs typeface="Times New Roman"/>
              </a:rPr>
              <a:t> </a:t>
            </a:r>
            <a:r>
              <a:rPr dirty="0" sz="1300" spc="-10" b="1">
                <a:latin typeface="Times New Roman"/>
                <a:cs typeface="Times New Roman"/>
              </a:rPr>
              <a:t>FLAGS?</a:t>
            </a:r>
            <a:endParaRPr sz="13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185"/>
              </a:spcBef>
            </a:pPr>
            <a:r>
              <a:rPr dirty="0" sz="1600" b="1">
                <a:latin typeface="Times New Roman"/>
                <a:cs typeface="Times New Roman"/>
              </a:rPr>
              <a:t>Flags</a:t>
            </a:r>
            <a:r>
              <a:rPr dirty="0" sz="1600" spc="-5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(options)</a:t>
            </a:r>
            <a:r>
              <a:rPr dirty="0" sz="1600" spc="-5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are</a:t>
            </a:r>
            <a:r>
              <a:rPr dirty="0" sz="1600" spc="-5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used</a:t>
            </a:r>
            <a:r>
              <a:rPr dirty="0" sz="1600" spc="-50" b="1">
                <a:latin typeface="Times New Roman"/>
                <a:cs typeface="Times New Roman"/>
              </a:rPr>
              <a:t> </a:t>
            </a:r>
            <a:r>
              <a:rPr dirty="0" sz="1600" spc="-25" b="1">
                <a:latin typeface="Times New Roman"/>
                <a:cs typeface="Times New Roman"/>
              </a:rPr>
              <a:t>to:</a:t>
            </a: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ts val="2135"/>
              </a:lnSpc>
              <a:spcBef>
                <a:spcPts val="965"/>
              </a:spcBef>
            </a:pPr>
            <a:r>
              <a:rPr dirty="0" sz="1900" spc="95">
                <a:latin typeface="MingLiU_HKSCS-ExtB"/>
                <a:cs typeface="MingLiU_HKSCS-ExtB"/>
              </a:rPr>
              <a:t>✔</a:t>
            </a:r>
            <a:r>
              <a:rPr dirty="0" sz="1900" spc="-555">
                <a:latin typeface="MingLiU_HKSCS-ExtB"/>
                <a:cs typeface="MingLiU_HKSCS-ExtB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View</a:t>
            </a:r>
            <a:r>
              <a:rPr dirty="0" sz="1600" spc="-9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more</a:t>
            </a:r>
            <a:r>
              <a:rPr dirty="0" sz="1600" spc="-5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details</a:t>
            </a:r>
            <a:r>
              <a:rPr dirty="0" sz="1600" spc="-50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(permissions,</a:t>
            </a:r>
            <a:r>
              <a:rPr dirty="0" sz="1600" spc="-50" b="1">
                <a:latin typeface="Times New Roman"/>
                <a:cs typeface="Times New Roman"/>
              </a:rPr>
              <a:t> </a:t>
            </a:r>
            <a:r>
              <a:rPr dirty="0" sz="1600" spc="-20" b="1">
                <a:latin typeface="Times New Roman"/>
                <a:cs typeface="Times New Roman"/>
              </a:rPr>
              <a:t>size)</a:t>
            </a:r>
            <a:endParaRPr sz="1600">
              <a:latin typeface="Times New Roman"/>
              <a:cs typeface="Times New Roman"/>
            </a:endParaRPr>
          </a:p>
          <a:p>
            <a:pPr marL="62865">
              <a:lnSpc>
                <a:spcPts val="1985"/>
              </a:lnSpc>
            </a:pPr>
            <a:r>
              <a:rPr dirty="0" sz="1900" spc="95">
                <a:latin typeface="MingLiU_HKSCS-ExtB"/>
                <a:cs typeface="MingLiU_HKSCS-ExtB"/>
              </a:rPr>
              <a:t>✔</a:t>
            </a:r>
            <a:r>
              <a:rPr dirty="0" sz="1900" spc="-555">
                <a:latin typeface="MingLiU_HKSCS-ExtB"/>
                <a:cs typeface="MingLiU_HKSCS-ExtB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Sort</a:t>
            </a:r>
            <a:r>
              <a:rPr dirty="0" sz="1600" spc="-6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outputs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(by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time,</a:t>
            </a:r>
            <a:r>
              <a:rPr dirty="0" sz="1600" spc="-30" b="1">
                <a:latin typeface="Times New Roman"/>
                <a:cs typeface="Times New Roman"/>
              </a:rPr>
              <a:t> </a:t>
            </a:r>
            <a:r>
              <a:rPr dirty="0" sz="1600" spc="-20" b="1">
                <a:latin typeface="Times New Roman"/>
                <a:cs typeface="Times New Roman"/>
              </a:rPr>
              <a:t>size)</a:t>
            </a:r>
            <a:endParaRPr sz="1600">
              <a:latin typeface="Times New Roman"/>
              <a:cs typeface="Times New Roman"/>
            </a:endParaRPr>
          </a:p>
          <a:p>
            <a:pPr marL="62865">
              <a:lnSpc>
                <a:spcPts val="1985"/>
              </a:lnSpc>
            </a:pPr>
            <a:r>
              <a:rPr dirty="0" sz="1900" spc="95">
                <a:latin typeface="MingLiU_HKSCS-ExtB"/>
                <a:cs typeface="MingLiU_HKSCS-ExtB"/>
              </a:rPr>
              <a:t>✔</a:t>
            </a:r>
            <a:r>
              <a:rPr dirty="0" sz="1900" spc="-555">
                <a:latin typeface="MingLiU_HKSCS-ExtB"/>
                <a:cs typeface="MingLiU_HKSCS-ExtB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Show</a:t>
            </a:r>
            <a:r>
              <a:rPr dirty="0" sz="1600" spc="-4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hidden</a:t>
            </a:r>
            <a:r>
              <a:rPr dirty="0" sz="1600" spc="-25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files</a:t>
            </a:r>
            <a:endParaRPr sz="1600">
              <a:latin typeface="Times New Roman"/>
              <a:cs typeface="Times New Roman"/>
            </a:endParaRPr>
          </a:p>
          <a:p>
            <a:pPr marL="62865">
              <a:lnSpc>
                <a:spcPts val="2135"/>
              </a:lnSpc>
            </a:pPr>
            <a:r>
              <a:rPr dirty="0" sz="1900" spc="95">
                <a:latin typeface="MingLiU_HKSCS-ExtB"/>
                <a:cs typeface="MingLiU_HKSCS-ExtB"/>
              </a:rPr>
              <a:t>✔</a:t>
            </a:r>
            <a:r>
              <a:rPr dirty="0" sz="1900" spc="-555">
                <a:latin typeface="MingLiU_HKSCS-ExtB"/>
                <a:cs typeface="MingLiU_HKSCS-ExtB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Display</a:t>
            </a:r>
            <a:r>
              <a:rPr dirty="0" sz="1600" spc="-9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outputs</a:t>
            </a:r>
            <a:r>
              <a:rPr dirty="0" sz="1600" spc="-4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in</a:t>
            </a:r>
            <a:r>
              <a:rPr dirty="0" sz="1600" spc="-4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readable</a:t>
            </a:r>
            <a:r>
              <a:rPr dirty="0" sz="1600" spc="-50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formats</a:t>
            </a: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385"/>
              </a:spcBef>
            </a:pPr>
            <a:r>
              <a:rPr dirty="0" sz="1600" b="1">
                <a:latin typeface="Times New Roman"/>
                <a:cs typeface="Times New Roman"/>
              </a:rPr>
              <a:t>Without</a:t>
            </a:r>
            <a:r>
              <a:rPr dirty="0" sz="1600" spc="-8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options,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 spc="-20" b="1">
                <a:solidFill>
                  <a:srgbClr val="178037"/>
                </a:solidFill>
                <a:latin typeface="Courier New"/>
                <a:cs typeface="Courier New"/>
              </a:rPr>
              <a:t>ls</a:t>
            </a:r>
            <a:r>
              <a:rPr dirty="0" sz="1600" spc="-565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shows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only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file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and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folder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names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in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a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minimal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view.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6" name="object 6" descr=""/>
          <p:cNvSpPr/>
          <p:nvPr/>
        </p:nvSpPr>
        <p:spPr>
          <a:xfrm>
            <a:off x="723900" y="6965943"/>
            <a:ext cx="6273800" cy="0"/>
          </a:xfrm>
          <a:custGeom>
            <a:avLst/>
            <a:gdLst/>
            <a:ahLst/>
            <a:cxnLst/>
            <a:rect l="l" t="t" r="r" b="b"/>
            <a:pathLst>
              <a:path w="6273800" h="0">
                <a:moveTo>
                  <a:pt x="0" y="0"/>
                </a:moveTo>
                <a:lnTo>
                  <a:pt x="6273800" y="0"/>
                </a:lnTo>
              </a:path>
            </a:pathLst>
          </a:custGeom>
          <a:ln w="12700">
            <a:solidFill>
              <a:srgbClr val="87878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 descr=""/>
          <p:cNvSpPr txBox="1"/>
          <p:nvPr/>
        </p:nvSpPr>
        <p:spPr>
          <a:xfrm>
            <a:off x="673100" y="7167810"/>
            <a:ext cx="4631055" cy="26098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1550" spc="930">
                <a:latin typeface="Cambria"/>
                <a:cs typeface="Cambria"/>
              </a:rPr>
              <a:t>🔷</a:t>
            </a:r>
            <a:r>
              <a:rPr dirty="0" sz="1550" spc="-45">
                <a:latin typeface="Cambria"/>
                <a:cs typeface="Cambria"/>
              </a:rPr>
              <a:t> </a:t>
            </a:r>
            <a:r>
              <a:rPr dirty="0" sz="1300" b="1">
                <a:latin typeface="Times New Roman"/>
                <a:cs typeface="Times New Roman"/>
              </a:rPr>
              <a:t>6.</a:t>
            </a:r>
            <a:r>
              <a:rPr dirty="0" sz="1300" spc="-30" b="1">
                <a:latin typeface="Times New Roman"/>
                <a:cs typeface="Times New Roman"/>
              </a:rPr>
              <a:t> </a:t>
            </a:r>
            <a:r>
              <a:rPr dirty="0" sz="1300" spc="-20" b="1">
                <a:latin typeface="Times New Roman"/>
                <a:cs typeface="Times New Roman"/>
              </a:rPr>
              <a:t>IMPORTANT</a:t>
            </a:r>
            <a:r>
              <a:rPr dirty="0" sz="1300" spc="-30" b="1">
                <a:latin typeface="Times New Roman"/>
                <a:cs typeface="Times New Roman"/>
              </a:rPr>
              <a:t> </a:t>
            </a:r>
            <a:r>
              <a:rPr dirty="0" sz="1300" b="1">
                <a:latin typeface="Times New Roman"/>
                <a:cs typeface="Times New Roman"/>
              </a:rPr>
              <a:t>OPTIONS</a:t>
            </a:r>
            <a:r>
              <a:rPr dirty="0" sz="1300" spc="-30" b="1">
                <a:latin typeface="Times New Roman"/>
                <a:cs typeface="Times New Roman"/>
              </a:rPr>
              <a:t> </a:t>
            </a:r>
            <a:r>
              <a:rPr dirty="0" sz="1300" b="1">
                <a:latin typeface="Times New Roman"/>
                <a:cs typeface="Times New Roman"/>
              </a:rPr>
              <a:t>WITH</a:t>
            </a:r>
            <a:r>
              <a:rPr dirty="0" sz="1300" spc="-25" b="1">
                <a:latin typeface="Times New Roman"/>
                <a:cs typeface="Times New Roman"/>
              </a:rPr>
              <a:t> </a:t>
            </a:r>
            <a:r>
              <a:rPr dirty="0" sz="1300" spc="-10" b="1">
                <a:latin typeface="Times New Roman"/>
                <a:cs typeface="Times New Roman"/>
              </a:rPr>
              <a:t>DETAILS</a:t>
            </a:r>
            <a:r>
              <a:rPr dirty="0" sz="1300" spc="-30" b="1">
                <a:latin typeface="Times New Roman"/>
                <a:cs typeface="Times New Roman"/>
              </a:rPr>
              <a:t> </a:t>
            </a:r>
            <a:r>
              <a:rPr dirty="0" sz="1300" b="1">
                <a:latin typeface="Times New Roman"/>
                <a:cs typeface="Times New Roman"/>
              </a:rPr>
              <a:t>&amp;</a:t>
            </a:r>
            <a:r>
              <a:rPr dirty="0" sz="1300" spc="-30" b="1">
                <a:latin typeface="Times New Roman"/>
                <a:cs typeface="Times New Roman"/>
              </a:rPr>
              <a:t> </a:t>
            </a:r>
            <a:r>
              <a:rPr dirty="0" sz="1300" spc="-75" b="1">
                <a:latin typeface="Times New Roman"/>
                <a:cs typeface="Times New Roman"/>
              </a:rPr>
              <a:t>EXAMPLES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8" name="object 8" descr=""/>
          <p:cNvSpPr/>
          <p:nvPr/>
        </p:nvSpPr>
        <p:spPr>
          <a:xfrm>
            <a:off x="723900" y="7753356"/>
            <a:ext cx="6273800" cy="0"/>
          </a:xfrm>
          <a:custGeom>
            <a:avLst/>
            <a:gdLst/>
            <a:ahLst/>
            <a:cxnLst/>
            <a:rect l="l" t="t" r="r" b="b"/>
            <a:pathLst>
              <a:path w="6273800" h="0">
                <a:moveTo>
                  <a:pt x="0" y="0"/>
                </a:moveTo>
                <a:lnTo>
                  <a:pt x="6273800" y="0"/>
                </a:lnTo>
              </a:path>
            </a:pathLst>
          </a:custGeom>
          <a:ln w="12700">
            <a:solidFill>
              <a:srgbClr val="87878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 descr=""/>
          <p:cNvSpPr txBox="1"/>
          <p:nvPr/>
        </p:nvSpPr>
        <p:spPr>
          <a:xfrm>
            <a:off x="673100" y="7936110"/>
            <a:ext cx="4950460" cy="112331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300" spc="65">
                <a:latin typeface="MingLiU_HKSCS-ExtB"/>
                <a:cs typeface="MingLiU_HKSCS-ExtB"/>
              </a:rPr>
              <a:t>✅</a:t>
            </a:r>
            <a:r>
              <a:rPr dirty="0" sz="1300" spc="-380">
                <a:latin typeface="MingLiU_HKSCS-ExtB"/>
                <a:cs typeface="MingLiU_HKSCS-ExtB"/>
              </a:rPr>
              <a:t> </a:t>
            </a:r>
            <a:r>
              <a:rPr dirty="0" sz="1100" b="1">
                <a:latin typeface="Times New Roman"/>
                <a:cs typeface="Times New Roman"/>
              </a:rPr>
              <a:t>(i)</a:t>
            </a:r>
            <a:r>
              <a:rPr dirty="0" sz="1100" spc="-5" b="1">
                <a:latin typeface="Times New Roman"/>
                <a:cs typeface="Times New Roman"/>
              </a:rPr>
              <a:t> </a:t>
            </a:r>
            <a:r>
              <a:rPr dirty="0" sz="1100" spc="-25" b="1">
                <a:latin typeface="Times New Roman"/>
                <a:cs typeface="Times New Roman"/>
              </a:rPr>
              <a:t>ls</a:t>
            </a:r>
            <a:endParaRPr sz="1100">
              <a:latin typeface="Times New Roman"/>
              <a:cs typeface="Times New Roman"/>
            </a:endParaRPr>
          </a:p>
          <a:p>
            <a:pPr marL="241935" indent="-229235">
              <a:lnSpc>
                <a:spcPct val="100000"/>
              </a:lnSpc>
              <a:spcBef>
                <a:spcPts val="1180"/>
              </a:spcBef>
              <a:buSzPct val="145454"/>
              <a:buFont typeface="Arial"/>
              <a:buChar char="●"/>
              <a:tabLst>
                <a:tab pos="241935" algn="l"/>
              </a:tabLst>
            </a:pPr>
            <a:r>
              <a:rPr dirty="0" sz="1100" b="1">
                <a:latin typeface="Times New Roman"/>
                <a:cs typeface="Times New Roman"/>
              </a:rPr>
              <a:t>Description:</a:t>
            </a:r>
            <a:r>
              <a:rPr dirty="0" sz="1100" spc="7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Lists</a:t>
            </a:r>
            <a:r>
              <a:rPr dirty="0" sz="1600" spc="-4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files</a:t>
            </a:r>
            <a:r>
              <a:rPr dirty="0" sz="1600" spc="-4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and</a:t>
            </a:r>
            <a:r>
              <a:rPr dirty="0" sz="1600" spc="-50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directories</a:t>
            </a:r>
            <a:r>
              <a:rPr dirty="0" sz="1600" spc="-4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in</a:t>
            </a:r>
            <a:r>
              <a:rPr dirty="0" sz="1600" spc="-4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the</a:t>
            </a:r>
            <a:r>
              <a:rPr dirty="0" sz="1600" spc="-4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current</a:t>
            </a:r>
            <a:r>
              <a:rPr dirty="0" sz="1600" spc="-50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path.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15"/>
              </a:spcBef>
              <a:buFont typeface="Arial"/>
              <a:buChar char="●"/>
            </a:pPr>
            <a:endParaRPr sz="1600">
              <a:latin typeface="Times New Roman"/>
              <a:cs typeface="Times New Roman"/>
            </a:endParaRPr>
          </a:p>
          <a:p>
            <a:pPr marL="241935" indent="-229235">
              <a:lnSpc>
                <a:spcPct val="100000"/>
              </a:lnSpc>
              <a:buFont typeface="Arial"/>
              <a:buChar char="●"/>
              <a:tabLst>
                <a:tab pos="241935" algn="l"/>
              </a:tabLst>
            </a:pPr>
            <a:r>
              <a:rPr dirty="0" sz="1600" spc="-10" b="1">
                <a:latin typeface="Times New Roman"/>
                <a:cs typeface="Times New Roman"/>
              </a:rPr>
              <a:t>Example: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0" name="object 10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25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/>
              <a:t>Md.</a:t>
            </a:r>
            <a:r>
              <a:rPr dirty="0" spc="55"/>
              <a:t> </a:t>
            </a:r>
            <a:r>
              <a:rPr dirty="0" spc="-25"/>
              <a:t>Tariqul</a:t>
            </a:r>
            <a:r>
              <a:rPr dirty="0" spc="60"/>
              <a:t> </a:t>
            </a:r>
            <a:r>
              <a:rPr dirty="0"/>
              <a:t>Islam,</a:t>
            </a:r>
            <a:r>
              <a:rPr dirty="0" spc="55"/>
              <a:t> </a:t>
            </a:r>
            <a:r>
              <a:rPr dirty="0" spc="-30"/>
              <a:t>Lecturer,</a:t>
            </a:r>
            <a:r>
              <a:rPr dirty="0" spc="60"/>
              <a:t> </a:t>
            </a:r>
            <a:r>
              <a:rPr dirty="0" spc="-20"/>
              <a:t>Department</a:t>
            </a:r>
            <a:r>
              <a:rPr dirty="0" spc="55"/>
              <a:t> </a:t>
            </a:r>
            <a:r>
              <a:rPr dirty="0"/>
              <a:t>of</a:t>
            </a:r>
            <a:r>
              <a:rPr dirty="0" spc="60"/>
              <a:t> CSE,</a:t>
            </a:r>
            <a:r>
              <a:rPr dirty="0" spc="55"/>
              <a:t> </a:t>
            </a:r>
            <a:r>
              <a:rPr dirty="0"/>
              <a:t>University</a:t>
            </a:r>
            <a:r>
              <a:rPr dirty="0" spc="60"/>
              <a:t> </a:t>
            </a:r>
            <a:r>
              <a:rPr dirty="0"/>
              <a:t>of</a:t>
            </a:r>
            <a:r>
              <a:rPr dirty="0" spc="60"/>
              <a:t> </a:t>
            </a:r>
            <a:r>
              <a:rPr dirty="0"/>
              <a:t>Global</a:t>
            </a:r>
            <a:r>
              <a:rPr dirty="0" spc="55"/>
              <a:t> </a:t>
            </a:r>
            <a:r>
              <a:rPr dirty="0"/>
              <a:t>Village</a:t>
            </a:r>
            <a:r>
              <a:rPr dirty="0" spc="60"/>
              <a:t> </a:t>
            </a:r>
            <a:r>
              <a:rPr dirty="0" spc="-10"/>
              <a:t>(UGV)</a:t>
            </a:r>
          </a:p>
        </p:txBody>
      </p:sp>
      <p:sp>
        <p:nvSpPr>
          <p:cNvPr id="11" name="object 11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25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 spc="-20"/>
              <a:t>Page:</a:t>
            </a:r>
            <a:r>
              <a:rPr dirty="0" spc="-10"/>
              <a:t> </a:t>
            </a:r>
            <a:r>
              <a:rPr dirty="0" spc="-40"/>
              <a:t>22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673100" y="911423"/>
            <a:ext cx="5723255" cy="109347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600" spc="-25" b="1">
                <a:solidFill>
                  <a:srgbClr val="178037"/>
                </a:solidFill>
                <a:latin typeface="Courier New"/>
                <a:cs typeface="Courier New"/>
              </a:rPr>
              <a:t>ls</a:t>
            </a:r>
            <a:endParaRPr sz="1600">
              <a:latin typeface="Courier New"/>
              <a:cs typeface="Courier New"/>
            </a:endParaRPr>
          </a:p>
          <a:p>
            <a:pPr>
              <a:lnSpc>
                <a:spcPct val="100000"/>
              </a:lnSpc>
            </a:pPr>
            <a:endParaRPr sz="1600">
              <a:latin typeface="Courier New"/>
              <a:cs typeface="Courier New"/>
            </a:endParaRPr>
          </a:p>
          <a:p>
            <a:pPr>
              <a:lnSpc>
                <a:spcPct val="100000"/>
              </a:lnSpc>
              <a:spcBef>
                <a:spcPts val="940"/>
              </a:spcBef>
            </a:pPr>
            <a:endParaRPr sz="1600">
              <a:latin typeface="Courier New"/>
              <a:cs typeface="Courier New"/>
            </a:endParaRPr>
          </a:p>
          <a:p>
            <a:pPr marL="241935" indent="-229235">
              <a:lnSpc>
                <a:spcPct val="100000"/>
              </a:lnSpc>
              <a:buFont typeface="Arial"/>
              <a:buChar char="●"/>
              <a:tabLst>
                <a:tab pos="241935" algn="l"/>
              </a:tabLst>
            </a:pPr>
            <a:r>
              <a:rPr dirty="0" sz="1600" b="1">
                <a:latin typeface="Times New Roman"/>
                <a:cs typeface="Times New Roman"/>
              </a:rPr>
              <a:t>Output: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Shows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names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only,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arranged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alphabetically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by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default.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3" name="object 3" descr=""/>
          <p:cNvSpPr/>
          <p:nvPr/>
        </p:nvSpPr>
        <p:spPr>
          <a:xfrm>
            <a:off x="723900" y="2584464"/>
            <a:ext cx="6273800" cy="0"/>
          </a:xfrm>
          <a:custGeom>
            <a:avLst/>
            <a:gdLst/>
            <a:ahLst/>
            <a:cxnLst/>
            <a:rect l="l" t="t" r="r" b="b"/>
            <a:pathLst>
              <a:path w="6273800" h="0">
                <a:moveTo>
                  <a:pt x="0" y="0"/>
                </a:moveTo>
                <a:lnTo>
                  <a:pt x="6273800" y="0"/>
                </a:lnTo>
              </a:path>
            </a:pathLst>
          </a:custGeom>
          <a:ln w="12700">
            <a:solidFill>
              <a:srgbClr val="87878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 txBox="1"/>
          <p:nvPr/>
        </p:nvSpPr>
        <p:spPr>
          <a:xfrm>
            <a:off x="673100" y="2774627"/>
            <a:ext cx="5364480" cy="112331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300" spc="65">
                <a:latin typeface="MingLiU_HKSCS-ExtB"/>
                <a:cs typeface="MingLiU_HKSCS-ExtB"/>
              </a:rPr>
              <a:t>✅</a:t>
            </a:r>
            <a:r>
              <a:rPr dirty="0" sz="1300" spc="-380">
                <a:latin typeface="MingLiU_HKSCS-ExtB"/>
                <a:cs typeface="MingLiU_HKSCS-ExtB"/>
              </a:rPr>
              <a:t> </a:t>
            </a:r>
            <a:r>
              <a:rPr dirty="0" sz="1100" b="1">
                <a:latin typeface="Times New Roman"/>
                <a:cs typeface="Times New Roman"/>
              </a:rPr>
              <a:t>(ii)</a:t>
            </a:r>
            <a:r>
              <a:rPr dirty="0" sz="1100" spc="-5" b="1">
                <a:latin typeface="Times New Roman"/>
                <a:cs typeface="Times New Roman"/>
              </a:rPr>
              <a:t> </a:t>
            </a:r>
            <a:r>
              <a:rPr dirty="0" sz="1100" b="1">
                <a:latin typeface="Times New Roman"/>
                <a:cs typeface="Times New Roman"/>
              </a:rPr>
              <a:t>ls</a:t>
            </a:r>
            <a:r>
              <a:rPr dirty="0" sz="1100" spc="-5" b="1">
                <a:latin typeface="Times New Roman"/>
                <a:cs typeface="Times New Roman"/>
              </a:rPr>
              <a:t> </a:t>
            </a:r>
            <a:r>
              <a:rPr dirty="0" sz="1100" spc="-10" b="1">
                <a:latin typeface="Times New Roman"/>
                <a:cs typeface="Times New Roman"/>
              </a:rPr>
              <a:t>-</a:t>
            </a:r>
            <a:r>
              <a:rPr dirty="0" sz="1100" spc="-50" b="1">
                <a:latin typeface="Times New Roman"/>
                <a:cs typeface="Times New Roman"/>
              </a:rPr>
              <a:t>l</a:t>
            </a:r>
            <a:endParaRPr sz="1100">
              <a:latin typeface="Times New Roman"/>
              <a:cs typeface="Times New Roman"/>
            </a:endParaRPr>
          </a:p>
          <a:p>
            <a:pPr marL="241935" indent="-229235">
              <a:lnSpc>
                <a:spcPct val="100000"/>
              </a:lnSpc>
              <a:spcBef>
                <a:spcPts val="1180"/>
              </a:spcBef>
              <a:buSzPct val="145454"/>
              <a:buFont typeface="Arial"/>
              <a:buChar char="●"/>
              <a:tabLst>
                <a:tab pos="241935" algn="l"/>
              </a:tabLst>
            </a:pPr>
            <a:r>
              <a:rPr dirty="0" sz="1100" b="1">
                <a:latin typeface="Times New Roman"/>
                <a:cs typeface="Times New Roman"/>
              </a:rPr>
              <a:t>Description:</a:t>
            </a:r>
            <a:r>
              <a:rPr dirty="0" sz="1100" spc="6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Long</a:t>
            </a:r>
            <a:r>
              <a:rPr dirty="0" sz="1600" spc="-6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listing</a:t>
            </a:r>
            <a:r>
              <a:rPr dirty="0" sz="1600" spc="-5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format</a:t>
            </a:r>
            <a:r>
              <a:rPr dirty="0" sz="1600" spc="-6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showing</a:t>
            </a:r>
            <a:r>
              <a:rPr dirty="0" sz="1600" spc="-6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detailed</a:t>
            </a:r>
            <a:r>
              <a:rPr dirty="0" sz="1600" spc="-55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information.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15"/>
              </a:spcBef>
              <a:buFont typeface="Arial"/>
              <a:buChar char="●"/>
            </a:pPr>
            <a:endParaRPr sz="1600">
              <a:latin typeface="Times New Roman"/>
              <a:cs typeface="Times New Roman"/>
            </a:endParaRPr>
          </a:p>
          <a:p>
            <a:pPr marL="241935" indent="-229235">
              <a:lnSpc>
                <a:spcPct val="100000"/>
              </a:lnSpc>
              <a:buFont typeface="Arial"/>
              <a:buChar char="●"/>
              <a:tabLst>
                <a:tab pos="241935" algn="l"/>
              </a:tabLst>
            </a:pPr>
            <a:r>
              <a:rPr dirty="0" sz="1600" spc="-10" b="1">
                <a:latin typeface="Times New Roman"/>
                <a:cs typeface="Times New Roman"/>
              </a:rPr>
              <a:t>Example: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6" name="object 6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25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/>
              <a:t>Md.</a:t>
            </a:r>
            <a:r>
              <a:rPr dirty="0" spc="55"/>
              <a:t> </a:t>
            </a:r>
            <a:r>
              <a:rPr dirty="0" spc="-25"/>
              <a:t>Tariqul</a:t>
            </a:r>
            <a:r>
              <a:rPr dirty="0" spc="60"/>
              <a:t> </a:t>
            </a:r>
            <a:r>
              <a:rPr dirty="0"/>
              <a:t>Islam,</a:t>
            </a:r>
            <a:r>
              <a:rPr dirty="0" spc="55"/>
              <a:t> </a:t>
            </a:r>
            <a:r>
              <a:rPr dirty="0" spc="-30"/>
              <a:t>Lecturer,</a:t>
            </a:r>
            <a:r>
              <a:rPr dirty="0" spc="60"/>
              <a:t> </a:t>
            </a:r>
            <a:r>
              <a:rPr dirty="0" spc="-20"/>
              <a:t>Department</a:t>
            </a:r>
            <a:r>
              <a:rPr dirty="0" spc="55"/>
              <a:t> </a:t>
            </a:r>
            <a:r>
              <a:rPr dirty="0"/>
              <a:t>of</a:t>
            </a:r>
            <a:r>
              <a:rPr dirty="0" spc="60"/>
              <a:t> CSE,</a:t>
            </a:r>
            <a:r>
              <a:rPr dirty="0" spc="55"/>
              <a:t> </a:t>
            </a:r>
            <a:r>
              <a:rPr dirty="0"/>
              <a:t>University</a:t>
            </a:r>
            <a:r>
              <a:rPr dirty="0" spc="60"/>
              <a:t> </a:t>
            </a:r>
            <a:r>
              <a:rPr dirty="0"/>
              <a:t>of</a:t>
            </a:r>
            <a:r>
              <a:rPr dirty="0" spc="60"/>
              <a:t> </a:t>
            </a:r>
            <a:r>
              <a:rPr dirty="0"/>
              <a:t>Global</a:t>
            </a:r>
            <a:r>
              <a:rPr dirty="0" spc="55"/>
              <a:t> </a:t>
            </a:r>
            <a:r>
              <a:rPr dirty="0"/>
              <a:t>Village</a:t>
            </a:r>
            <a:r>
              <a:rPr dirty="0" spc="60"/>
              <a:t> </a:t>
            </a:r>
            <a:r>
              <a:rPr dirty="0" spc="-10"/>
              <a:t>(UGV)</a:t>
            </a:r>
          </a:p>
        </p:txBody>
      </p:sp>
      <p:sp>
        <p:nvSpPr>
          <p:cNvPr id="7" name="object 7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25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 spc="-20"/>
              <a:t>Page:</a:t>
            </a:r>
            <a:r>
              <a:rPr dirty="0" spc="-10"/>
              <a:t> </a:t>
            </a:r>
            <a:r>
              <a:rPr dirty="0" spc="-40"/>
              <a:t>23</a:t>
            </a:r>
          </a:p>
        </p:txBody>
      </p:sp>
      <p:sp>
        <p:nvSpPr>
          <p:cNvPr id="5" name="object 5" descr=""/>
          <p:cNvSpPr txBox="1"/>
          <p:nvPr/>
        </p:nvSpPr>
        <p:spPr>
          <a:xfrm>
            <a:off x="673100" y="4713113"/>
            <a:ext cx="6121400" cy="38481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600" b="1">
                <a:solidFill>
                  <a:srgbClr val="178037"/>
                </a:solidFill>
                <a:latin typeface="Courier New"/>
                <a:cs typeface="Courier New"/>
              </a:rPr>
              <a:t>ls</a:t>
            </a:r>
            <a:r>
              <a:rPr dirty="0" sz="1600" spc="-25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600" spc="-20" b="1">
                <a:solidFill>
                  <a:srgbClr val="178037"/>
                </a:solidFill>
                <a:latin typeface="Courier New"/>
                <a:cs typeface="Courier New"/>
              </a:rPr>
              <a:t>-</a:t>
            </a:r>
            <a:r>
              <a:rPr dirty="0" sz="1600" spc="-50" b="1">
                <a:solidFill>
                  <a:srgbClr val="178037"/>
                </a:solidFill>
                <a:latin typeface="Courier New"/>
                <a:cs typeface="Courier New"/>
              </a:rPr>
              <a:t>l</a:t>
            </a:r>
            <a:endParaRPr sz="1600">
              <a:latin typeface="Courier New"/>
              <a:cs typeface="Courier New"/>
            </a:endParaRPr>
          </a:p>
          <a:p>
            <a:pPr>
              <a:lnSpc>
                <a:spcPct val="100000"/>
              </a:lnSpc>
            </a:pPr>
            <a:endParaRPr sz="1600">
              <a:latin typeface="Courier New"/>
              <a:cs typeface="Courier New"/>
            </a:endParaRPr>
          </a:p>
          <a:p>
            <a:pPr>
              <a:lnSpc>
                <a:spcPct val="100000"/>
              </a:lnSpc>
              <a:spcBef>
                <a:spcPts val="940"/>
              </a:spcBef>
            </a:pPr>
            <a:endParaRPr sz="1600">
              <a:latin typeface="Courier New"/>
              <a:cs typeface="Courier New"/>
            </a:endParaRPr>
          </a:p>
          <a:p>
            <a:pPr marL="241935" indent="-229235">
              <a:lnSpc>
                <a:spcPct val="100000"/>
              </a:lnSpc>
              <a:buFont typeface="Arial"/>
              <a:buChar char="●"/>
              <a:tabLst>
                <a:tab pos="241935" algn="l"/>
              </a:tabLst>
            </a:pPr>
            <a:r>
              <a:rPr dirty="0" sz="1600" b="1">
                <a:latin typeface="Times New Roman"/>
                <a:cs typeface="Times New Roman"/>
              </a:rPr>
              <a:t>Output</a:t>
            </a:r>
            <a:r>
              <a:rPr dirty="0" sz="1600" spc="-55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Explanation: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45"/>
              </a:spcBef>
              <a:buFont typeface="Arial"/>
              <a:buChar char="●"/>
            </a:pPr>
            <a:endParaRPr sz="1600">
              <a:latin typeface="Times New Roman"/>
              <a:cs typeface="Times New Roman"/>
            </a:endParaRPr>
          </a:p>
          <a:p>
            <a:pPr marL="12700" marR="5264785">
              <a:lnSpc>
                <a:spcPct val="165900"/>
              </a:lnSpc>
            </a:pPr>
            <a:r>
              <a:rPr dirty="0" sz="1600" spc="-20" b="1">
                <a:latin typeface="Times New Roman"/>
                <a:cs typeface="Times New Roman"/>
              </a:rPr>
              <a:t>diff </a:t>
            </a:r>
            <a:r>
              <a:rPr dirty="0" sz="1600" spc="-10" b="1">
                <a:latin typeface="Times New Roman"/>
                <a:cs typeface="Times New Roman"/>
              </a:rPr>
              <a:t>CopyEdit</a:t>
            </a: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450"/>
              </a:spcBef>
            </a:pPr>
            <a:r>
              <a:rPr dirty="0" sz="1600" spc="-20" b="1">
                <a:solidFill>
                  <a:srgbClr val="178037"/>
                </a:solidFill>
                <a:latin typeface="Courier New"/>
                <a:cs typeface="Courier New"/>
              </a:rPr>
              <a:t>drwxr-xr-</a:t>
            </a:r>
            <a:r>
              <a:rPr dirty="0" sz="1600" b="1">
                <a:solidFill>
                  <a:srgbClr val="178037"/>
                </a:solidFill>
                <a:latin typeface="Courier New"/>
                <a:cs typeface="Courier New"/>
              </a:rPr>
              <a:t>x</a:t>
            </a:r>
            <a:r>
              <a:rPr dirty="0" sz="1600" spc="-40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600" b="1">
                <a:solidFill>
                  <a:srgbClr val="178037"/>
                </a:solidFill>
                <a:latin typeface="Courier New"/>
                <a:cs typeface="Courier New"/>
              </a:rPr>
              <a:t>2</a:t>
            </a:r>
            <a:r>
              <a:rPr dirty="0" sz="1600" spc="-40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600" b="1">
                <a:solidFill>
                  <a:srgbClr val="178037"/>
                </a:solidFill>
                <a:latin typeface="Courier New"/>
                <a:cs typeface="Courier New"/>
              </a:rPr>
              <a:t>root</a:t>
            </a:r>
            <a:r>
              <a:rPr dirty="0" sz="1600" spc="-35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600" b="1">
                <a:solidFill>
                  <a:srgbClr val="178037"/>
                </a:solidFill>
                <a:latin typeface="Courier New"/>
                <a:cs typeface="Courier New"/>
              </a:rPr>
              <a:t>root</a:t>
            </a:r>
            <a:r>
              <a:rPr dirty="0" sz="1600" spc="-40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600" b="1">
                <a:solidFill>
                  <a:srgbClr val="178037"/>
                </a:solidFill>
                <a:latin typeface="Courier New"/>
                <a:cs typeface="Courier New"/>
              </a:rPr>
              <a:t>4096</a:t>
            </a:r>
            <a:r>
              <a:rPr dirty="0" sz="1600" spc="-35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600" b="1">
                <a:solidFill>
                  <a:srgbClr val="178037"/>
                </a:solidFill>
                <a:latin typeface="Courier New"/>
                <a:cs typeface="Courier New"/>
              </a:rPr>
              <a:t>Jul</a:t>
            </a:r>
            <a:r>
              <a:rPr dirty="0" sz="1600" spc="-40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600" b="1">
                <a:solidFill>
                  <a:srgbClr val="178037"/>
                </a:solidFill>
                <a:latin typeface="Courier New"/>
                <a:cs typeface="Courier New"/>
              </a:rPr>
              <a:t>25</a:t>
            </a:r>
            <a:r>
              <a:rPr dirty="0" sz="1600" spc="-35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600" b="1">
                <a:solidFill>
                  <a:srgbClr val="178037"/>
                </a:solidFill>
                <a:latin typeface="Courier New"/>
                <a:cs typeface="Courier New"/>
              </a:rPr>
              <a:t>20:35</a:t>
            </a:r>
            <a:r>
              <a:rPr dirty="0" sz="1600" spc="-40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600" spc="-10" b="1">
                <a:solidFill>
                  <a:srgbClr val="178037"/>
                </a:solidFill>
                <a:latin typeface="Courier New"/>
                <a:cs typeface="Courier New"/>
              </a:rPr>
              <a:t>Documents</a:t>
            </a:r>
            <a:endParaRPr sz="1600">
              <a:latin typeface="Courier New"/>
              <a:cs typeface="Courier New"/>
            </a:endParaRPr>
          </a:p>
          <a:p>
            <a:pPr marL="12700">
              <a:lnSpc>
                <a:spcPct val="100000"/>
              </a:lnSpc>
              <a:spcBef>
                <a:spcPts val="1555"/>
              </a:spcBef>
              <a:tabLst>
                <a:tab pos="2938145" algn="l"/>
              </a:tabLst>
            </a:pPr>
            <a:r>
              <a:rPr dirty="0" sz="1600" spc="-20" b="1">
                <a:solidFill>
                  <a:srgbClr val="178037"/>
                </a:solidFill>
                <a:latin typeface="Courier New"/>
                <a:cs typeface="Courier New"/>
              </a:rPr>
              <a:t>-rw-r--r-</a:t>
            </a:r>
            <a:r>
              <a:rPr dirty="0" sz="1600" b="1">
                <a:solidFill>
                  <a:srgbClr val="178037"/>
                </a:solidFill>
                <a:latin typeface="Courier New"/>
                <a:cs typeface="Courier New"/>
              </a:rPr>
              <a:t>-</a:t>
            </a:r>
            <a:r>
              <a:rPr dirty="0" sz="1600" spc="-15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600" b="1">
                <a:solidFill>
                  <a:srgbClr val="178037"/>
                </a:solidFill>
                <a:latin typeface="Courier New"/>
                <a:cs typeface="Courier New"/>
              </a:rPr>
              <a:t>1</a:t>
            </a:r>
            <a:r>
              <a:rPr dirty="0" sz="1600" spc="-15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600" b="1">
                <a:solidFill>
                  <a:srgbClr val="178037"/>
                </a:solidFill>
                <a:latin typeface="Courier New"/>
                <a:cs typeface="Courier New"/>
              </a:rPr>
              <a:t>user</a:t>
            </a:r>
            <a:r>
              <a:rPr dirty="0" sz="1600" spc="-10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600" spc="-20" b="1">
                <a:solidFill>
                  <a:srgbClr val="178037"/>
                </a:solidFill>
                <a:latin typeface="Courier New"/>
                <a:cs typeface="Courier New"/>
              </a:rPr>
              <a:t>user</a:t>
            </a:r>
            <a:r>
              <a:rPr dirty="0" sz="1600" b="1">
                <a:solidFill>
                  <a:srgbClr val="178037"/>
                </a:solidFill>
                <a:latin typeface="Courier New"/>
                <a:cs typeface="Courier New"/>
              </a:rPr>
              <a:t>	567</a:t>
            </a:r>
            <a:r>
              <a:rPr dirty="0" sz="1600" spc="-50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600" b="1">
                <a:solidFill>
                  <a:srgbClr val="178037"/>
                </a:solidFill>
                <a:latin typeface="Courier New"/>
                <a:cs typeface="Courier New"/>
              </a:rPr>
              <a:t>Jul</a:t>
            </a:r>
            <a:r>
              <a:rPr dirty="0" sz="1600" spc="-50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600" b="1">
                <a:solidFill>
                  <a:srgbClr val="178037"/>
                </a:solidFill>
                <a:latin typeface="Courier New"/>
                <a:cs typeface="Courier New"/>
              </a:rPr>
              <a:t>20</a:t>
            </a:r>
            <a:r>
              <a:rPr dirty="0" sz="1600" spc="-45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600" b="1">
                <a:solidFill>
                  <a:srgbClr val="178037"/>
                </a:solidFill>
                <a:latin typeface="Courier New"/>
                <a:cs typeface="Courier New"/>
              </a:rPr>
              <a:t>15:10</a:t>
            </a:r>
            <a:r>
              <a:rPr dirty="0" sz="1600" spc="-50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600" spc="-10" b="1">
                <a:solidFill>
                  <a:srgbClr val="178037"/>
                </a:solidFill>
                <a:latin typeface="Courier New"/>
                <a:cs typeface="Courier New"/>
              </a:rPr>
              <a:t>notes.txt</a:t>
            </a:r>
            <a:endParaRPr sz="1600">
              <a:latin typeface="Courier New"/>
              <a:cs typeface="Courier New"/>
            </a:endParaRPr>
          </a:p>
          <a:p>
            <a:pPr>
              <a:lnSpc>
                <a:spcPct val="100000"/>
              </a:lnSpc>
            </a:pPr>
            <a:endParaRPr sz="1600">
              <a:latin typeface="Courier New"/>
              <a:cs typeface="Courier New"/>
            </a:endParaRPr>
          </a:p>
          <a:p>
            <a:pPr>
              <a:lnSpc>
                <a:spcPct val="100000"/>
              </a:lnSpc>
              <a:spcBef>
                <a:spcPts val="944"/>
              </a:spcBef>
            </a:pPr>
            <a:endParaRPr sz="1600">
              <a:latin typeface="Courier New"/>
              <a:cs typeface="Courier New"/>
            </a:endParaRPr>
          </a:p>
          <a:p>
            <a:pPr marL="241935" indent="-229235">
              <a:lnSpc>
                <a:spcPct val="100000"/>
              </a:lnSpc>
              <a:buFont typeface="Arial"/>
              <a:buChar char="●"/>
              <a:tabLst>
                <a:tab pos="241935" algn="l"/>
              </a:tabLst>
            </a:pPr>
            <a:r>
              <a:rPr dirty="0" sz="1600" b="1">
                <a:latin typeface="Times New Roman"/>
                <a:cs typeface="Times New Roman"/>
              </a:rPr>
              <a:t>Columns</a:t>
            </a:r>
            <a:r>
              <a:rPr dirty="0" sz="1600" spc="-65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breakdown:</a:t>
            </a:r>
            <a:endParaRPr sz="1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 descr=""/>
          <p:cNvGraphicFramePr>
            <a:graphicFrameLocks noGrp="1"/>
          </p:cNvGraphicFramePr>
          <p:nvPr/>
        </p:nvGraphicFramePr>
        <p:xfrm>
          <a:off x="457200" y="914400"/>
          <a:ext cx="5257800" cy="576389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727200"/>
                <a:gridCol w="3441700"/>
              </a:tblGrid>
              <a:tr h="863600">
                <a:tc>
                  <a:txBody>
                    <a:bodyPr/>
                    <a:lstStyle/>
                    <a:p>
                      <a:pPr marL="624205">
                        <a:lnSpc>
                          <a:spcPct val="100000"/>
                        </a:lnSpc>
                        <a:spcBef>
                          <a:spcPts val="1639"/>
                        </a:spcBef>
                      </a:pPr>
                      <a:r>
                        <a:rPr dirty="0" sz="1600" spc="-10" b="1">
                          <a:latin typeface="Times New Roman"/>
                          <a:cs typeface="Times New Roman"/>
                        </a:rPr>
                        <a:t>Column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208279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 algn="ctr" marL="225425">
                        <a:lnSpc>
                          <a:spcPct val="100000"/>
                        </a:lnSpc>
                      </a:pPr>
                      <a:r>
                        <a:rPr dirty="0" sz="1600" spc="-10" b="1">
                          <a:latin typeface="Times New Roman"/>
                          <a:cs typeface="Times New Roman"/>
                        </a:rPr>
                        <a:t>Description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6032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698500">
                <a:tc>
                  <a:txBody>
                    <a:bodyPr/>
                    <a:lstStyle/>
                    <a:p>
                      <a:pPr marL="288290">
                        <a:lnSpc>
                          <a:spcPct val="100000"/>
                        </a:lnSpc>
                        <a:spcBef>
                          <a:spcPts val="1705"/>
                        </a:spcBef>
                      </a:pPr>
                      <a:r>
                        <a:rPr dirty="0" sz="1600" spc="-25" b="1">
                          <a:latin typeface="Times New Roman"/>
                          <a:cs typeface="Times New Roman"/>
                        </a:rPr>
                        <a:t>drwxr-</a:t>
                      </a:r>
                      <a:r>
                        <a:rPr dirty="0" sz="1600" spc="-35" b="1">
                          <a:latin typeface="Times New Roman"/>
                          <a:cs typeface="Times New Roman"/>
                        </a:rPr>
                        <a:t>xr-</a:t>
                      </a:r>
                      <a:r>
                        <a:rPr dirty="0" sz="1600" spc="-50" b="1">
                          <a:latin typeface="Times New Roman"/>
                          <a:cs typeface="Times New Roman"/>
                        </a:rPr>
                        <a:t>x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21653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95275">
                        <a:lnSpc>
                          <a:spcPct val="100000"/>
                        </a:lnSpc>
                        <a:spcBef>
                          <a:spcPts val="1705"/>
                        </a:spcBef>
                      </a:pPr>
                      <a:r>
                        <a:rPr dirty="0" sz="1600" b="1">
                          <a:latin typeface="Times New Roman"/>
                          <a:cs typeface="Times New Roman"/>
                        </a:rPr>
                        <a:t>File</a:t>
                      </a:r>
                      <a:r>
                        <a:rPr dirty="0" sz="1600" spc="-35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600" b="1">
                          <a:latin typeface="Times New Roman"/>
                          <a:cs typeface="Times New Roman"/>
                        </a:rPr>
                        <a:t>type</a:t>
                      </a:r>
                      <a:r>
                        <a:rPr dirty="0" sz="1600" spc="-30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600" b="1">
                          <a:latin typeface="Times New Roman"/>
                          <a:cs typeface="Times New Roman"/>
                        </a:rPr>
                        <a:t>&amp;</a:t>
                      </a:r>
                      <a:r>
                        <a:rPr dirty="0" sz="1600" spc="-35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600" spc="-10" b="1">
                          <a:latin typeface="Times New Roman"/>
                          <a:cs typeface="Times New Roman"/>
                        </a:rPr>
                        <a:t>permissions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21653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697865">
                <a:tc>
                  <a:txBody>
                    <a:bodyPr/>
                    <a:lstStyle/>
                    <a:p>
                      <a:pPr marL="288290">
                        <a:lnSpc>
                          <a:spcPct val="100000"/>
                        </a:lnSpc>
                        <a:spcBef>
                          <a:spcPts val="1715"/>
                        </a:spcBef>
                      </a:pPr>
                      <a:r>
                        <a:rPr dirty="0" sz="1600" spc="-50" b="1">
                          <a:latin typeface="Times New Roman"/>
                          <a:cs typeface="Times New Roman"/>
                        </a:rPr>
                        <a:t>2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21780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95275">
                        <a:lnSpc>
                          <a:spcPct val="100000"/>
                        </a:lnSpc>
                        <a:spcBef>
                          <a:spcPts val="1715"/>
                        </a:spcBef>
                      </a:pPr>
                      <a:r>
                        <a:rPr dirty="0" sz="1600" b="1">
                          <a:latin typeface="Times New Roman"/>
                          <a:cs typeface="Times New Roman"/>
                        </a:rPr>
                        <a:t>Number</a:t>
                      </a:r>
                      <a:r>
                        <a:rPr dirty="0" sz="1600" spc="-35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600" b="1">
                          <a:latin typeface="Times New Roman"/>
                          <a:cs typeface="Times New Roman"/>
                        </a:rPr>
                        <a:t>of</a:t>
                      </a:r>
                      <a:r>
                        <a:rPr dirty="0" sz="1600" spc="-35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600" b="1">
                          <a:latin typeface="Times New Roman"/>
                          <a:cs typeface="Times New Roman"/>
                        </a:rPr>
                        <a:t>hard</a:t>
                      </a:r>
                      <a:r>
                        <a:rPr dirty="0" sz="1600" spc="-35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600" spc="-10" b="1">
                          <a:latin typeface="Times New Roman"/>
                          <a:cs typeface="Times New Roman"/>
                        </a:rPr>
                        <a:t>links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21780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698500">
                <a:tc>
                  <a:txBody>
                    <a:bodyPr/>
                    <a:lstStyle/>
                    <a:p>
                      <a:pPr marL="288290">
                        <a:lnSpc>
                          <a:spcPct val="100000"/>
                        </a:lnSpc>
                        <a:spcBef>
                          <a:spcPts val="1725"/>
                        </a:spcBef>
                      </a:pPr>
                      <a:r>
                        <a:rPr dirty="0" sz="1600" spc="-20" b="1">
                          <a:latin typeface="Times New Roman"/>
                          <a:cs typeface="Times New Roman"/>
                        </a:rPr>
                        <a:t>root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21907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95275">
                        <a:lnSpc>
                          <a:spcPct val="100000"/>
                        </a:lnSpc>
                        <a:spcBef>
                          <a:spcPts val="1725"/>
                        </a:spcBef>
                      </a:pPr>
                      <a:r>
                        <a:rPr dirty="0" sz="1600" spc="-10" b="1">
                          <a:latin typeface="Times New Roman"/>
                          <a:cs typeface="Times New Roman"/>
                        </a:rPr>
                        <a:t>Owner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21907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710565">
                <a:tc>
                  <a:txBody>
                    <a:bodyPr/>
                    <a:lstStyle/>
                    <a:p>
                      <a:pPr marL="288290">
                        <a:lnSpc>
                          <a:spcPct val="100000"/>
                        </a:lnSpc>
                        <a:spcBef>
                          <a:spcPts val="1735"/>
                        </a:spcBef>
                      </a:pPr>
                      <a:r>
                        <a:rPr dirty="0" sz="1600" spc="-20" b="1">
                          <a:latin typeface="Times New Roman"/>
                          <a:cs typeface="Times New Roman"/>
                        </a:rPr>
                        <a:t>root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22034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95275">
                        <a:lnSpc>
                          <a:spcPct val="100000"/>
                        </a:lnSpc>
                        <a:spcBef>
                          <a:spcPts val="1735"/>
                        </a:spcBef>
                      </a:pPr>
                      <a:r>
                        <a:rPr dirty="0" sz="1600" spc="-10" b="1">
                          <a:latin typeface="Times New Roman"/>
                          <a:cs typeface="Times New Roman"/>
                        </a:rPr>
                        <a:t>Group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22034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698500">
                <a:tc>
                  <a:txBody>
                    <a:bodyPr/>
                    <a:lstStyle/>
                    <a:p>
                      <a:pPr marL="288290">
                        <a:lnSpc>
                          <a:spcPct val="100000"/>
                        </a:lnSpc>
                        <a:spcBef>
                          <a:spcPts val="1645"/>
                        </a:spcBef>
                      </a:pPr>
                      <a:r>
                        <a:rPr dirty="0" sz="1600" spc="-20" b="1">
                          <a:latin typeface="Times New Roman"/>
                          <a:cs typeface="Times New Roman"/>
                        </a:rPr>
                        <a:t>4096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20891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95275">
                        <a:lnSpc>
                          <a:spcPct val="100000"/>
                        </a:lnSpc>
                        <a:spcBef>
                          <a:spcPts val="1645"/>
                        </a:spcBef>
                      </a:pPr>
                      <a:r>
                        <a:rPr dirty="0" sz="1600" b="1">
                          <a:latin typeface="Times New Roman"/>
                          <a:cs typeface="Times New Roman"/>
                        </a:rPr>
                        <a:t>Size</a:t>
                      </a:r>
                      <a:r>
                        <a:rPr dirty="0" sz="1600" spc="-35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600" b="1">
                          <a:latin typeface="Times New Roman"/>
                          <a:cs typeface="Times New Roman"/>
                        </a:rPr>
                        <a:t>in</a:t>
                      </a:r>
                      <a:r>
                        <a:rPr dirty="0" sz="1600" spc="-30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600" spc="-20" b="1">
                          <a:latin typeface="Times New Roman"/>
                          <a:cs typeface="Times New Roman"/>
                        </a:rPr>
                        <a:t>bytes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20891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698500">
                <a:tc>
                  <a:txBody>
                    <a:bodyPr/>
                    <a:lstStyle/>
                    <a:p>
                      <a:pPr marL="288290">
                        <a:lnSpc>
                          <a:spcPct val="100000"/>
                        </a:lnSpc>
                        <a:spcBef>
                          <a:spcPts val="1655"/>
                        </a:spcBef>
                      </a:pPr>
                      <a:r>
                        <a:rPr dirty="0" sz="1600" b="1">
                          <a:latin typeface="Times New Roman"/>
                          <a:cs typeface="Times New Roman"/>
                        </a:rPr>
                        <a:t>Jul</a:t>
                      </a:r>
                      <a:r>
                        <a:rPr dirty="0" sz="1600" spc="-20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600" b="1">
                          <a:latin typeface="Times New Roman"/>
                          <a:cs typeface="Times New Roman"/>
                        </a:rPr>
                        <a:t>25</a:t>
                      </a:r>
                      <a:r>
                        <a:rPr dirty="0" sz="1600" spc="-15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600" spc="-20" b="1">
                          <a:latin typeface="Times New Roman"/>
                          <a:cs typeface="Times New Roman"/>
                        </a:rPr>
                        <a:t>20:35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21018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95275">
                        <a:lnSpc>
                          <a:spcPct val="100000"/>
                        </a:lnSpc>
                        <a:spcBef>
                          <a:spcPts val="1655"/>
                        </a:spcBef>
                      </a:pPr>
                      <a:r>
                        <a:rPr dirty="0" sz="1600" spc="-10" b="1">
                          <a:latin typeface="Times New Roman"/>
                          <a:cs typeface="Times New Roman"/>
                        </a:rPr>
                        <a:t>Modification</a:t>
                      </a:r>
                      <a:r>
                        <a:rPr dirty="0" sz="1600" spc="-20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600" b="1">
                          <a:latin typeface="Times New Roman"/>
                          <a:cs typeface="Times New Roman"/>
                        </a:rPr>
                        <a:t>date</a:t>
                      </a:r>
                      <a:r>
                        <a:rPr dirty="0" sz="1600" spc="-15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600" b="1">
                          <a:latin typeface="Times New Roman"/>
                          <a:cs typeface="Times New Roman"/>
                        </a:rPr>
                        <a:t>&amp;</a:t>
                      </a:r>
                      <a:r>
                        <a:rPr dirty="0" sz="1600" spc="-20" b="1">
                          <a:latin typeface="Times New Roman"/>
                          <a:cs typeface="Times New Roman"/>
                        </a:rPr>
                        <a:t> time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21018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697865">
                <a:tc>
                  <a:txBody>
                    <a:bodyPr/>
                    <a:lstStyle/>
                    <a:p>
                      <a:pPr marL="288290">
                        <a:lnSpc>
                          <a:spcPct val="100000"/>
                        </a:lnSpc>
                        <a:spcBef>
                          <a:spcPts val="1664"/>
                        </a:spcBef>
                      </a:pPr>
                      <a:r>
                        <a:rPr dirty="0" sz="1600" spc="-10" b="1">
                          <a:latin typeface="Times New Roman"/>
                          <a:cs typeface="Times New Roman"/>
                        </a:rPr>
                        <a:t>Documents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211454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95275">
                        <a:lnSpc>
                          <a:spcPct val="100000"/>
                        </a:lnSpc>
                        <a:spcBef>
                          <a:spcPts val="1664"/>
                        </a:spcBef>
                      </a:pPr>
                      <a:r>
                        <a:rPr dirty="0" sz="1600" b="1">
                          <a:latin typeface="Times New Roman"/>
                          <a:cs typeface="Times New Roman"/>
                        </a:rPr>
                        <a:t>File</a:t>
                      </a:r>
                      <a:r>
                        <a:rPr dirty="0" sz="1600" spc="-30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600" b="1">
                          <a:latin typeface="Times New Roman"/>
                          <a:cs typeface="Times New Roman"/>
                        </a:rPr>
                        <a:t>or</a:t>
                      </a:r>
                      <a:r>
                        <a:rPr dirty="0" sz="1600" spc="-30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600" spc="-10" b="1">
                          <a:latin typeface="Times New Roman"/>
                          <a:cs typeface="Times New Roman"/>
                        </a:rPr>
                        <a:t>directory</a:t>
                      </a:r>
                      <a:r>
                        <a:rPr dirty="0" sz="1600" spc="-30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600" spc="-20" b="1">
                          <a:latin typeface="Times New Roman"/>
                          <a:cs typeface="Times New Roman"/>
                        </a:rPr>
                        <a:t>name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211454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3" name="object 3" descr=""/>
          <p:cNvSpPr txBox="1"/>
          <p:nvPr/>
        </p:nvSpPr>
        <p:spPr>
          <a:xfrm>
            <a:off x="673100" y="6843464"/>
            <a:ext cx="2544445" cy="8108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41935" indent="-229235">
              <a:lnSpc>
                <a:spcPct val="100000"/>
              </a:lnSpc>
              <a:spcBef>
                <a:spcPts val="100"/>
              </a:spcBef>
              <a:buClr>
                <a:srgbClr val="000000"/>
              </a:buClr>
              <a:buFont typeface="Arial"/>
              <a:buChar char="●"/>
              <a:tabLst>
                <a:tab pos="241935" algn="l"/>
              </a:tabLst>
            </a:pPr>
            <a:r>
              <a:rPr dirty="0" sz="1600" spc="-10" b="1">
                <a:solidFill>
                  <a:srgbClr val="178037"/>
                </a:solidFill>
                <a:latin typeface="Courier New"/>
                <a:cs typeface="Courier New"/>
              </a:rPr>
              <a:t>d</a:t>
            </a:r>
            <a:r>
              <a:rPr dirty="0" sz="1600" spc="-565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at</a:t>
            </a:r>
            <a:r>
              <a:rPr dirty="0" sz="1600" spc="-6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start</a:t>
            </a:r>
            <a:r>
              <a:rPr dirty="0" sz="1600" spc="-3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means</a:t>
            </a:r>
            <a:r>
              <a:rPr dirty="0" sz="1600" spc="-30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directory.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0"/>
              </a:spcBef>
              <a:buFont typeface="Arial"/>
              <a:buChar char="●"/>
            </a:pPr>
            <a:endParaRPr sz="1600">
              <a:latin typeface="Times New Roman"/>
              <a:cs typeface="Times New Roman"/>
            </a:endParaRPr>
          </a:p>
          <a:p>
            <a:pPr marL="241935" indent="-229235">
              <a:lnSpc>
                <a:spcPct val="100000"/>
              </a:lnSpc>
              <a:buClr>
                <a:srgbClr val="000000"/>
              </a:buClr>
              <a:buFont typeface="Arial"/>
              <a:buChar char="●"/>
              <a:tabLst>
                <a:tab pos="241935" algn="l"/>
              </a:tabLst>
            </a:pPr>
            <a:r>
              <a:rPr dirty="0" sz="1600" spc="-10" b="1">
                <a:solidFill>
                  <a:srgbClr val="178037"/>
                </a:solidFill>
                <a:latin typeface="Courier New"/>
                <a:cs typeface="Courier New"/>
              </a:rPr>
              <a:t>-</a:t>
            </a:r>
            <a:r>
              <a:rPr dirty="0" sz="1600" spc="-565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at</a:t>
            </a:r>
            <a:r>
              <a:rPr dirty="0" sz="1600" spc="-6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start</a:t>
            </a:r>
            <a:r>
              <a:rPr dirty="0" sz="1600" spc="-3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means</a:t>
            </a:r>
            <a:r>
              <a:rPr dirty="0" sz="1600" spc="-30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file.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4" name="object 4" descr=""/>
          <p:cNvSpPr/>
          <p:nvPr/>
        </p:nvSpPr>
        <p:spPr>
          <a:xfrm>
            <a:off x="723900" y="8248646"/>
            <a:ext cx="6273800" cy="0"/>
          </a:xfrm>
          <a:custGeom>
            <a:avLst/>
            <a:gdLst/>
            <a:ahLst/>
            <a:cxnLst/>
            <a:rect l="l" t="t" r="r" b="b"/>
            <a:pathLst>
              <a:path w="6273800" h="0">
                <a:moveTo>
                  <a:pt x="0" y="0"/>
                </a:moveTo>
                <a:lnTo>
                  <a:pt x="6273800" y="0"/>
                </a:lnTo>
              </a:path>
            </a:pathLst>
          </a:custGeom>
          <a:ln w="12700">
            <a:solidFill>
              <a:srgbClr val="87878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 descr=""/>
          <p:cNvSpPr txBox="1"/>
          <p:nvPr/>
        </p:nvSpPr>
        <p:spPr>
          <a:xfrm>
            <a:off x="673100" y="8437959"/>
            <a:ext cx="6249035" cy="64071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300" spc="65">
                <a:latin typeface="MingLiU_HKSCS-ExtB"/>
                <a:cs typeface="MingLiU_HKSCS-ExtB"/>
              </a:rPr>
              <a:t>✅</a:t>
            </a:r>
            <a:r>
              <a:rPr dirty="0" sz="1300" spc="-380">
                <a:latin typeface="MingLiU_HKSCS-ExtB"/>
                <a:cs typeface="MingLiU_HKSCS-ExtB"/>
              </a:rPr>
              <a:t> </a:t>
            </a:r>
            <a:r>
              <a:rPr dirty="0" sz="1100" b="1">
                <a:latin typeface="Times New Roman"/>
                <a:cs typeface="Times New Roman"/>
              </a:rPr>
              <a:t>(iii)</a:t>
            </a:r>
            <a:r>
              <a:rPr dirty="0" sz="1100" spc="-5" b="1">
                <a:latin typeface="Times New Roman"/>
                <a:cs typeface="Times New Roman"/>
              </a:rPr>
              <a:t> </a:t>
            </a:r>
            <a:r>
              <a:rPr dirty="0" sz="1100" b="1">
                <a:latin typeface="Times New Roman"/>
                <a:cs typeface="Times New Roman"/>
              </a:rPr>
              <a:t>ls</a:t>
            </a:r>
            <a:r>
              <a:rPr dirty="0" sz="1100" spc="-5" b="1">
                <a:latin typeface="Times New Roman"/>
                <a:cs typeface="Times New Roman"/>
              </a:rPr>
              <a:t> </a:t>
            </a:r>
            <a:r>
              <a:rPr dirty="0" sz="1100" spc="-10" b="1">
                <a:latin typeface="Times New Roman"/>
                <a:cs typeface="Times New Roman"/>
              </a:rPr>
              <a:t>-</a:t>
            </a:r>
            <a:r>
              <a:rPr dirty="0" sz="1100" spc="-50" b="1">
                <a:latin typeface="Times New Roman"/>
                <a:cs typeface="Times New Roman"/>
              </a:rPr>
              <a:t>a</a:t>
            </a:r>
            <a:endParaRPr sz="11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90"/>
              </a:spcBef>
            </a:pPr>
            <a:endParaRPr sz="1100">
              <a:latin typeface="Times New Roman"/>
              <a:cs typeface="Times New Roman"/>
            </a:endParaRPr>
          </a:p>
          <a:p>
            <a:pPr marL="241935" indent="-229235">
              <a:lnSpc>
                <a:spcPct val="100000"/>
              </a:lnSpc>
              <a:buSzPct val="145454"/>
              <a:buFont typeface="Arial"/>
              <a:buChar char="●"/>
              <a:tabLst>
                <a:tab pos="241935" algn="l"/>
              </a:tabLst>
            </a:pPr>
            <a:r>
              <a:rPr dirty="0" sz="1100" b="1">
                <a:latin typeface="Times New Roman"/>
                <a:cs typeface="Times New Roman"/>
              </a:rPr>
              <a:t>Description:</a:t>
            </a:r>
            <a:r>
              <a:rPr dirty="0" sz="1100" spc="7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Shows</a:t>
            </a:r>
            <a:r>
              <a:rPr dirty="0" sz="1600" spc="-5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all</a:t>
            </a:r>
            <a:r>
              <a:rPr dirty="0" sz="1600" spc="-5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files,</a:t>
            </a:r>
            <a:r>
              <a:rPr dirty="0" sz="1600" spc="-5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including</a:t>
            </a:r>
            <a:r>
              <a:rPr dirty="0" sz="1600" spc="-5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hidden</a:t>
            </a:r>
            <a:r>
              <a:rPr dirty="0" sz="1600" spc="-5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files</a:t>
            </a:r>
            <a:r>
              <a:rPr dirty="0" sz="1600" spc="-5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(those</a:t>
            </a:r>
            <a:r>
              <a:rPr dirty="0" sz="1600" spc="-5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starting</a:t>
            </a:r>
            <a:r>
              <a:rPr dirty="0" sz="1600" spc="-5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with</a:t>
            </a:r>
            <a:r>
              <a:rPr dirty="0" sz="1600" spc="-55" b="1">
                <a:latin typeface="Times New Roman"/>
                <a:cs typeface="Times New Roman"/>
              </a:rPr>
              <a:t> </a:t>
            </a:r>
            <a:r>
              <a:rPr dirty="0" sz="1600" spc="-25" b="1">
                <a:solidFill>
                  <a:srgbClr val="178037"/>
                </a:solidFill>
                <a:latin typeface="Courier New"/>
                <a:cs typeface="Courier New"/>
              </a:rPr>
              <a:t>.</a:t>
            </a:r>
            <a:r>
              <a:rPr dirty="0" sz="1600" spc="-25" b="1">
                <a:latin typeface="Times New Roman"/>
                <a:cs typeface="Times New Roman"/>
              </a:rPr>
              <a:t>).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6" name="object 6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25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/>
              <a:t>Md.</a:t>
            </a:r>
            <a:r>
              <a:rPr dirty="0" spc="55"/>
              <a:t> </a:t>
            </a:r>
            <a:r>
              <a:rPr dirty="0" spc="-25"/>
              <a:t>Tariqul</a:t>
            </a:r>
            <a:r>
              <a:rPr dirty="0" spc="60"/>
              <a:t> </a:t>
            </a:r>
            <a:r>
              <a:rPr dirty="0"/>
              <a:t>Islam,</a:t>
            </a:r>
            <a:r>
              <a:rPr dirty="0" spc="55"/>
              <a:t> </a:t>
            </a:r>
            <a:r>
              <a:rPr dirty="0" spc="-30"/>
              <a:t>Lecturer,</a:t>
            </a:r>
            <a:r>
              <a:rPr dirty="0" spc="60"/>
              <a:t> </a:t>
            </a:r>
            <a:r>
              <a:rPr dirty="0" spc="-20"/>
              <a:t>Department</a:t>
            </a:r>
            <a:r>
              <a:rPr dirty="0" spc="55"/>
              <a:t> </a:t>
            </a:r>
            <a:r>
              <a:rPr dirty="0"/>
              <a:t>of</a:t>
            </a:r>
            <a:r>
              <a:rPr dirty="0" spc="60"/>
              <a:t> CSE,</a:t>
            </a:r>
            <a:r>
              <a:rPr dirty="0" spc="55"/>
              <a:t> </a:t>
            </a:r>
            <a:r>
              <a:rPr dirty="0"/>
              <a:t>University</a:t>
            </a:r>
            <a:r>
              <a:rPr dirty="0" spc="60"/>
              <a:t> </a:t>
            </a:r>
            <a:r>
              <a:rPr dirty="0"/>
              <a:t>of</a:t>
            </a:r>
            <a:r>
              <a:rPr dirty="0" spc="60"/>
              <a:t> </a:t>
            </a:r>
            <a:r>
              <a:rPr dirty="0"/>
              <a:t>Global</a:t>
            </a:r>
            <a:r>
              <a:rPr dirty="0" spc="55"/>
              <a:t> </a:t>
            </a:r>
            <a:r>
              <a:rPr dirty="0"/>
              <a:t>Village</a:t>
            </a:r>
            <a:r>
              <a:rPr dirty="0" spc="60"/>
              <a:t> </a:t>
            </a:r>
            <a:r>
              <a:rPr dirty="0" spc="-10"/>
              <a:t>(UGV)</a:t>
            </a:r>
          </a:p>
        </p:txBody>
      </p:sp>
      <p:sp>
        <p:nvSpPr>
          <p:cNvPr id="7" name="object 7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25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 spc="-20"/>
              <a:t>Page:</a:t>
            </a:r>
            <a:r>
              <a:rPr dirty="0" spc="-10"/>
              <a:t> </a:t>
            </a:r>
            <a:r>
              <a:rPr dirty="0" spc="-40"/>
              <a:t>24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673100" y="889099"/>
            <a:ext cx="6236335" cy="289433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41935" indent="-229235">
              <a:lnSpc>
                <a:spcPct val="100000"/>
              </a:lnSpc>
              <a:spcBef>
                <a:spcPts val="100"/>
              </a:spcBef>
              <a:buFont typeface="Arial"/>
              <a:buChar char="●"/>
              <a:tabLst>
                <a:tab pos="241935" algn="l"/>
              </a:tabLst>
            </a:pPr>
            <a:r>
              <a:rPr dirty="0" sz="1600" spc="-10" b="1">
                <a:latin typeface="Times New Roman"/>
                <a:cs typeface="Times New Roman"/>
              </a:rPr>
              <a:t>Example: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"/>
              </a:spcBef>
              <a:buFont typeface="Arial"/>
              <a:buChar char="●"/>
            </a:pPr>
            <a:endParaRPr sz="1600">
              <a:latin typeface="Times New Roman"/>
              <a:cs typeface="Times New Roman"/>
            </a:endParaRPr>
          </a:p>
          <a:p>
            <a:pPr marL="12700" marR="5380355">
              <a:lnSpc>
                <a:spcPct val="170700"/>
              </a:lnSpc>
              <a:spcBef>
                <a:spcPts val="5"/>
              </a:spcBef>
            </a:pPr>
            <a:r>
              <a:rPr dirty="0" sz="1600" spc="-20" b="1">
                <a:latin typeface="Times New Roman"/>
                <a:cs typeface="Times New Roman"/>
              </a:rPr>
              <a:t>bash </a:t>
            </a:r>
            <a:r>
              <a:rPr dirty="0" sz="1600" spc="-10" b="1">
                <a:latin typeface="Times New Roman"/>
                <a:cs typeface="Times New Roman"/>
              </a:rPr>
              <a:t>CopyEdit </a:t>
            </a:r>
            <a:r>
              <a:rPr dirty="0" sz="1600" b="1">
                <a:solidFill>
                  <a:srgbClr val="178037"/>
                </a:solidFill>
                <a:latin typeface="Courier New"/>
                <a:cs typeface="Courier New"/>
              </a:rPr>
              <a:t>ls</a:t>
            </a:r>
            <a:r>
              <a:rPr dirty="0" sz="1600" spc="-25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600" spc="-20" b="1">
                <a:solidFill>
                  <a:srgbClr val="178037"/>
                </a:solidFill>
                <a:latin typeface="Courier New"/>
                <a:cs typeface="Courier New"/>
              </a:rPr>
              <a:t>-</a:t>
            </a:r>
            <a:r>
              <a:rPr dirty="0" sz="1600" spc="-50" b="1">
                <a:solidFill>
                  <a:srgbClr val="178037"/>
                </a:solidFill>
                <a:latin typeface="Courier New"/>
                <a:cs typeface="Courier New"/>
              </a:rPr>
              <a:t>a</a:t>
            </a:r>
            <a:endParaRPr sz="1600">
              <a:latin typeface="Courier New"/>
              <a:cs typeface="Courier New"/>
            </a:endParaRPr>
          </a:p>
          <a:p>
            <a:pPr>
              <a:lnSpc>
                <a:spcPct val="100000"/>
              </a:lnSpc>
            </a:pPr>
            <a:endParaRPr sz="1600">
              <a:latin typeface="Courier New"/>
              <a:cs typeface="Courier New"/>
            </a:endParaRPr>
          </a:p>
          <a:p>
            <a:pPr>
              <a:lnSpc>
                <a:spcPct val="100000"/>
              </a:lnSpc>
              <a:spcBef>
                <a:spcPts val="755"/>
              </a:spcBef>
            </a:pPr>
            <a:endParaRPr sz="1600">
              <a:latin typeface="Courier New"/>
              <a:cs typeface="Courier New"/>
            </a:endParaRPr>
          </a:p>
          <a:p>
            <a:pPr marL="241300" marR="5080" indent="-228600">
              <a:lnSpc>
                <a:spcPct val="118600"/>
              </a:lnSpc>
              <a:spcBef>
                <a:spcPts val="5"/>
              </a:spcBef>
              <a:buFont typeface="Arial"/>
              <a:buChar char="●"/>
              <a:tabLst>
                <a:tab pos="241300" algn="l"/>
              </a:tabLst>
            </a:pPr>
            <a:r>
              <a:rPr dirty="0" sz="1600" b="1">
                <a:latin typeface="Times New Roman"/>
                <a:cs typeface="Times New Roman"/>
              </a:rPr>
              <a:t>Output:</a:t>
            </a:r>
            <a:r>
              <a:rPr dirty="0" sz="1600" spc="-75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Includes</a:t>
            </a:r>
            <a:r>
              <a:rPr dirty="0" sz="1600" spc="-10" b="1">
                <a:solidFill>
                  <a:srgbClr val="178037"/>
                </a:solidFill>
                <a:latin typeface="Courier New"/>
                <a:cs typeface="Courier New"/>
              </a:rPr>
              <a:t>.</a:t>
            </a:r>
            <a:r>
              <a:rPr dirty="0" sz="1600" spc="-565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(current</a:t>
            </a:r>
            <a:r>
              <a:rPr dirty="0" sz="1600" spc="-30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directory)</a:t>
            </a:r>
            <a:r>
              <a:rPr dirty="0" sz="1600" spc="-3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and</a:t>
            </a:r>
            <a:r>
              <a:rPr dirty="0" sz="1600" spc="-25" b="1">
                <a:latin typeface="Times New Roman"/>
                <a:cs typeface="Times New Roman"/>
              </a:rPr>
              <a:t> </a:t>
            </a:r>
            <a:r>
              <a:rPr dirty="0" sz="1600" spc="-20" b="1">
                <a:solidFill>
                  <a:srgbClr val="178037"/>
                </a:solidFill>
                <a:latin typeface="Courier New"/>
                <a:cs typeface="Courier New"/>
              </a:rPr>
              <a:t>..</a:t>
            </a:r>
            <a:r>
              <a:rPr dirty="0" sz="1600" spc="-565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(parent</a:t>
            </a:r>
            <a:r>
              <a:rPr dirty="0" sz="1600" spc="-30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directory)</a:t>
            </a:r>
            <a:r>
              <a:rPr dirty="0" sz="1600" spc="-25" b="1">
                <a:latin typeface="Times New Roman"/>
                <a:cs typeface="Times New Roman"/>
              </a:rPr>
              <a:t> </a:t>
            </a:r>
            <a:r>
              <a:rPr dirty="0" sz="1600" spc="-20" b="1">
                <a:latin typeface="Times New Roman"/>
                <a:cs typeface="Times New Roman"/>
              </a:rPr>
              <a:t>plus </a:t>
            </a:r>
            <a:r>
              <a:rPr dirty="0" sz="1600" b="1">
                <a:latin typeface="Times New Roman"/>
                <a:cs typeface="Times New Roman"/>
              </a:rPr>
              <a:t>hidden</a:t>
            </a:r>
            <a:r>
              <a:rPr dirty="0" sz="1600" spc="-5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files</a:t>
            </a:r>
            <a:r>
              <a:rPr dirty="0" sz="1600" spc="-5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like</a:t>
            </a:r>
            <a:r>
              <a:rPr dirty="0" sz="1600" spc="-50" b="1">
                <a:latin typeface="Times New Roman"/>
                <a:cs typeface="Times New Roman"/>
              </a:rPr>
              <a:t> </a:t>
            </a:r>
            <a:r>
              <a:rPr dirty="0" sz="1600" spc="-10" b="1">
                <a:solidFill>
                  <a:srgbClr val="178037"/>
                </a:solidFill>
                <a:latin typeface="Courier New"/>
                <a:cs typeface="Courier New"/>
              </a:rPr>
              <a:t>.bashrc</a:t>
            </a:r>
            <a:r>
              <a:rPr dirty="0" sz="1600" spc="-10" b="1">
                <a:latin typeface="Times New Roman"/>
                <a:cs typeface="Times New Roman"/>
              </a:rPr>
              <a:t>.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3" name="object 3" descr=""/>
          <p:cNvSpPr/>
          <p:nvPr/>
        </p:nvSpPr>
        <p:spPr>
          <a:xfrm>
            <a:off x="723900" y="4375142"/>
            <a:ext cx="6273800" cy="0"/>
          </a:xfrm>
          <a:custGeom>
            <a:avLst/>
            <a:gdLst/>
            <a:ahLst/>
            <a:cxnLst/>
            <a:rect l="l" t="t" r="r" b="b"/>
            <a:pathLst>
              <a:path w="6273800" h="0">
                <a:moveTo>
                  <a:pt x="0" y="0"/>
                </a:moveTo>
                <a:lnTo>
                  <a:pt x="6273800" y="0"/>
                </a:lnTo>
              </a:path>
            </a:pathLst>
          </a:custGeom>
          <a:ln w="12700">
            <a:solidFill>
              <a:srgbClr val="87878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 txBox="1"/>
          <p:nvPr/>
        </p:nvSpPr>
        <p:spPr>
          <a:xfrm>
            <a:off x="673100" y="4566716"/>
            <a:ext cx="6152515" cy="2091689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300" spc="65">
                <a:latin typeface="MingLiU_HKSCS-ExtB"/>
                <a:cs typeface="MingLiU_HKSCS-ExtB"/>
              </a:rPr>
              <a:t>✅</a:t>
            </a:r>
            <a:r>
              <a:rPr dirty="0" sz="1300" spc="-380">
                <a:latin typeface="MingLiU_HKSCS-ExtB"/>
                <a:cs typeface="MingLiU_HKSCS-ExtB"/>
              </a:rPr>
              <a:t> </a:t>
            </a:r>
            <a:r>
              <a:rPr dirty="0" sz="1100" b="1">
                <a:latin typeface="Times New Roman"/>
                <a:cs typeface="Times New Roman"/>
              </a:rPr>
              <a:t>(iv)</a:t>
            </a:r>
            <a:r>
              <a:rPr dirty="0" sz="1100" spc="-5" b="1">
                <a:latin typeface="Times New Roman"/>
                <a:cs typeface="Times New Roman"/>
              </a:rPr>
              <a:t> </a:t>
            </a:r>
            <a:r>
              <a:rPr dirty="0" sz="1100" b="1">
                <a:latin typeface="Times New Roman"/>
                <a:cs typeface="Times New Roman"/>
              </a:rPr>
              <a:t>ls</a:t>
            </a:r>
            <a:r>
              <a:rPr dirty="0" sz="1100" spc="-5" b="1">
                <a:latin typeface="Times New Roman"/>
                <a:cs typeface="Times New Roman"/>
              </a:rPr>
              <a:t> </a:t>
            </a:r>
            <a:r>
              <a:rPr dirty="0" sz="1100" spc="-10" b="1">
                <a:latin typeface="Times New Roman"/>
                <a:cs typeface="Times New Roman"/>
              </a:rPr>
              <a:t>-</a:t>
            </a:r>
            <a:r>
              <a:rPr dirty="0" sz="1100" b="1">
                <a:latin typeface="Times New Roman"/>
                <a:cs typeface="Times New Roman"/>
              </a:rPr>
              <a:t>la</a:t>
            </a:r>
            <a:r>
              <a:rPr dirty="0" sz="1100" spc="-5" b="1">
                <a:latin typeface="Times New Roman"/>
                <a:cs typeface="Times New Roman"/>
              </a:rPr>
              <a:t> </a:t>
            </a:r>
            <a:r>
              <a:rPr dirty="0" sz="1100" b="1">
                <a:latin typeface="Times New Roman"/>
                <a:cs typeface="Times New Roman"/>
              </a:rPr>
              <a:t>or</a:t>
            </a:r>
            <a:r>
              <a:rPr dirty="0" sz="1100" spc="-5" b="1">
                <a:latin typeface="Times New Roman"/>
                <a:cs typeface="Times New Roman"/>
              </a:rPr>
              <a:t> </a:t>
            </a:r>
            <a:r>
              <a:rPr dirty="0" sz="1100" b="1">
                <a:latin typeface="Times New Roman"/>
                <a:cs typeface="Times New Roman"/>
              </a:rPr>
              <a:t>ls</a:t>
            </a:r>
            <a:r>
              <a:rPr dirty="0" sz="1100" spc="-5" b="1">
                <a:latin typeface="Times New Roman"/>
                <a:cs typeface="Times New Roman"/>
              </a:rPr>
              <a:t> </a:t>
            </a:r>
            <a:r>
              <a:rPr dirty="0" sz="1100" spc="-10" b="1">
                <a:latin typeface="Times New Roman"/>
                <a:cs typeface="Times New Roman"/>
              </a:rPr>
              <a:t>-</a:t>
            </a:r>
            <a:r>
              <a:rPr dirty="0" sz="1100" spc="-25" b="1">
                <a:latin typeface="Times New Roman"/>
                <a:cs typeface="Times New Roman"/>
              </a:rPr>
              <a:t>al</a:t>
            </a:r>
            <a:endParaRPr sz="1100">
              <a:latin typeface="Times New Roman"/>
              <a:cs typeface="Times New Roman"/>
            </a:endParaRPr>
          </a:p>
          <a:p>
            <a:pPr marL="241300" marR="5080" indent="-228600">
              <a:lnSpc>
                <a:spcPct val="109100"/>
              </a:lnSpc>
              <a:spcBef>
                <a:spcPts val="1180"/>
              </a:spcBef>
              <a:buSzPct val="145454"/>
              <a:buFont typeface="Arial"/>
              <a:buChar char="●"/>
              <a:tabLst>
                <a:tab pos="241300" algn="l"/>
              </a:tabLst>
            </a:pPr>
            <a:r>
              <a:rPr dirty="0" sz="1100" b="1">
                <a:latin typeface="Times New Roman"/>
                <a:cs typeface="Times New Roman"/>
              </a:rPr>
              <a:t>Description:</a:t>
            </a:r>
            <a:r>
              <a:rPr dirty="0" sz="1100" spc="1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Combines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 spc="-20" b="1">
                <a:solidFill>
                  <a:srgbClr val="178037"/>
                </a:solidFill>
                <a:latin typeface="Courier New"/>
                <a:cs typeface="Courier New"/>
              </a:rPr>
              <a:t>-</a:t>
            </a:r>
            <a:r>
              <a:rPr dirty="0" sz="1600" spc="-10" b="1">
                <a:solidFill>
                  <a:srgbClr val="178037"/>
                </a:solidFill>
                <a:latin typeface="Courier New"/>
                <a:cs typeface="Courier New"/>
              </a:rPr>
              <a:t>l</a:t>
            </a:r>
            <a:r>
              <a:rPr dirty="0" sz="1600" spc="-565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and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 spc="-20" b="1">
                <a:solidFill>
                  <a:srgbClr val="178037"/>
                </a:solidFill>
                <a:latin typeface="Courier New"/>
                <a:cs typeface="Courier New"/>
              </a:rPr>
              <a:t>-</a:t>
            </a:r>
            <a:r>
              <a:rPr dirty="0" sz="1600" spc="-10" b="1">
                <a:solidFill>
                  <a:srgbClr val="178037"/>
                </a:solidFill>
                <a:latin typeface="Courier New"/>
                <a:cs typeface="Courier New"/>
              </a:rPr>
              <a:t>a</a:t>
            </a:r>
            <a:r>
              <a:rPr dirty="0" sz="1600" spc="-565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to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show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detailed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list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including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hidden files.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15"/>
              </a:spcBef>
              <a:buFont typeface="Arial"/>
              <a:buChar char="●"/>
            </a:pPr>
            <a:endParaRPr sz="1600">
              <a:latin typeface="Times New Roman"/>
              <a:cs typeface="Times New Roman"/>
            </a:endParaRPr>
          </a:p>
          <a:p>
            <a:pPr marL="241935" indent="-229235">
              <a:lnSpc>
                <a:spcPct val="100000"/>
              </a:lnSpc>
              <a:spcBef>
                <a:spcPts val="5"/>
              </a:spcBef>
              <a:buFont typeface="Arial"/>
              <a:buChar char="●"/>
              <a:tabLst>
                <a:tab pos="241935" algn="l"/>
              </a:tabLst>
            </a:pPr>
            <a:r>
              <a:rPr dirty="0" sz="1600" spc="-10" b="1">
                <a:latin typeface="Times New Roman"/>
                <a:cs typeface="Times New Roman"/>
              </a:rPr>
              <a:t>Example: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90"/>
              </a:spcBef>
            </a:pP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600" b="1">
                <a:solidFill>
                  <a:srgbClr val="178037"/>
                </a:solidFill>
                <a:latin typeface="Courier New"/>
                <a:cs typeface="Courier New"/>
              </a:rPr>
              <a:t>ls</a:t>
            </a:r>
            <a:r>
              <a:rPr dirty="0" sz="1600" spc="-25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600" spc="-20" b="1">
                <a:solidFill>
                  <a:srgbClr val="178037"/>
                </a:solidFill>
                <a:latin typeface="Courier New"/>
                <a:cs typeface="Courier New"/>
              </a:rPr>
              <a:t>-</a:t>
            </a:r>
            <a:r>
              <a:rPr dirty="0" sz="1600" spc="-25" b="1">
                <a:solidFill>
                  <a:srgbClr val="178037"/>
                </a:solidFill>
                <a:latin typeface="Courier New"/>
                <a:cs typeface="Courier New"/>
              </a:rPr>
              <a:t>la</a:t>
            </a:r>
            <a:endParaRPr sz="1600">
              <a:latin typeface="Courier New"/>
              <a:cs typeface="Courier New"/>
            </a:endParaRPr>
          </a:p>
        </p:txBody>
      </p:sp>
      <p:sp>
        <p:nvSpPr>
          <p:cNvPr id="5" name="object 5" descr=""/>
          <p:cNvSpPr/>
          <p:nvPr/>
        </p:nvSpPr>
        <p:spPr>
          <a:xfrm>
            <a:off x="723900" y="7410444"/>
            <a:ext cx="6273800" cy="0"/>
          </a:xfrm>
          <a:custGeom>
            <a:avLst/>
            <a:gdLst/>
            <a:ahLst/>
            <a:cxnLst/>
            <a:rect l="l" t="t" r="r" b="b"/>
            <a:pathLst>
              <a:path w="6273800" h="0">
                <a:moveTo>
                  <a:pt x="0" y="0"/>
                </a:moveTo>
                <a:lnTo>
                  <a:pt x="6273800" y="0"/>
                </a:lnTo>
              </a:path>
            </a:pathLst>
          </a:custGeom>
          <a:ln w="12700">
            <a:solidFill>
              <a:srgbClr val="87878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 descr=""/>
          <p:cNvSpPr txBox="1"/>
          <p:nvPr/>
        </p:nvSpPr>
        <p:spPr>
          <a:xfrm>
            <a:off x="673100" y="7568604"/>
            <a:ext cx="5671185" cy="127508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250" spc="110">
                <a:solidFill>
                  <a:srgbClr val="FF0000"/>
                </a:solidFill>
                <a:latin typeface="MingLiU_HKSCS-ExtB"/>
                <a:cs typeface="MingLiU_HKSCS-ExtB"/>
              </a:rPr>
              <a:t>✅</a:t>
            </a:r>
            <a:r>
              <a:rPr dirty="0" sz="2250" spc="-650">
                <a:solidFill>
                  <a:srgbClr val="FF0000"/>
                </a:solidFill>
                <a:latin typeface="MingLiU_HKSCS-ExtB"/>
                <a:cs typeface="MingLiU_HKSCS-ExtB"/>
              </a:rPr>
              <a:t> </a:t>
            </a:r>
            <a:r>
              <a:rPr dirty="0" sz="1900" b="1">
                <a:solidFill>
                  <a:srgbClr val="FF0000"/>
                </a:solidFill>
                <a:latin typeface="Times New Roman"/>
                <a:cs typeface="Times New Roman"/>
              </a:rPr>
              <a:t>(v)</a:t>
            </a:r>
            <a:r>
              <a:rPr dirty="0" sz="1900" spc="-20" b="1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900" b="1">
                <a:solidFill>
                  <a:srgbClr val="FF0000"/>
                </a:solidFill>
                <a:latin typeface="Times New Roman"/>
                <a:cs typeface="Times New Roman"/>
              </a:rPr>
              <a:t>ls</a:t>
            </a:r>
            <a:r>
              <a:rPr dirty="0" sz="1900" spc="-10" b="1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900" spc="-20" b="1">
                <a:solidFill>
                  <a:srgbClr val="FF0000"/>
                </a:solidFill>
                <a:latin typeface="Times New Roman"/>
                <a:cs typeface="Times New Roman"/>
              </a:rPr>
              <a:t>-</a:t>
            </a:r>
            <a:r>
              <a:rPr dirty="0" sz="1900" spc="-25" b="1">
                <a:solidFill>
                  <a:srgbClr val="FF0000"/>
                </a:solidFill>
                <a:latin typeface="Times New Roman"/>
                <a:cs typeface="Times New Roman"/>
              </a:rPr>
              <a:t>lh</a:t>
            </a:r>
            <a:endParaRPr sz="1900">
              <a:latin typeface="Times New Roman"/>
              <a:cs typeface="Times New Roman"/>
            </a:endParaRPr>
          </a:p>
          <a:p>
            <a:pPr marL="241935" indent="-229235">
              <a:lnSpc>
                <a:spcPct val="100000"/>
              </a:lnSpc>
              <a:spcBef>
                <a:spcPts val="1235"/>
              </a:spcBef>
              <a:buSzPct val="145454"/>
              <a:buFont typeface="Arial"/>
              <a:buChar char="●"/>
              <a:tabLst>
                <a:tab pos="241935" algn="l"/>
              </a:tabLst>
            </a:pPr>
            <a:r>
              <a:rPr dirty="0" sz="1100" b="1">
                <a:latin typeface="Times New Roman"/>
                <a:cs typeface="Times New Roman"/>
              </a:rPr>
              <a:t>Description:</a:t>
            </a:r>
            <a:r>
              <a:rPr dirty="0" sz="1100" spc="7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Shows</a:t>
            </a:r>
            <a:r>
              <a:rPr dirty="0" sz="1600" spc="-5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file</a:t>
            </a:r>
            <a:r>
              <a:rPr dirty="0" sz="1600" spc="-5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sizes</a:t>
            </a:r>
            <a:r>
              <a:rPr dirty="0" sz="1600" spc="-5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in</a:t>
            </a:r>
            <a:r>
              <a:rPr dirty="0" sz="1600" spc="-50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human-</a:t>
            </a:r>
            <a:r>
              <a:rPr dirty="0" sz="1600" b="1">
                <a:latin typeface="Times New Roman"/>
                <a:cs typeface="Times New Roman"/>
              </a:rPr>
              <a:t>readable</a:t>
            </a:r>
            <a:r>
              <a:rPr dirty="0" sz="1600" spc="-5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format</a:t>
            </a:r>
            <a:r>
              <a:rPr dirty="0" sz="1600" spc="-5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(KB,</a:t>
            </a:r>
            <a:r>
              <a:rPr dirty="0" sz="1600" spc="-50" b="1">
                <a:latin typeface="Times New Roman"/>
                <a:cs typeface="Times New Roman"/>
              </a:rPr>
              <a:t> </a:t>
            </a:r>
            <a:r>
              <a:rPr dirty="0" sz="1600" spc="-20" b="1">
                <a:latin typeface="Times New Roman"/>
                <a:cs typeface="Times New Roman"/>
              </a:rPr>
              <a:t>MB).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15"/>
              </a:spcBef>
              <a:buFont typeface="Arial"/>
              <a:buChar char="●"/>
            </a:pPr>
            <a:endParaRPr sz="1600">
              <a:latin typeface="Times New Roman"/>
              <a:cs typeface="Times New Roman"/>
            </a:endParaRPr>
          </a:p>
          <a:p>
            <a:pPr marL="241935" indent="-229235">
              <a:lnSpc>
                <a:spcPct val="100000"/>
              </a:lnSpc>
              <a:spcBef>
                <a:spcPts val="5"/>
              </a:spcBef>
              <a:buFont typeface="Arial"/>
              <a:buChar char="●"/>
              <a:tabLst>
                <a:tab pos="241935" algn="l"/>
              </a:tabLst>
            </a:pPr>
            <a:r>
              <a:rPr dirty="0" sz="1600" spc="-10" b="1">
                <a:latin typeface="Times New Roman"/>
                <a:cs typeface="Times New Roman"/>
              </a:rPr>
              <a:t>Example: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7" name="object 7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25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/>
              <a:t>Md.</a:t>
            </a:r>
            <a:r>
              <a:rPr dirty="0" spc="55"/>
              <a:t> </a:t>
            </a:r>
            <a:r>
              <a:rPr dirty="0" spc="-25"/>
              <a:t>Tariqul</a:t>
            </a:r>
            <a:r>
              <a:rPr dirty="0" spc="60"/>
              <a:t> </a:t>
            </a:r>
            <a:r>
              <a:rPr dirty="0"/>
              <a:t>Islam,</a:t>
            </a:r>
            <a:r>
              <a:rPr dirty="0" spc="55"/>
              <a:t> </a:t>
            </a:r>
            <a:r>
              <a:rPr dirty="0" spc="-30"/>
              <a:t>Lecturer,</a:t>
            </a:r>
            <a:r>
              <a:rPr dirty="0" spc="60"/>
              <a:t> </a:t>
            </a:r>
            <a:r>
              <a:rPr dirty="0" spc="-20"/>
              <a:t>Department</a:t>
            </a:r>
            <a:r>
              <a:rPr dirty="0" spc="55"/>
              <a:t> </a:t>
            </a:r>
            <a:r>
              <a:rPr dirty="0"/>
              <a:t>of</a:t>
            </a:r>
            <a:r>
              <a:rPr dirty="0" spc="60"/>
              <a:t> CSE,</a:t>
            </a:r>
            <a:r>
              <a:rPr dirty="0" spc="55"/>
              <a:t> </a:t>
            </a:r>
            <a:r>
              <a:rPr dirty="0"/>
              <a:t>University</a:t>
            </a:r>
            <a:r>
              <a:rPr dirty="0" spc="60"/>
              <a:t> </a:t>
            </a:r>
            <a:r>
              <a:rPr dirty="0"/>
              <a:t>of</a:t>
            </a:r>
            <a:r>
              <a:rPr dirty="0" spc="60"/>
              <a:t> </a:t>
            </a:r>
            <a:r>
              <a:rPr dirty="0"/>
              <a:t>Global</a:t>
            </a:r>
            <a:r>
              <a:rPr dirty="0" spc="55"/>
              <a:t> </a:t>
            </a:r>
            <a:r>
              <a:rPr dirty="0"/>
              <a:t>Village</a:t>
            </a:r>
            <a:r>
              <a:rPr dirty="0" spc="60"/>
              <a:t> </a:t>
            </a:r>
            <a:r>
              <a:rPr dirty="0" spc="-10"/>
              <a:t>(UGV)</a:t>
            </a:r>
          </a:p>
        </p:txBody>
      </p:sp>
      <p:sp>
        <p:nvSpPr>
          <p:cNvPr id="8" name="object 8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25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 spc="-20"/>
              <a:t>Page:</a:t>
            </a:r>
            <a:r>
              <a:rPr dirty="0" spc="-10"/>
              <a:t> </a:t>
            </a:r>
            <a:r>
              <a:rPr dirty="0" spc="-40"/>
              <a:t>25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673100" y="911423"/>
            <a:ext cx="6332220" cy="134556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600" b="1">
                <a:solidFill>
                  <a:srgbClr val="178037"/>
                </a:solidFill>
                <a:latin typeface="Courier New"/>
                <a:cs typeface="Courier New"/>
              </a:rPr>
              <a:t>ls</a:t>
            </a:r>
            <a:r>
              <a:rPr dirty="0" sz="1600" spc="-25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600" spc="-20" b="1">
                <a:solidFill>
                  <a:srgbClr val="178037"/>
                </a:solidFill>
                <a:latin typeface="Courier New"/>
                <a:cs typeface="Courier New"/>
              </a:rPr>
              <a:t>-</a:t>
            </a:r>
            <a:r>
              <a:rPr dirty="0" sz="1600" spc="-25" b="1">
                <a:solidFill>
                  <a:srgbClr val="178037"/>
                </a:solidFill>
                <a:latin typeface="Courier New"/>
                <a:cs typeface="Courier New"/>
              </a:rPr>
              <a:t>lh</a:t>
            </a:r>
            <a:endParaRPr sz="1600">
              <a:latin typeface="Courier New"/>
              <a:cs typeface="Courier New"/>
            </a:endParaRPr>
          </a:p>
          <a:p>
            <a:pPr>
              <a:lnSpc>
                <a:spcPct val="100000"/>
              </a:lnSpc>
            </a:pPr>
            <a:endParaRPr sz="1600">
              <a:latin typeface="Courier New"/>
              <a:cs typeface="Courier New"/>
            </a:endParaRPr>
          </a:p>
          <a:p>
            <a:pPr>
              <a:lnSpc>
                <a:spcPct val="100000"/>
              </a:lnSpc>
              <a:spcBef>
                <a:spcPts val="875"/>
              </a:spcBef>
            </a:pPr>
            <a:endParaRPr sz="1600">
              <a:latin typeface="Courier New"/>
              <a:cs typeface="Courier New"/>
            </a:endParaRPr>
          </a:p>
          <a:p>
            <a:pPr marL="241300" marR="5080" indent="-228600">
              <a:lnSpc>
                <a:spcPct val="103400"/>
              </a:lnSpc>
              <a:buFont typeface="Arial"/>
              <a:buChar char="●"/>
              <a:tabLst>
                <a:tab pos="241300" algn="l"/>
              </a:tabLst>
            </a:pPr>
            <a:r>
              <a:rPr dirty="0" sz="1600" b="1">
                <a:latin typeface="Times New Roman"/>
                <a:cs typeface="Times New Roman"/>
              </a:rPr>
              <a:t>Output:</a:t>
            </a:r>
            <a:r>
              <a:rPr dirty="0" sz="1600" spc="-4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Instead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of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bytes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(e.g.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4096),</a:t>
            </a:r>
            <a:r>
              <a:rPr dirty="0" sz="1600" spc="-4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shows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as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4.0K,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making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it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easier</a:t>
            </a:r>
            <a:r>
              <a:rPr dirty="0" sz="1600" spc="-45" b="1">
                <a:latin typeface="Times New Roman"/>
                <a:cs typeface="Times New Roman"/>
              </a:rPr>
              <a:t> </a:t>
            </a:r>
            <a:r>
              <a:rPr dirty="0" sz="1600" spc="-25" b="1">
                <a:latin typeface="Times New Roman"/>
                <a:cs typeface="Times New Roman"/>
              </a:rPr>
              <a:t>to </a:t>
            </a:r>
            <a:r>
              <a:rPr dirty="0" sz="1600" spc="-10" b="1">
                <a:latin typeface="Times New Roman"/>
                <a:cs typeface="Times New Roman"/>
              </a:rPr>
              <a:t>read.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3" name="object 3" descr=""/>
          <p:cNvSpPr/>
          <p:nvPr/>
        </p:nvSpPr>
        <p:spPr>
          <a:xfrm>
            <a:off x="723900" y="2838445"/>
            <a:ext cx="6273800" cy="0"/>
          </a:xfrm>
          <a:custGeom>
            <a:avLst/>
            <a:gdLst/>
            <a:ahLst/>
            <a:cxnLst/>
            <a:rect l="l" t="t" r="r" b="b"/>
            <a:pathLst>
              <a:path w="6273800" h="0">
                <a:moveTo>
                  <a:pt x="0" y="0"/>
                </a:moveTo>
                <a:lnTo>
                  <a:pt x="6273800" y="0"/>
                </a:lnTo>
              </a:path>
            </a:pathLst>
          </a:custGeom>
          <a:ln w="12700">
            <a:solidFill>
              <a:srgbClr val="87878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 txBox="1"/>
          <p:nvPr/>
        </p:nvSpPr>
        <p:spPr>
          <a:xfrm>
            <a:off x="673100" y="3026791"/>
            <a:ext cx="5398135" cy="112331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300" spc="65">
                <a:latin typeface="MingLiU_HKSCS-ExtB"/>
                <a:cs typeface="MingLiU_HKSCS-ExtB"/>
              </a:rPr>
              <a:t>✅</a:t>
            </a:r>
            <a:r>
              <a:rPr dirty="0" sz="1300" spc="-380">
                <a:latin typeface="MingLiU_HKSCS-ExtB"/>
                <a:cs typeface="MingLiU_HKSCS-ExtB"/>
              </a:rPr>
              <a:t> </a:t>
            </a:r>
            <a:r>
              <a:rPr dirty="0" sz="1100" b="1">
                <a:latin typeface="Times New Roman"/>
                <a:cs typeface="Times New Roman"/>
              </a:rPr>
              <a:t>(vi)</a:t>
            </a:r>
            <a:r>
              <a:rPr dirty="0" sz="1100" spc="-5" b="1">
                <a:latin typeface="Times New Roman"/>
                <a:cs typeface="Times New Roman"/>
              </a:rPr>
              <a:t> </a:t>
            </a:r>
            <a:r>
              <a:rPr dirty="0" sz="1100" b="1">
                <a:latin typeface="Times New Roman"/>
                <a:cs typeface="Times New Roman"/>
              </a:rPr>
              <a:t>ls</a:t>
            </a:r>
            <a:r>
              <a:rPr dirty="0" sz="1100" spc="-5" b="1">
                <a:latin typeface="Times New Roman"/>
                <a:cs typeface="Times New Roman"/>
              </a:rPr>
              <a:t> </a:t>
            </a:r>
            <a:r>
              <a:rPr dirty="0" sz="1100" spc="-10" b="1">
                <a:latin typeface="Times New Roman"/>
                <a:cs typeface="Times New Roman"/>
              </a:rPr>
              <a:t>-</a:t>
            </a:r>
            <a:r>
              <a:rPr dirty="0" sz="1100" spc="-50" b="1">
                <a:latin typeface="Times New Roman"/>
                <a:cs typeface="Times New Roman"/>
              </a:rPr>
              <a:t>R</a:t>
            </a:r>
            <a:endParaRPr sz="1100">
              <a:latin typeface="Times New Roman"/>
              <a:cs typeface="Times New Roman"/>
            </a:endParaRPr>
          </a:p>
          <a:p>
            <a:pPr marL="241935" indent="-229235">
              <a:lnSpc>
                <a:spcPct val="100000"/>
              </a:lnSpc>
              <a:spcBef>
                <a:spcPts val="1180"/>
              </a:spcBef>
              <a:buSzPct val="145454"/>
              <a:buFont typeface="Arial"/>
              <a:buChar char="●"/>
              <a:tabLst>
                <a:tab pos="241935" algn="l"/>
              </a:tabLst>
            </a:pPr>
            <a:r>
              <a:rPr dirty="0" sz="1100" b="1">
                <a:latin typeface="Times New Roman"/>
                <a:cs typeface="Times New Roman"/>
              </a:rPr>
              <a:t>Description:</a:t>
            </a:r>
            <a:r>
              <a:rPr dirty="0" sz="1100" spc="8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Lists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all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directories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and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subdirectories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recursively.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15"/>
              </a:spcBef>
              <a:buFont typeface="Arial"/>
              <a:buChar char="●"/>
            </a:pPr>
            <a:endParaRPr sz="1600">
              <a:latin typeface="Times New Roman"/>
              <a:cs typeface="Times New Roman"/>
            </a:endParaRPr>
          </a:p>
          <a:p>
            <a:pPr marL="241935" indent="-229235">
              <a:lnSpc>
                <a:spcPct val="100000"/>
              </a:lnSpc>
              <a:buFont typeface="Arial"/>
              <a:buChar char="●"/>
              <a:tabLst>
                <a:tab pos="241935" algn="l"/>
              </a:tabLst>
            </a:pPr>
            <a:r>
              <a:rPr dirty="0" sz="1600" spc="-10" b="1">
                <a:latin typeface="Times New Roman"/>
                <a:cs typeface="Times New Roman"/>
              </a:rPr>
              <a:t>Example: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673100" y="4965253"/>
            <a:ext cx="5447030" cy="109347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600" b="1">
                <a:solidFill>
                  <a:srgbClr val="178037"/>
                </a:solidFill>
                <a:latin typeface="Courier New"/>
                <a:cs typeface="Courier New"/>
              </a:rPr>
              <a:t>ls</a:t>
            </a:r>
            <a:r>
              <a:rPr dirty="0" sz="1600" spc="-25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600" spc="-20" b="1">
                <a:solidFill>
                  <a:srgbClr val="178037"/>
                </a:solidFill>
                <a:latin typeface="Courier New"/>
                <a:cs typeface="Courier New"/>
              </a:rPr>
              <a:t>-</a:t>
            </a:r>
            <a:r>
              <a:rPr dirty="0" sz="1600" spc="-50" b="1">
                <a:solidFill>
                  <a:srgbClr val="178037"/>
                </a:solidFill>
                <a:latin typeface="Courier New"/>
                <a:cs typeface="Courier New"/>
              </a:rPr>
              <a:t>R</a:t>
            </a:r>
            <a:endParaRPr sz="1600">
              <a:latin typeface="Courier New"/>
              <a:cs typeface="Courier New"/>
            </a:endParaRPr>
          </a:p>
          <a:p>
            <a:pPr>
              <a:lnSpc>
                <a:spcPct val="100000"/>
              </a:lnSpc>
            </a:pPr>
            <a:endParaRPr sz="1600">
              <a:latin typeface="Courier New"/>
              <a:cs typeface="Courier New"/>
            </a:endParaRPr>
          </a:p>
          <a:p>
            <a:pPr>
              <a:lnSpc>
                <a:spcPct val="100000"/>
              </a:lnSpc>
              <a:spcBef>
                <a:spcPts val="940"/>
              </a:spcBef>
            </a:pPr>
            <a:endParaRPr sz="1600">
              <a:latin typeface="Courier New"/>
              <a:cs typeface="Courier New"/>
            </a:endParaRPr>
          </a:p>
          <a:p>
            <a:pPr marL="241935" indent="-229235">
              <a:lnSpc>
                <a:spcPct val="100000"/>
              </a:lnSpc>
              <a:buFont typeface="Arial"/>
              <a:buChar char="●"/>
              <a:tabLst>
                <a:tab pos="241935" algn="l"/>
              </a:tabLst>
            </a:pPr>
            <a:r>
              <a:rPr dirty="0" sz="1600" b="1">
                <a:latin typeface="Times New Roman"/>
                <a:cs typeface="Times New Roman"/>
              </a:rPr>
              <a:t>Output:</a:t>
            </a:r>
            <a:r>
              <a:rPr dirty="0" sz="1600" spc="-6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Shows</a:t>
            </a:r>
            <a:r>
              <a:rPr dirty="0" sz="1600" spc="-6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entire</a:t>
            </a:r>
            <a:r>
              <a:rPr dirty="0" sz="1600" spc="-60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directory</a:t>
            </a:r>
            <a:r>
              <a:rPr dirty="0" sz="1600" spc="-6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tree</a:t>
            </a:r>
            <a:r>
              <a:rPr dirty="0" sz="1600" spc="-6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from</a:t>
            </a:r>
            <a:r>
              <a:rPr dirty="0" sz="1600" spc="-5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the</a:t>
            </a:r>
            <a:r>
              <a:rPr dirty="0" sz="1600" spc="-6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current</a:t>
            </a:r>
            <a:r>
              <a:rPr dirty="0" sz="1600" spc="-60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folder.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6" name="object 6" descr=""/>
          <p:cNvSpPr/>
          <p:nvPr/>
        </p:nvSpPr>
        <p:spPr>
          <a:xfrm>
            <a:off x="723900" y="6648456"/>
            <a:ext cx="6273800" cy="0"/>
          </a:xfrm>
          <a:custGeom>
            <a:avLst/>
            <a:gdLst/>
            <a:ahLst/>
            <a:cxnLst/>
            <a:rect l="l" t="t" r="r" b="b"/>
            <a:pathLst>
              <a:path w="6273800" h="0">
                <a:moveTo>
                  <a:pt x="0" y="0"/>
                </a:moveTo>
                <a:lnTo>
                  <a:pt x="6273800" y="0"/>
                </a:lnTo>
              </a:path>
            </a:pathLst>
          </a:custGeom>
          <a:ln w="12700">
            <a:solidFill>
              <a:srgbClr val="87878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 descr=""/>
          <p:cNvSpPr txBox="1"/>
          <p:nvPr/>
        </p:nvSpPr>
        <p:spPr>
          <a:xfrm>
            <a:off x="673100" y="6828482"/>
            <a:ext cx="4889500" cy="112331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300" spc="65">
                <a:latin typeface="MingLiU_HKSCS-ExtB"/>
                <a:cs typeface="MingLiU_HKSCS-ExtB"/>
              </a:rPr>
              <a:t>✅</a:t>
            </a:r>
            <a:r>
              <a:rPr dirty="0" sz="1300" spc="-380">
                <a:latin typeface="MingLiU_HKSCS-ExtB"/>
                <a:cs typeface="MingLiU_HKSCS-ExtB"/>
              </a:rPr>
              <a:t> </a:t>
            </a:r>
            <a:r>
              <a:rPr dirty="0" sz="1100" b="1">
                <a:latin typeface="Times New Roman"/>
                <a:cs typeface="Times New Roman"/>
              </a:rPr>
              <a:t>(vii)</a:t>
            </a:r>
            <a:r>
              <a:rPr dirty="0" sz="1100" spc="-10" b="1">
                <a:latin typeface="Times New Roman"/>
                <a:cs typeface="Times New Roman"/>
              </a:rPr>
              <a:t> </a:t>
            </a:r>
            <a:r>
              <a:rPr dirty="0" sz="1100" b="1">
                <a:latin typeface="Times New Roman"/>
                <a:cs typeface="Times New Roman"/>
              </a:rPr>
              <a:t>ls</a:t>
            </a:r>
            <a:r>
              <a:rPr dirty="0" sz="1100" spc="-5" b="1">
                <a:latin typeface="Times New Roman"/>
                <a:cs typeface="Times New Roman"/>
              </a:rPr>
              <a:t> </a:t>
            </a:r>
            <a:r>
              <a:rPr dirty="0" sz="1100" spc="-10" b="1">
                <a:latin typeface="Times New Roman"/>
                <a:cs typeface="Times New Roman"/>
              </a:rPr>
              <a:t>-</a:t>
            </a:r>
            <a:r>
              <a:rPr dirty="0" sz="1100" spc="-50" b="1">
                <a:latin typeface="Times New Roman"/>
                <a:cs typeface="Times New Roman"/>
              </a:rPr>
              <a:t>t</a:t>
            </a:r>
            <a:endParaRPr sz="1100">
              <a:latin typeface="Times New Roman"/>
              <a:cs typeface="Times New Roman"/>
            </a:endParaRPr>
          </a:p>
          <a:p>
            <a:pPr marL="241935" indent="-229235">
              <a:lnSpc>
                <a:spcPct val="100000"/>
              </a:lnSpc>
              <a:spcBef>
                <a:spcPts val="1180"/>
              </a:spcBef>
              <a:buSzPct val="145454"/>
              <a:buFont typeface="Arial"/>
              <a:buChar char="●"/>
              <a:tabLst>
                <a:tab pos="241935" algn="l"/>
              </a:tabLst>
            </a:pPr>
            <a:r>
              <a:rPr dirty="0" sz="1100" b="1">
                <a:latin typeface="Times New Roman"/>
                <a:cs typeface="Times New Roman"/>
              </a:rPr>
              <a:t>Description:</a:t>
            </a:r>
            <a:r>
              <a:rPr dirty="0" sz="1100" spc="8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Sorts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files</a:t>
            </a:r>
            <a:r>
              <a:rPr dirty="0" sz="1600" spc="-4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by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modification</a:t>
            </a:r>
            <a:r>
              <a:rPr dirty="0" sz="1600" spc="-4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time,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newest</a:t>
            </a:r>
            <a:r>
              <a:rPr dirty="0" sz="1600" spc="-45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first.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15"/>
              </a:spcBef>
              <a:buFont typeface="Arial"/>
              <a:buChar char="●"/>
            </a:pPr>
            <a:endParaRPr sz="1600">
              <a:latin typeface="Times New Roman"/>
              <a:cs typeface="Times New Roman"/>
            </a:endParaRPr>
          </a:p>
          <a:p>
            <a:pPr marL="241935" indent="-229235">
              <a:lnSpc>
                <a:spcPct val="100000"/>
              </a:lnSpc>
              <a:buFont typeface="Arial"/>
              <a:buChar char="●"/>
              <a:tabLst>
                <a:tab pos="241935" algn="l"/>
              </a:tabLst>
            </a:pPr>
            <a:r>
              <a:rPr dirty="0" sz="1600" spc="-10" b="1">
                <a:latin typeface="Times New Roman"/>
                <a:cs typeface="Times New Roman"/>
              </a:rPr>
              <a:t>Example: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9" name="object 9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25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/>
              <a:t>Md.</a:t>
            </a:r>
            <a:r>
              <a:rPr dirty="0" spc="55"/>
              <a:t> </a:t>
            </a:r>
            <a:r>
              <a:rPr dirty="0" spc="-25"/>
              <a:t>Tariqul</a:t>
            </a:r>
            <a:r>
              <a:rPr dirty="0" spc="60"/>
              <a:t> </a:t>
            </a:r>
            <a:r>
              <a:rPr dirty="0"/>
              <a:t>Islam,</a:t>
            </a:r>
            <a:r>
              <a:rPr dirty="0" spc="55"/>
              <a:t> </a:t>
            </a:r>
            <a:r>
              <a:rPr dirty="0" spc="-30"/>
              <a:t>Lecturer,</a:t>
            </a:r>
            <a:r>
              <a:rPr dirty="0" spc="60"/>
              <a:t> </a:t>
            </a:r>
            <a:r>
              <a:rPr dirty="0" spc="-20"/>
              <a:t>Department</a:t>
            </a:r>
            <a:r>
              <a:rPr dirty="0" spc="55"/>
              <a:t> </a:t>
            </a:r>
            <a:r>
              <a:rPr dirty="0"/>
              <a:t>of</a:t>
            </a:r>
            <a:r>
              <a:rPr dirty="0" spc="60"/>
              <a:t> CSE,</a:t>
            </a:r>
            <a:r>
              <a:rPr dirty="0" spc="55"/>
              <a:t> </a:t>
            </a:r>
            <a:r>
              <a:rPr dirty="0"/>
              <a:t>University</a:t>
            </a:r>
            <a:r>
              <a:rPr dirty="0" spc="60"/>
              <a:t> </a:t>
            </a:r>
            <a:r>
              <a:rPr dirty="0"/>
              <a:t>of</a:t>
            </a:r>
            <a:r>
              <a:rPr dirty="0" spc="60"/>
              <a:t> </a:t>
            </a:r>
            <a:r>
              <a:rPr dirty="0"/>
              <a:t>Global</a:t>
            </a:r>
            <a:r>
              <a:rPr dirty="0" spc="55"/>
              <a:t> </a:t>
            </a:r>
            <a:r>
              <a:rPr dirty="0"/>
              <a:t>Village</a:t>
            </a:r>
            <a:r>
              <a:rPr dirty="0" spc="60"/>
              <a:t> </a:t>
            </a:r>
            <a:r>
              <a:rPr dirty="0" spc="-10"/>
              <a:t>(UGV)</a:t>
            </a:r>
          </a:p>
        </p:txBody>
      </p:sp>
      <p:sp>
        <p:nvSpPr>
          <p:cNvPr id="10" name="object 10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25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 spc="-20"/>
              <a:t>Page:</a:t>
            </a:r>
            <a:r>
              <a:rPr dirty="0" spc="-10"/>
              <a:t> </a:t>
            </a:r>
            <a:r>
              <a:rPr dirty="0" spc="-40"/>
              <a:t>26</a:t>
            </a:r>
          </a:p>
        </p:txBody>
      </p:sp>
      <p:sp>
        <p:nvSpPr>
          <p:cNvPr id="8" name="object 8" descr=""/>
          <p:cNvSpPr txBox="1"/>
          <p:nvPr/>
        </p:nvSpPr>
        <p:spPr>
          <a:xfrm>
            <a:off x="673100" y="8766943"/>
            <a:ext cx="756920" cy="2692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600" b="1">
                <a:solidFill>
                  <a:srgbClr val="178037"/>
                </a:solidFill>
                <a:latin typeface="Courier New"/>
                <a:cs typeface="Courier New"/>
              </a:rPr>
              <a:t>ls</a:t>
            </a:r>
            <a:r>
              <a:rPr dirty="0" sz="1600" spc="-25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600" spc="-20" b="1">
                <a:solidFill>
                  <a:srgbClr val="178037"/>
                </a:solidFill>
                <a:latin typeface="Courier New"/>
                <a:cs typeface="Courier New"/>
              </a:rPr>
              <a:t>-</a:t>
            </a:r>
            <a:r>
              <a:rPr dirty="0" sz="1600" spc="-25" b="1">
                <a:solidFill>
                  <a:srgbClr val="178037"/>
                </a:solidFill>
                <a:latin typeface="Courier New"/>
                <a:cs typeface="Courier New"/>
              </a:rPr>
              <a:t>lt</a:t>
            </a:r>
            <a:endParaRPr sz="1600">
              <a:latin typeface="Courier New"/>
              <a:cs typeface="Courier New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723900" y="1085850"/>
            <a:ext cx="6273800" cy="0"/>
          </a:xfrm>
          <a:custGeom>
            <a:avLst/>
            <a:gdLst/>
            <a:ahLst/>
            <a:cxnLst/>
            <a:rect l="l" t="t" r="r" b="b"/>
            <a:pathLst>
              <a:path w="6273800" h="0">
                <a:moveTo>
                  <a:pt x="0" y="0"/>
                </a:moveTo>
                <a:lnTo>
                  <a:pt x="6273800" y="0"/>
                </a:lnTo>
              </a:path>
            </a:pathLst>
          </a:custGeom>
          <a:ln w="12700">
            <a:solidFill>
              <a:srgbClr val="87878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 txBox="1"/>
          <p:nvPr/>
        </p:nvSpPr>
        <p:spPr>
          <a:xfrm>
            <a:off x="673100" y="1270793"/>
            <a:ext cx="3676650" cy="112331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300" spc="65">
                <a:latin typeface="MingLiU_HKSCS-ExtB"/>
                <a:cs typeface="MingLiU_HKSCS-ExtB"/>
              </a:rPr>
              <a:t>✅</a:t>
            </a:r>
            <a:r>
              <a:rPr dirty="0" sz="1300" spc="-380">
                <a:latin typeface="MingLiU_HKSCS-ExtB"/>
                <a:cs typeface="MingLiU_HKSCS-ExtB"/>
              </a:rPr>
              <a:t> </a:t>
            </a:r>
            <a:r>
              <a:rPr dirty="0" sz="1100" b="1">
                <a:latin typeface="Times New Roman"/>
                <a:cs typeface="Times New Roman"/>
              </a:rPr>
              <a:t>(viii)</a:t>
            </a:r>
            <a:r>
              <a:rPr dirty="0" sz="1100" spc="-10" b="1">
                <a:latin typeface="Times New Roman"/>
                <a:cs typeface="Times New Roman"/>
              </a:rPr>
              <a:t> </a:t>
            </a:r>
            <a:r>
              <a:rPr dirty="0" sz="1100" b="1">
                <a:latin typeface="Times New Roman"/>
                <a:cs typeface="Times New Roman"/>
              </a:rPr>
              <a:t>ls</a:t>
            </a:r>
            <a:r>
              <a:rPr dirty="0" sz="1100" spc="-5" b="1">
                <a:latin typeface="Times New Roman"/>
                <a:cs typeface="Times New Roman"/>
              </a:rPr>
              <a:t> </a:t>
            </a:r>
            <a:r>
              <a:rPr dirty="0" sz="1100" spc="-10" b="1">
                <a:latin typeface="Times New Roman"/>
                <a:cs typeface="Times New Roman"/>
              </a:rPr>
              <a:t>-</a:t>
            </a:r>
            <a:r>
              <a:rPr dirty="0" sz="1100" spc="-50" b="1">
                <a:latin typeface="Times New Roman"/>
                <a:cs typeface="Times New Roman"/>
              </a:rPr>
              <a:t>S</a:t>
            </a:r>
            <a:endParaRPr sz="1100">
              <a:latin typeface="Times New Roman"/>
              <a:cs typeface="Times New Roman"/>
            </a:endParaRPr>
          </a:p>
          <a:p>
            <a:pPr marL="241935" indent="-229235">
              <a:lnSpc>
                <a:spcPct val="100000"/>
              </a:lnSpc>
              <a:spcBef>
                <a:spcPts val="1180"/>
              </a:spcBef>
              <a:buSzPct val="145454"/>
              <a:buFont typeface="Arial"/>
              <a:buChar char="●"/>
              <a:tabLst>
                <a:tab pos="241935" algn="l"/>
              </a:tabLst>
            </a:pPr>
            <a:r>
              <a:rPr dirty="0" sz="1100" b="1">
                <a:latin typeface="Times New Roman"/>
                <a:cs typeface="Times New Roman"/>
              </a:rPr>
              <a:t>Description:</a:t>
            </a:r>
            <a:r>
              <a:rPr dirty="0" sz="1100" spc="7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Sorts</a:t>
            </a:r>
            <a:r>
              <a:rPr dirty="0" sz="1600" spc="-5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files</a:t>
            </a:r>
            <a:r>
              <a:rPr dirty="0" sz="1600" spc="-5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by</a:t>
            </a:r>
            <a:r>
              <a:rPr dirty="0" sz="1600" spc="-5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size,</a:t>
            </a:r>
            <a:r>
              <a:rPr dirty="0" sz="1600" spc="-5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largest</a:t>
            </a:r>
            <a:r>
              <a:rPr dirty="0" sz="1600" spc="-50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first.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15"/>
              </a:spcBef>
              <a:buFont typeface="Arial"/>
              <a:buChar char="●"/>
            </a:pPr>
            <a:endParaRPr sz="1600">
              <a:latin typeface="Times New Roman"/>
              <a:cs typeface="Times New Roman"/>
            </a:endParaRPr>
          </a:p>
          <a:p>
            <a:pPr marL="241935" indent="-229235">
              <a:lnSpc>
                <a:spcPct val="100000"/>
              </a:lnSpc>
              <a:buFont typeface="Arial"/>
              <a:buChar char="●"/>
              <a:tabLst>
                <a:tab pos="241935" algn="l"/>
              </a:tabLst>
            </a:pPr>
            <a:r>
              <a:rPr dirty="0" sz="1600" spc="-10" b="1">
                <a:latin typeface="Times New Roman"/>
                <a:cs typeface="Times New Roman"/>
              </a:rPr>
              <a:t>Example: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673100" y="3209255"/>
            <a:ext cx="756920" cy="2692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600" b="1">
                <a:solidFill>
                  <a:srgbClr val="178037"/>
                </a:solidFill>
                <a:latin typeface="Courier New"/>
                <a:cs typeface="Courier New"/>
              </a:rPr>
              <a:t>ls</a:t>
            </a:r>
            <a:r>
              <a:rPr dirty="0" sz="1600" spc="-25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600" spc="-20" b="1">
                <a:solidFill>
                  <a:srgbClr val="178037"/>
                </a:solidFill>
                <a:latin typeface="Courier New"/>
                <a:cs typeface="Courier New"/>
              </a:rPr>
              <a:t>-</a:t>
            </a:r>
            <a:r>
              <a:rPr dirty="0" sz="1600" spc="-25" b="1">
                <a:solidFill>
                  <a:srgbClr val="178037"/>
                </a:solidFill>
                <a:latin typeface="Courier New"/>
                <a:cs typeface="Courier New"/>
              </a:rPr>
              <a:t>lS</a:t>
            </a:r>
            <a:endParaRPr sz="1600">
              <a:latin typeface="Courier New"/>
              <a:cs typeface="Courier New"/>
            </a:endParaRPr>
          </a:p>
        </p:txBody>
      </p:sp>
      <p:sp>
        <p:nvSpPr>
          <p:cNvPr id="5" name="object 5" descr=""/>
          <p:cNvSpPr/>
          <p:nvPr/>
        </p:nvSpPr>
        <p:spPr>
          <a:xfrm>
            <a:off x="723900" y="4222744"/>
            <a:ext cx="6273800" cy="0"/>
          </a:xfrm>
          <a:custGeom>
            <a:avLst/>
            <a:gdLst/>
            <a:ahLst/>
            <a:cxnLst/>
            <a:rect l="l" t="t" r="r" b="b"/>
            <a:pathLst>
              <a:path w="6273800" h="0">
                <a:moveTo>
                  <a:pt x="0" y="0"/>
                </a:moveTo>
                <a:lnTo>
                  <a:pt x="6273800" y="0"/>
                </a:lnTo>
              </a:path>
            </a:pathLst>
          </a:custGeom>
          <a:ln w="12700">
            <a:solidFill>
              <a:srgbClr val="87878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 descr=""/>
          <p:cNvSpPr txBox="1"/>
          <p:nvPr/>
        </p:nvSpPr>
        <p:spPr>
          <a:xfrm>
            <a:off x="673100" y="4414787"/>
            <a:ext cx="3518535" cy="112331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300" spc="65">
                <a:latin typeface="MingLiU_HKSCS-ExtB"/>
                <a:cs typeface="MingLiU_HKSCS-ExtB"/>
              </a:rPr>
              <a:t>✅</a:t>
            </a:r>
            <a:r>
              <a:rPr dirty="0" sz="1300" spc="-380">
                <a:latin typeface="MingLiU_HKSCS-ExtB"/>
                <a:cs typeface="MingLiU_HKSCS-ExtB"/>
              </a:rPr>
              <a:t> </a:t>
            </a:r>
            <a:r>
              <a:rPr dirty="0" sz="1100" b="1">
                <a:latin typeface="Times New Roman"/>
                <a:cs typeface="Times New Roman"/>
              </a:rPr>
              <a:t>(ix)</a:t>
            </a:r>
            <a:r>
              <a:rPr dirty="0" sz="1100" spc="-5" b="1">
                <a:latin typeface="Times New Roman"/>
                <a:cs typeface="Times New Roman"/>
              </a:rPr>
              <a:t> </a:t>
            </a:r>
            <a:r>
              <a:rPr dirty="0" sz="1100" b="1">
                <a:latin typeface="Times New Roman"/>
                <a:cs typeface="Times New Roman"/>
              </a:rPr>
              <a:t>ls</a:t>
            </a:r>
            <a:r>
              <a:rPr dirty="0" sz="1100" spc="-5" b="1">
                <a:latin typeface="Times New Roman"/>
                <a:cs typeface="Times New Roman"/>
              </a:rPr>
              <a:t> </a:t>
            </a:r>
            <a:r>
              <a:rPr dirty="0" sz="1100" spc="-10" b="1">
                <a:latin typeface="Times New Roman"/>
                <a:cs typeface="Times New Roman"/>
              </a:rPr>
              <a:t>-</a:t>
            </a:r>
            <a:r>
              <a:rPr dirty="0" sz="1100" spc="-50" b="1">
                <a:latin typeface="Times New Roman"/>
                <a:cs typeface="Times New Roman"/>
              </a:rPr>
              <a:t>r</a:t>
            </a:r>
            <a:endParaRPr sz="1100">
              <a:latin typeface="Times New Roman"/>
              <a:cs typeface="Times New Roman"/>
            </a:endParaRPr>
          </a:p>
          <a:p>
            <a:pPr marL="241935" indent="-229235">
              <a:lnSpc>
                <a:spcPct val="100000"/>
              </a:lnSpc>
              <a:spcBef>
                <a:spcPts val="1180"/>
              </a:spcBef>
              <a:buSzPct val="145454"/>
              <a:buFont typeface="Arial"/>
              <a:buChar char="●"/>
              <a:tabLst>
                <a:tab pos="241935" algn="l"/>
              </a:tabLst>
            </a:pPr>
            <a:r>
              <a:rPr dirty="0" sz="1100" b="1">
                <a:latin typeface="Times New Roman"/>
                <a:cs typeface="Times New Roman"/>
              </a:rPr>
              <a:t>Description:</a:t>
            </a:r>
            <a:r>
              <a:rPr dirty="0" sz="1100" spc="7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Reverses</a:t>
            </a:r>
            <a:r>
              <a:rPr dirty="0" sz="1600" spc="-4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the</a:t>
            </a:r>
            <a:r>
              <a:rPr dirty="0" sz="1600" spc="-5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order</a:t>
            </a:r>
            <a:r>
              <a:rPr dirty="0" sz="1600" spc="-4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of</a:t>
            </a:r>
            <a:r>
              <a:rPr dirty="0" sz="1600" spc="-50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listing.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15"/>
              </a:spcBef>
              <a:buFont typeface="Arial"/>
              <a:buChar char="●"/>
            </a:pPr>
            <a:endParaRPr sz="1600">
              <a:latin typeface="Times New Roman"/>
              <a:cs typeface="Times New Roman"/>
            </a:endParaRPr>
          </a:p>
          <a:p>
            <a:pPr marL="241935" indent="-229235">
              <a:lnSpc>
                <a:spcPct val="100000"/>
              </a:lnSpc>
              <a:buFont typeface="Arial"/>
              <a:buChar char="●"/>
              <a:tabLst>
                <a:tab pos="241935" algn="l"/>
              </a:tabLst>
            </a:pPr>
            <a:r>
              <a:rPr dirty="0" sz="1600" spc="-10" b="1">
                <a:latin typeface="Times New Roman"/>
                <a:cs typeface="Times New Roman"/>
              </a:rPr>
              <a:t>Example: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673100" y="6353249"/>
            <a:ext cx="756920" cy="2692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600" b="1">
                <a:solidFill>
                  <a:srgbClr val="178037"/>
                </a:solidFill>
                <a:latin typeface="Courier New"/>
                <a:cs typeface="Courier New"/>
              </a:rPr>
              <a:t>ls</a:t>
            </a:r>
            <a:r>
              <a:rPr dirty="0" sz="1600" spc="-25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600" spc="-20" b="1">
                <a:solidFill>
                  <a:srgbClr val="178037"/>
                </a:solidFill>
                <a:latin typeface="Courier New"/>
                <a:cs typeface="Courier New"/>
              </a:rPr>
              <a:t>-</a:t>
            </a:r>
            <a:r>
              <a:rPr dirty="0" sz="1600" spc="-25" b="1">
                <a:solidFill>
                  <a:srgbClr val="178037"/>
                </a:solidFill>
                <a:latin typeface="Courier New"/>
                <a:cs typeface="Courier New"/>
              </a:rPr>
              <a:t>lr</a:t>
            </a:r>
            <a:endParaRPr sz="1600">
              <a:latin typeface="Courier New"/>
              <a:cs typeface="Courier New"/>
            </a:endParaRPr>
          </a:p>
        </p:txBody>
      </p:sp>
      <p:sp>
        <p:nvSpPr>
          <p:cNvPr id="8" name="object 8" descr=""/>
          <p:cNvSpPr/>
          <p:nvPr/>
        </p:nvSpPr>
        <p:spPr>
          <a:xfrm>
            <a:off x="723900" y="7372339"/>
            <a:ext cx="6273800" cy="0"/>
          </a:xfrm>
          <a:custGeom>
            <a:avLst/>
            <a:gdLst/>
            <a:ahLst/>
            <a:cxnLst/>
            <a:rect l="l" t="t" r="r" b="b"/>
            <a:pathLst>
              <a:path w="6273800" h="0">
                <a:moveTo>
                  <a:pt x="0" y="0"/>
                </a:moveTo>
                <a:lnTo>
                  <a:pt x="6273800" y="0"/>
                </a:lnTo>
              </a:path>
            </a:pathLst>
          </a:custGeom>
          <a:ln w="12700">
            <a:solidFill>
              <a:srgbClr val="87878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 descr=""/>
          <p:cNvSpPr txBox="1"/>
          <p:nvPr/>
        </p:nvSpPr>
        <p:spPr>
          <a:xfrm>
            <a:off x="673100" y="7558782"/>
            <a:ext cx="3376929" cy="112331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300" spc="65">
                <a:latin typeface="MingLiU_HKSCS-ExtB"/>
                <a:cs typeface="MingLiU_HKSCS-ExtB"/>
              </a:rPr>
              <a:t>✅</a:t>
            </a:r>
            <a:r>
              <a:rPr dirty="0" sz="1300" spc="-380">
                <a:latin typeface="MingLiU_HKSCS-ExtB"/>
                <a:cs typeface="MingLiU_HKSCS-ExtB"/>
              </a:rPr>
              <a:t> </a:t>
            </a:r>
            <a:r>
              <a:rPr dirty="0" sz="1100" b="1">
                <a:latin typeface="Times New Roman"/>
                <a:cs typeface="Times New Roman"/>
              </a:rPr>
              <a:t>*</a:t>
            </a:r>
            <a:r>
              <a:rPr dirty="0" sz="1100" b="1" i="1">
                <a:latin typeface="Times New Roman"/>
                <a:cs typeface="Times New Roman"/>
              </a:rPr>
              <a:t>(x)</a:t>
            </a:r>
            <a:r>
              <a:rPr dirty="0" sz="1100" spc="-10" b="1" i="1">
                <a:latin typeface="Times New Roman"/>
                <a:cs typeface="Times New Roman"/>
              </a:rPr>
              <a:t> </a:t>
            </a:r>
            <a:r>
              <a:rPr dirty="0" sz="1100" b="1" i="1">
                <a:latin typeface="Times New Roman"/>
                <a:cs typeface="Times New Roman"/>
              </a:rPr>
              <a:t>ls</a:t>
            </a:r>
            <a:r>
              <a:rPr dirty="0" sz="1100" spc="-5" b="1" i="1">
                <a:latin typeface="Times New Roman"/>
                <a:cs typeface="Times New Roman"/>
              </a:rPr>
              <a:t> </a:t>
            </a:r>
            <a:r>
              <a:rPr dirty="0" sz="1100" spc="-10" b="1" i="1">
                <a:latin typeface="Times New Roman"/>
                <a:cs typeface="Times New Roman"/>
              </a:rPr>
              <a:t>-</a:t>
            </a:r>
            <a:r>
              <a:rPr dirty="0" sz="1100" b="1" i="1">
                <a:latin typeface="Times New Roman"/>
                <a:cs typeface="Times New Roman"/>
              </a:rPr>
              <a:t>d</a:t>
            </a:r>
            <a:r>
              <a:rPr dirty="0" sz="1100" spc="-5" b="1" i="1">
                <a:latin typeface="Times New Roman"/>
                <a:cs typeface="Times New Roman"/>
              </a:rPr>
              <a:t> </a:t>
            </a:r>
            <a:r>
              <a:rPr dirty="0" sz="1100" spc="-60" b="1" i="1">
                <a:latin typeface="Times New Roman"/>
                <a:cs typeface="Times New Roman"/>
              </a:rPr>
              <a:t>/</a:t>
            </a:r>
            <a:endParaRPr sz="1100">
              <a:latin typeface="Times New Roman"/>
              <a:cs typeface="Times New Roman"/>
            </a:endParaRPr>
          </a:p>
          <a:p>
            <a:pPr marL="241935" indent="-229235">
              <a:lnSpc>
                <a:spcPct val="100000"/>
              </a:lnSpc>
              <a:spcBef>
                <a:spcPts val="1180"/>
              </a:spcBef>
              <a:buFont typeface="Arial"/>
              <a:buChar char="●"/>
              <a:tabLst>
                <a:tab pos="241935" algn="l"/>
              </a:tabLst>
            </a:pPr>
            <a:r>
              <a:rPr dirty="0" sz="1600" spc="-10" b="1">
                <a:latin typeface="Times New Roman"/>
                <a:cs typeface="Times New Roman"/>
              </a:rPr>
              <a:t>Description:</a:t>
            </a:r>
            <a:r>
              <a:rPr dirty="0" sz="1600" spc="-2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Shows</a:t>
            </a:r>
            <a:r>
              <a:rPr dirty="0" sz="1600" spc="-2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only</a:t>
            </a:r>
            <a:r>
              <a:rPr dirty="0" sz="1600" spc="-20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directories.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15"/>
              </a:spcBef>
              <a:buFont typeface="Arial"/>
              <a:buChar char="●"/>
            </a:pPr>
            <a:endParaRPr sz="1600">
              <a:latin typeface="Times New Roman"/>
              <a:cs typeface="Times New Roman"/>
            </a:endParaRPr>
          </a:p>
          <a:p>
            <a:pPr marL="241935" indent="-229235">
              <a:lnSpc>
                <a:spcPct val="100000"/>
              </a:lnSpc>
              <a:buFont typeface="Arial"/>
              <a:buChar char="●"/>
              <a:tabLst>
                <a:tab pos="241935" algn="l"/>
              </a:tabLst>
            </a:pPr>
            <a:r>
              <a:rPr dirty="0" sz="1600" spc="-10" b="1">
                <a:latin typeface="Times New Roman"/>
                <a:cs typeface="Times New Roman"/>
              </a:rPr>
              <a:t>Example: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1" name="object 11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25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/>
              <a:t>Md.</a:t>
            </a:r>
            <a:r>
              <a:rPr dirty="0" spc="55"/>
              <a:t> </a:t>
            </a:r>
            <a:r>
              <a:rPr dirty="0" spc="-25"/>
              <a:t>Tariqul</a:t>
            </a:r>
            <a:r>
              <a:rPr dirty="0" spc="60"/>
              <a:t> </a:t>
            </a:r>
            <a:r>
              <a:rPr dirty="0"/>
              <a:t>Islam,</a:t>
            </a:r>
            <a:r>
              <a:rPr dirty="0" spc="55"/>
              <a:t> </a:t>
            </a:r>
            <a:r>
              <a:rPr dirty="0" spc="-30"/>
              <a:t>Lecturer,</a:t>
            </a:r>
            <a:r>
              <a:rPr dirty="0" spc="60"/>
              <a:t> </a:t>
            </a:r>
            <a:r>
              <a:rPr dirty="0" spc="-20"/>
              <a:t>Department</a:t>
            </a:r>
            <a:r>
              <a:rPr dirty="0" spc="55"/>
              <a:t> </a:t>
            </a:r>
            <a:r>
              <a:rPr dirty="0"/>
              <a:t>of</a:t>
            </a:r>
            <a:r>
              <a:rPr dirty="0" spc="60"/>
              <a:t> CSE,</a:t>
            </a:r>
            <a:r>
              <a:rPr dirty="0" spc="55"/>
              <a:t> </a:t>
            </a:r>
            <a:r>
              <a:rPr dirty="0"/>
              <a:t>University</a:t>
            </a:r>
            <a:r>
              <a:rPr dirty="0" spc="60"/>
              <a:t> </a:t>
            </a:r>
            <a:r>
              <a:rPr dirty="0"/>
              <a:t>of</a:t>
            </a:r>
            <a:r>
              <a:rPr dirty="0" spc="60"/>
              <a:t> </a:t>
            </a:r>
            <a:r>
              <a:rPr dirty="0"/>
              <a:t>Global</a:t>
            </a:r>
            <a:r>
              <a:rPr dirty="0" spc="55"/>
              <a:t> </a:t>
            </a:r>
            <a:r>
              <a:rPr dirty="0"/>
              <a:t>Village</a:t>
            </a:r>
            <a:r>
              <a:rPr dirty="0" spc="60"/>
              <a:t> </a:t>
            </a:r>
            <a:r>
              <a:rPr dirty="0" spc="-10"/>
              <a:t>(UGV)</a:t>
            </a:r>
          </a:p>
        </p:txBody>
      </p:sp>
      <p:sp>
        <p:nvSpPr>
          <p:cNvPr id="12" name="object 12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25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 spc="-20"/>
              <a:t>Page:</a:t>
            </a:r>
            <a:r>
              <a:rPr dirty="0" spc="-10"/>
              <a:t> </a:t>
            </a:r>
            <a:r>
              <a:rPr dirty="0" spc="-40"/>
              <a:t>27</a:t>
            </a:r>
          </a:p>
        </p:txBody>
      </p:sp>
      <p:sp>
        <p:nvSpPr>
          <p:cNvPr id="10" name="object 10" descr=""/>
          <p:cNvSpPr txBox="1"/>
          <p:nvPr/>
        </p:nvSpPr>
        <p:spPr>
          <a:xfrm>
            <a:off x="673100" y="9497268"/>
            <a:ext cx="1000760" cy="2692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600" b="1">
                <a:solidFill>
                  <a:srgbClr val="178037"/>
                </a:solidFill>
                <a:latin typeface="Courier New"/>
                <a:cs typeface="Courier New"/>
              </a:rPr>
              <a:t>ls</a:t>
            </a:r>
            <a:r>
              <a:rPr dirty="0" sz="1600" spc="-20" b="1">
                <a:solidFill>
                  <a:srgbClr val="178037"/>
                </a:solidFill>
                <a:latin typeface="Courier New"/>
                <a:cs typeface="Courier New"/>
              </a:rPr>
              <a:t> -</a:t>
            </a:r>
            <a:r>
              <a:rPr dirty="0" sz="1600" b="1">
                <a:solidFill>
                  <a:srgbClr val="178037"/>
                </a:solidFill>
                <a:latin typeface="Courier New"/>
                <a:cs typeface="Courier New"/>
              </a:rPr>
              <a:t>d</a:t>
            </a:r>
            <a:r>
              <a:rPr dirty="0" sz="1600" spc="-20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600" spc="-25" b="1">
                <a:solidFill>
                  <a:srgbClr val="178037"/>
                </a:solidFill>
                <a:latin typeface="Courier New"/>
                <a:cs typeface="Courier New"/>
              </a:rPr>
              <a:t>*/</a:t>
            </a:r>
            <a:endParaRPr sz="1600">
              <a:latin typeface="Courier New"/>
              <a:cs typeface="Courier New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723900" y="1492256"/>
            <a:ext cx="6273800" cy="0"/>
          </a:xfrm>
          <a:custGeom>
            <a:avLst/>
            <a:gdLst/>
            <a:ahLst/>
            <a:cxnLst/>
            <a:rect l="l" t="t" r="r" b="b"/>
            <a:pathLst>
              <a:path w="6273800" h="0">
                <a:moveTo>
                  <a:pt x="0" y="0"/>
                </a:moveTo>
                <a:lnTo>
                  <a:pt x="6273800" y="0"/>
                </a:lnTo>
              </a:path>
            </a:pathLst>
          </a:custGeom>
          <a:ln w="12700">
            <a:solidFill>
              <a:srgbClr val="87878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 txBox="1"/>
          <p:nvPr/>
        </p:nvSpPr>
        <p:spPr>
          <a:xfrm>
            <a:off x="673100" y="1675358"/>
            <a:ext cx="3790315" cy="112331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300" spc="65">
                <a:latin typeface="MingLiU_HKSCS-ExtB"/>
                <a:cs typeface="MingLiU_HKSCS-ExtB"/>
              </a:rPr>
              <a:t>✅</a:t>
            </a:r>
            <a:r>
              <a:rPr dirty="0" sz="1300" spc="-380">
                <a:latin typeface="MingLiU_HKSCS-ExtB"/>
                <a:cs typeface="MingLiU_HKSCS-ExtB"/>
              </a:rPr>
              <a:t> </a:t>
            </a:r>
            <a:r>
              <a:rPr dirty="0" sz="1100" b="1">
                <a:latin typeface="Times New Roman"/>
                <a:cs typeface="Times New Roman"/>
              </a:rPr>
              <a:t>(xi)</a:t>
            </a:r>
            <a:r>
              <a:rPr dirty="0" sz="1100" spc="-5" b="1">
                <a:latin typeface="Times New Roman"/>
                <a:cs typeface="Times New Roman"/>
              </a:rPr>
              <a:t> </a:t>
            </a:r>
            <a:r>
              <a:rPr dirty="0" sz="1100" b="1">
                <a:latin typeface="Times New Roman"/>
                <a:cs typeface="Times New Roman"/>
              </a:rPr>
              <a:t>ls</a:t>
            </a:r>
            <a:r>
              <a:rPr dirty="0" sz="1100" spc="-5" b="1">
                <a:latin typeface="Times New Roman"/>
                <a:cs typeface="Times New Roman"/>
              </a:rPr>
              <a:t> </a:t>
            </a:r>
            <a:r>
              <a:rPr dirty="0" sz="1100" spc="-10" b="1">
                <a:latin typeface="Times New Roman"/>
                <a:cs typeface="Times New Roman"/>
              </a:rPr>
              <a:t>-</a:t>
            </a:r>
            <a:r>
              <a:rPr dirty="0" sz="1100" spc="-50" b="1">
                <a:latin typeface="Times New Roman"/>
                <a:cs typeface="Times New Roman"/>
              </a:rPr>
              <a:t>i</a:t>
            </a:r>
            <a:endParaRPr sz="1100">
              <a:latin typeface="Times New Roman"/>
              <a:cs typeface="Times New Roman"/>
            </a:endParaRPr>
          </a:p>
          <a:p>
            <a:pPr marL="241935" indent="-229235">
              <a:lnSpc>
                <a:spcPct val="100000"/>
              </a:lnSpc>
              <a:spcBef>
                <a:spcPts val="1180"/>
              </a:spcBef>
              <a:buSzPct val="145454"/>
              <a:buFont typeface="Arial"/>
              <a:buChar char="●"/>
              <a:tabLst>
                <a:tab pos="241935" algn="l"/>
              </a:tabLst>
            </a:pPr>
            <a:r>
              <a:rPr dirty="0" sz="1100" b="1">
                <a:latin typeface="Times New Roman"/>
                <a:cs typeface="Times New Roman"/>
              </a:rPr>
              <a:t>Description:</a:t>
            </a:r>
            <a:r>
              <a:rPr dirty="0" sz="1100" spc="7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Displays</a:t>
            </a:r>
            <a:r>
              <a:rPr dirty="0" sz="1600" spc="-5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inode</a:t>
            </a:r>
            <a:r>
              <a:rPr dirty="0" sz="1600" spc="-5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numbers</a:t>
            </a:r>
            <a:r>
              <a:rPr dirty="0" sz="1600" spc="-5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of</a:t>
            </a:r>
            <a:r>
              <a:rPr dirty="0" sz="1600" spc="-50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files.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15"/>
              </a:spcBef>
              <a:buFont typeface="Arial"/>
              <a:buChar char="●"/>
            </a:pPr>
            <a:endParaRPr sz="1600">
              <a:latin typeface="Times New Roman"/>
              <a:cs typeface="Times New Roman"/>
            </a:endParaRPr>
          </a:p>
          <a:p>
            <a:pPr marL="241935" indent="-229235">
              <a:lnSpc>
                <a:spcPct val="100000"/>
              </a:lnSpc>
              <a:buFont typeface="Arial"/>
              <a:buChar char="●"/>
              <a:tabLst>
                <a:tab pos="241935" algn="l"/>
              </a:tabLst>
            </a:pPr>
            <a:r>
              <a:rPr dirty="0" sz="1600" spc="-10" b="1">
                <a:latin typeface="Times New Roman"/>
                <a:cs typeface="Times New Roman"/>
              </a:rPr>
              <a:t>Example: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673100" y="3613819"/>
            <a:ext cx="6195060" cy="109347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600" b="1">
                <a:solidFill>
                  <a:srgbClr val="178037"/>
                </a:solidFill>
                <a:latin typeface="Courier New"/>
                <a:cs typeface="Courier New"/>
              </a:rPr>
              <a:t>ls</a:t>
            </a:r>
            <a:r>
              <a:rPr dirty="0" sz="1600" spc="-25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600" spc="-20" b="1">
                <a:solidFill>
                  <a:srgbClr val="178037"/>
                </a:solidFill>
                <a:latin typeface="Courier New"/>
                <a:cs typeface="Courier New"/>
              </a:rPr>
              <a:t>-</a:t>
            </a:r>
            <a:r>
              <a:rPr dirty="0" sz="1600" spc="-50" b="1">
                <a:solidFill>
                  <a:srgbClr val="178037"/>
                </a:solidFill>
                <a:latin typeface="Courier New"/>
                <a:cs typeface="Courier New"/>
              </a:rPr>
              <a:t>i</a:t>
            </a:r>
            <a:endParaRPr sz="1600">
              <a:latin typeface="Courier New"/>
              <a:cs typeface="Courier New"/>
            </a:endParaRPr>
          </a:p>
          <a:p>
            <a:pPr>
              <a:lnSpc>
                <a:spcPct val="100000"/>
              </a:lnSpc>
            </a:pPr>
            <a:endParaRPr sz="1600">
              <a:latin typeface="Courier New"/>
              <a:cs typeface="Courier New"/>
            </a:endParaRPr>
          </a:p>
          <a:p>
            <a:pPr>
              <a:lnSpc>
                <a:spcPct val="100000"/>
              </a:lnSpc>
              <a:spcBef>
                <a:spcPts val="940"/>
              </a:spcBef>
            </a:pPr>
            <a:endParaRPr sz="1600">
              <a:latin typeface="Courier New"/>
              <a:cs typeface="Courier New"/>
            </a:endParaRPr>
          </a:p>
          <a:p>
            <a:pPr marL="241935" indent="-229235">
              <a:lnSpc>
                <a:spcPct val="100000"/>
              </a:lnSpc>
              <a:buFont typeface="Arial"/>
              <a:buChar char="●"/>
              <a:tabLst>
                <a:tab pos="241935" algn="l"/>
              </a:tabLst>
            </a:pPr>
            <a:r>
              <a:rPr dirty="0" sz="1600" b="1">
                <a:latin typeface="Times New Roman"/>
                <a:cs typeface="Times New Roman"/>
              </a:rPr>
              <a:t>Output: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Shows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each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file’s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inode,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a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unique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identifier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in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the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filesystem.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5" name="object 5" descr=""/>
          <p:cNvSpPr/>
          <p:nvPr/>
        </p:nvSpPr>
        <p:spPr>
          <a:xfrm>
            <a:off x="723900" y="5289542"/>
            <a:ext cx="6273800" cy="0"/>
          </a:xfrm>
          <a:custGeom>
            <a:avLst/>
            <a:gdLst/>
            <a:ahLst/>
            <a:cxnLst/>
            <a:rect l="l" t="t" r="r" b="b"/>
            <a:pathLst>
              <a:path w="6273800" h="0">
                <a:moveTo>
                  <a:pt x="0" y="0"/>
                </a:moveTo>
                <a:lnTo>
                  <a:pt x="6273800" y="0"/>
                </a:lnTo>
              </a:path>
            </a:pathLst>
          </a:custGeom>
          <a:ln w="12700">
            <a:solidFill>
              <a:srgbClr val="87878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 descr=""/>
          <p:cNvSpPr txBox="1"/>
          <p:nvPr/>
        </p:nvSpPr>
        <p:spPr>
          <a:xfrm>
            <a:off x="673100" y="5477023"/>
            <a:ext cx="4410710" cy="288607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300" spc="65">
                <a:latin typeface="MingLiU_HKSCS-ExtB"/>
                <a:cs typeface="MingLiU_HKSCS-ExtB"/>
              </a:rPr>
              <a:t>✅</a:t>
            </a:r>
            <a:r>
              <a:rPr dirty="0" sz="1300" spc="-380">
                <a:latin typeface="MingLiU_HKSCS-ExtB"/>
                <a:cs typeface="MingLiU_HKSCS-ExtB"/>
              </a:rPr>
              <a:t> </a:t>
            </a:r>
            <a:r>
              <a:rPr dirty="0" sz="1100" b="1">
                <a:latin typeface="Times New Roman"/>
                <a:cs typeface="Times New Roman"/>
              </a:rPr>
              <a:t>(xii)</a:t>
            </a:r>
            <a:r>
              <a:rPr dirty="0" sz="1100" spc="-10" b="1">
                <a:latin typeface="Times New Roman"/>
                <a:cs typeface="Times New Roman"/>
              </a:rPr>
              <a:t> </a:t>
            </a:r>
            <a:r>
              <a:rPr dirty="0" sz="1100" b="1">
                <a:latin typeface="Times New Roman"/>
                <a:cs typeface="Times New Roman"/>
              </a:rPr>
              <a:t>ls</a:t>
            </a:r>
            <a:r>
              <a:rPr dirty="0" sz="1100" spc="-5" b="1">
                <a:latin typeface="Times New Roman"/>
                <a:cs typeface="Times New Roman"/>
              </a:rPr>
              <a:t> </a:t>
            </a:r>
            <a:r>
              <a:rPr dirty="0" sz="1100" spc="-10" b="1">
                <a:latin typeface="Times New Roman"/>
                <a:cs typeface="Times New Roman"/>
              </a:rPr>
              <a:t>-</a:t>
            </a:r>
            <a:r>
              <a:rPr dirty="0" sz="1100" spc="-50" b="1">
                <a:latin typeface="Times New Roman"/>
                <a:cs typeface="Times New Roman"/>
              </a:rPr>
              <a:t>F</a:t>
            </a:r>
            <a:endParaRPr sz="1100">
              <a:latin typeface="Times New Roman"/>
              <a:cs typeface="Times New Roman"/>
            </a:endParaRPr>
          </a:p>
          <a:p>
            <a:pPr marL="241935" indent="-229235">
              <a:lnSpc>
                <a:spcPct val="100000"/>
              </a:lnSpc>
              <a:spcBef>
                <a:spcPts val="1180"/>
              </a:spcBef>
              <a:buSzPct val="145454"/>
              <a:buFont typeface="Arial"/>
              <a:buChar char="●"/>
              <a:tabLst>
                <a:tab pos="241935" algn="l"/>
              </a:tabLst>
            </a:pPr>
            <a:r>
              <a:rPr dirty="0" sz="1100" b="1">
                <a:latin typeface="Times New Roman"/>
                <a:cs typeface="Times New Roman"/>
              </a:rPr>
              <a:t>Description:</a:t>
            </a:r>
            <a:r>
              <a:rPr dirty="0" sz="1100" spc="7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Appends</a:t>
            </a:r>
            <a:r>
              <a:rPr dirty="0" sz="1600" spc="-5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symbols</a:t>
            </a:r>
            <a:r>
              <a:rPr dirty="0" sz="1600" spc="-5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to</a:t>
            </a:r>
            <a:r>
              <a:rPr dirty="0" sz="1600" spc="-5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indicate</a:t>
            </a:r>
            <a:r>
              <a:rPr dirty="0" sz="1600" spc="-5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file</a:t>
            </a:r>
            <a:r>
              <a:rPr dirty="0" sz="1600" spc="-55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types: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90"/>
              </a:spcBef>
              <a:buFont typeface="Arial"/>
              <a:buChar char="●"/>
            </a:pPr>
            <a:endParaRPr sz="1600">
              <a:latin typeface="Times New Roman"/>
              <a:cs typeface="Times New Roman"/>
            </a:endParaRPr>
          </a:p>
          <a:p>
            <a:pPr lvl="1" marL="699135" indent="-229235">
              <a:lnSpc>
                <a:spcPct val="100000"/>
              </a:lnSpc>
              <a:spcBef>
                <a:spcPts val="5"/>
              </a:spcBef>
              <a:buClr>
                <a:srgbClr val="000000"/>
              </a:buClr>
              <a:buFont typeface="Arial"/>
              <a:buChar char="○"/>
              <a:tabLst>
                <a:tab pos="699135" algn="l"/>
              </a:tabLst>
            </a:pPr>
            <a:r>
              <a:rPr dirty="0" sz="1600" spc="-10" b="1">
                <a:solidFill>
                  <a:srgbClr val="178037"/>
                </a:solidFill>
                <a:latin typeface="Courier New"/>
                <a:cs typeface="Courier New"/>
              </a:rPr>
              <a:t>/</a:t>
            </a:r>
            <a:r>
              <a:rPr dirty="0" sz="1600" spc="-565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for</a:t>
            </a:r>
            <a:r>
              <a:rPr dirty="0" sz="1600" spc="-30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directories</a:t>
            </a:r>
            <a:endParaRPr sz="1600">
              <a:latin typeface="Times New Roman"/>
              <a:cs typeface="Times New Roman"/>
            </a:endParaRPr>
          </a:p>
          <a:p>
            <a:pPr lvl="1">
              <a:lnSpc>
                <a:spcPct val="100000"/>
              </a:lnSpc>
              <a:spcBef>
                <a:spcPts val="500"/>
              </a:spcBef>
              <a:buFont typeface="Arial"/>
              <a:buChar char="○"/>
            </a:pPr>
            <a:endParaRPr sz="1600">
              <a:latin typeface="Times New Roman"/>
              <a:cs typeface="Times New Roman"/>
            </a:endParaRPr>
          </a:p>
          <a:p>
            <a:pPr lvl="1" marL="699135" indent="-229235">
              <a:lnSpc>
                <a:spcPct val="100000"/>
              </a:lnSpc>
              <a:buClr>
                <a:srgbClr val="000000"/>
              </a:buClr>
              <a:buFont typeface="Arial"/>
              <a:buChar char="○"/>
              <a:tabLst>
                <a:tab pos="699135" algn="l"/>
              </a:tabLst>
            </a:pPr>
            <a:r>
              <a:rPr dirty="0" sz="1600" spc="-10" b="1">
                <a:solidFill>
                  <a:srgbClr val="178037"/>
                </a:solidFill>
                <a:latin typeface="Courier New"/>
                <a:cs typeface="Courier New"/>
              </a:rPr>
              <a:t>*</a:t>
            </a:r>
            <a:r>
              <a:rPr dirty="0" sz="1600" spc="-565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for</a:t>
            </a:r>
            <a:r>
              <a:rPr dirty="0" sz="1600" spc="-30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executables</a:t>
            </a:r>
            <a:endParaRPr sz="1600">
              <a:latin typeface="Times New Roman"/>
              <a:cs typeface="Times New Roman"/>
            </a:endParaRPr>
          </a:p>
          <a:p>
            <a:pPr lvl="1">
              <a:lnSpc>
                <a:spcPct val="100000"/>
              </a:lnSpc>
              <a:spcBef>
                <a:spcPts val="325"/>
              </a:spcBef>
              <a:buFont typeface="Arial"/>
              <a:buChar char="○"/>
            </a:pPr>
            <a:endParaRPr sz="1600">
              <a:latin typeface="Times New Roman"/>
              <a:cs typeface="Times New Roman"/>
            </a:endParaRPr>
          </a:p>
          <a:p>
            <a:pPr marL="241935" indent="-229235">
              <a:lnSpc>
                <a:spcPct val="100000"/>
              </a:lnSpc>
              <a:spcBef>
                <a:spcPts val="5"/>
              </a:spcBef>
              <a:buFont typeface="Arial"/>
              <a:buChar char="●"/>
              <a:tabLst>
                <a:tab pos="241935" algn="l"/>
              </a:tabLst>
            </a:pPr>
            <a:r>
              <a:rPr dirty="0" sz="1600" spc="-10" b="1">
                <a:latin typeface="Times New Roman"/>
                <a:cs typeface="Times New Roman"/>
              </a:rPr>
              <a:t>Example: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90"/>
              </a:spcBef>
            </a:pP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600" b="1">
                <a:solidFill>
                  <a:srgbClr val="178037"/>
                </a:solidFill>
                <a:latin typeface="Courier New"/>
                <a:cs typeface="Courier New"/>
              </a:rPr>
              <a:t>ls</a:t>
            </a:r>
            <a:r>
              <a:rPr dirty="0" sz="1600" spc="-25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600" spc="-20" b="1">
                <a:solidFill>
                  <a:srgbClr val="178037"/>
                </a:solidFill>
                <a:latin typeface="Courier New"/>
                <a:cs typeface="Courier New"/>
              </a:rPr>
              <a:t>-</a:t>
            </a:r>
            <a:r>
              <a:rPr dirty="0" sz="1600" spc="-50" b="1">
                <a:solidFill>
                  <a:srgbClr val="178037"/>
                </a:solidFill>
                <a:latin typeface="Courier New"/>
                <a:cs typeface="Courier New"/>
              </a:rPr>
              <a:t>F</a:t>
            </a:r>
            <a:endParaRPr sz="1600">
              <a:latin typeface="Courier New"/>
              <a:cs typeface="Courier New"/>
            </a:endParaRPr>
          </a:p>
        </p:txBody>
      </p:sp>
      <p:sp>
        <p:nvSpPr>
          <p:cNvPr id="7" name="object 7" descr=""/>
          <p:cNvSpPr/>
          <p:nvPr/>
        </p:nvSpPr>
        <p:spPr>
          <a:xfrm>
            <a:off x="723900" y="9112251"/>
            <a:ext cx="6273800" cy="0"/>
          </a:xfrm>
          <a:custGeom>
            <a:avLst/>
            <a:gdLst/>
            <a:ahLst/>
            <a:cxnLst/>
            <a:rect l="l" t="t" r="r" b="b"/>
            <a:pathLst>
              <a:path w="6273800" h="0">
                <a:moveTo>
                  <a:pt x="0" y="0"/>
                </a:moveTo>
                <a:lnTo>
                  <a:pt x="6273800" y="0"/>
                </a:lnTo>
              </a:path>
            </a:pathLst>
          </a:custGeom>
          <a:ln w="12700">
            <a:solidFill>
              <a:srgbClr val="87878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 descr=""/>
          <p:cNvSpPr txBox="1"/>
          <p:nvPr/>
        </p:nvSpPr>
        <p:spPr>
          <a:xfrm>
            <a:off x="673100" y="9318153"/>
            <a:ext cx="2230755" cy="26098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1550" spc="930">
                <a:latin typeface="Cambria"/>
                <a:cs typeface="Cambria"/>
              </a:rPr>
              <a:t>🔷</a:t>
            </a:r>
            <a:r>
              <a:rPr dirty="0" sz="1550" spc="-40">
                <a:latin typeface="Cambria"/>
                <a:cs typeface="Cambria"/>
              </a:rPr>
              <a:t> </a:t>
            </a:r>
            <a:r>
              <a:rPr dirty="0" sz="1300" b="1">
                <a:latin typeface="Times New Roman"/>
                <a:cs typeface="Times New Roman"/>
              </a:rPr>
              <a:t>7.</a:t>
            </a:r>
            <a:r>
              <a:rPr dirty="0" sz="1300" spc="-25" b="1">
                <a:latin typeface="Times New Roman"/>
                <a:cs typeface="Times New Roman"/>
              </a:rPr>
              <a:t> </a:t>
            </a:r>
            <a:r>
              <a:rPr dirty="0" sz="1300" b="1">
                <a:latin typeface="Times New Roman"/>
                <a:cs typeface="Times New Roman"/>
              </a:rPr>
              <a:t>COMBINING</a:t>
            </a:r>
            <a:r>
              <a:rPr dirty="0" sz="1300" spc="-25" b="1">
                <a:latin typeface="Times New Roman"/>
                <a:cs typeface="Times New Roman"/>
              </a:rPr>
              <a:t> </a:t>
            </a:r>
            <a:r>
              <a:rPr dirty="0" sz="1300" spc="-110" b="1">
                <a:latin typeface="Times New Roman"/>
                <a:cs typeface="Times New Roman"/>
              </a:rPr>
              <a:t>OPTIONS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9" name="object 9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25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/>
              <a:t>Md.</a:t>
            </a:r>
            <a:r>
              <a:rPr dirty="0" spc="55"/>
              <a:t> </a:t>
            </a:r>
            <a:r>
              <a:rPr dirty="0" spc="-25"/>
              <a:t>Tariqul</a:t>
            </a:r>
            <a:r>
              <a:rPr dirty="0" spc="60"/>
              <a:t> </a:t>
            </a:r>
            <a:r>
              <a:rPr dirty="0"/>
              <a:t>Islam,</a:t>
            </a:r>
            <a:r>
              <a:rPr dirty="0" spc="55"/>
              <a:t> </a:t>
            </a:r>
            <a:r>
              <a:rPr dirty="0" spc="-30"/>
              <a:t>Lecturer,</a:t>
            </a:r>
            <a:r>
              <a:rPr dirty="0" spc="60"/>
              <a:t> </a:t>
            </a:r>
            <a:r>
              <a:rPr dirty="0" spc="-20"/>
              <a:t>Department</a:t>
            </a:r>
            <a:r>
              <a:rPr dirty="0" spc="55"/>
              <a:t> </a:t>
            </a:r>
            <a:r>
              <a:rPr dirty="0"/>
              <a:t>of</a:t>
            </a:r>
            <a:r>
              <a:rPr dirty="0" spc="60"/>
              <a:t> CSE,</a:t>
            </a:r>
            <a:r>
              <a:rPr dirty="0" spc="55"/>
              <a:t> </a:t>
            </a:r>
            <a:r>
              <a:rPr dirty="0"/>
              <a:t>University</a:t>
            </a:r>
            <a:r>
              <a:rPr dirty="0" spc="60"/>
              <a:t> </a:t>
            </a:r>
            <a:r>
              <a:rPr dirty="0"/>
              <a:t>of</a:t>
            </a:r>
            <a:r>
              <a:rPr dirty="0" spc="60"/>
              <a:t> </a:t>
            </a:r>
            <a:r>
              <a:rPr dirty="0"/>
              <a:t>Global</a:t>
            </a:r>
            <a:r>
              <a:rPr dirty="0" spc="55"/>
              <a:t> </a:t>
            </a:r>
            <a:r>
              <a:rPr dirty="0"/>
              <a:t>Village</a:t>
            </a:r>
            <a:r>
              <a:rPr dirty="0" spc="60"/>
              <a:t> </a:t>
            </a:r>
            <a:r>
              <a:rPr dirty="0" spc="-10"/>
              <a:t>(UGV)</a:t>
            </a:r>
          </a:p>
        </p:txBody>
      </p:sp>
      <p:sp>
        <p:nvSpPr>
          <p:cNvPr id="10" name="object 10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25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 spc="-20"/>
              <a:t>Page:</a:t>
            </a:r>
            <a:r>
              <a:rPr dirty="0" spc="-10"/>
              <a:t> </a:t>
            </a:r>
            <a:r>
              <a:rPr dirty="0" spc="-40"/>
              <a:t>28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444500" y="888206"/>
            <a:ext cx="5629275" cy="67500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600" spc="-50" b="1">
                <a:latin typeface="Times New Roman"/>
                <a:cs typeface="Times New Roman"/>
              </a:rPr>
              <a:t>You </a:t>
            </a:r>
            <a:r>
              <a:rPr dirty="0" sz="1600" b="1">
                <a:latin typeface="Times New Roman"/>
                <a:cs typeface="Times New Roman"/>
              </a:rPr>
              <a:t>can</a:t>
            </a:r>
            <a:r>
              <a:rPr dirty="0" sz="1600" spc="-6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combine</a:t>
            </a:r>
            <a:r>
              <a:rPr dirty="0" sz="1600" spc="-5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multiple</a:t>
            </a:r>
            <a:r>
              <a:rPr dirty="0" sz="1600" spc="-6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options</a:t>
            </a:r>
            <a:r>
              <a:rPr dirty="0" sz="1600" spc="-5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together</a:t>
            </a:r>
            <a:r>
              <a:rPr dirty="0" sz="1600" spc="-5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for</a:t>
            </a:r>
            <a:r>
              <a:rPr dirty="0" sz="1600" spc="-5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powerful</a:t>
            </a:r>
            <a:r>
              <a:rPr dirty="0" sz="1600" spc="-60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outputs.</a:t>
            </a:r>
            <a:endParaRPr sz="1600">
              <a:latin typeface="Times New Roman"/>
              <a:cs typeface="Times New Roman"/>
            </a:endParaRPr>
          </a:p>
          <a:p>
            <a:pPr marL="470534" indent="-229235">
              <a:lnSpc>
                <a:spcPct val="100000"/>
              </a:lnSpc>
              <a:spcBef>
                <a:spcPts val="1270"/>
              </a:spcBef>
              <a:buFont typeface="Arial"/>
              <a:buChar char="●"/>
              <a:tabLst>
                <a:tab pos="470534" algn="l"/>
              </a:tabLst>
            </a:pPr>
            <a:r>
              <a:rPr dirty="0" sz="1600" spc="-10" b="1">
                <a:latin typeface="Times New Roman"/>
                <a:cs typeface="Times New Roman"/>
              </a:rPr>
              <a:t>Example: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673100" y="2378223"/>
            <a:ext cx="5708015" cy="109347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600" b="1">
                <a:solidFill>
                  <a:srgbClr val="178037"/>
                </a:solidFill>
                <a:latin typeface="Courier New"/>
                <a:cs typeface="Courier New"/>
              </a:rPr>
              <a:t>ls</a:t>
            </a:r>
            <a:r>
              <a:rPr dirty="0" sz="1600" spc="-25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600" spc="-20" b="1">
                <a:solidFill>
                  <a:srgbClr val="178037"/>
                </a:solidFill>
                <a:latin typeface="Courier New"/>
                <a:cs typeface="Courier New"/>
              </a:rPr>
              <a:t>-</a:t>
            </a:r>
            <a:r>
              <a:rPr dirty="0" sz="1600" spc="-25" b="1">
                <a:solidFill>
                  <a:srgbClr val="178037"/>
                </a:solidFill>
                <a:latin typeface="Courier New"/>
                <a:cs typeface="Courier New"/>
              </a:rPr>
              <a:t>lhS</a:t>
            </a:r>
            <a:endParaRPr sz="1600">
              <a:latin typeface="Courier New"/>
              <a:cs typeface="Courier New"/>
            </a:endParaRPr>
          </a:p>
          <a:p>
            <a:pPr>
              <a:lnSpc>
                <a:spcPct val="100000"/>
              </a:lnSpc>
            </a:pPr>
            <a:endParaRPr sz="1600">
              <a:latin typeface="Courier New"/>
              <a:cs typeface="Courier New"/>
            </a:endParaRPr>
          </a:p>
          <a:p>
            <a:pPr>
              <a:lnSpc>
                <a:spcPct val="100000"/>
              </a:lnSpc>
              <a:spcBef>
                <a:spcPts val="940"/>
              </a:spcBef>
            </a:pPr>
            <a:endParaRPr sz="1600">
              <a:latin typeface="Courier New"/>
              <a:cs typeface="Courier New"/>
            </a:endParaRPr>
          </a:p>
          <a:p>
            <a:pPr marL="241935" indent="-229235">
              <a:lnSpc>
                <a:spcPct val="100000"/>
              </a:lnSpc>
              <a:buFont typeface="Arial"/>
              <a:buChar char="●"/>
              <a:tabLst>
                <a:tab pos="241935" algn="l"/>
              </a:tabLst>
            </a:pPr>
            <a:r>
              <a:rPr dirty="0" sz="1600" b="1">
                <a:latin typeface="Times New Roman"/>
                <a:cs typeface="Times New Roman"/>
              </a:rPr>
              <a:t>Meaning:</a:t>
            </a:r>
            <a:r>
              <a:rPr dirty="0" sz="1600" spc="-5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Long</a:t>
            </a:r>
            <a:r>
              <a:rPr dirty="0" sz="1600" spc="-4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listing</a:t>
            </a:r>
            <a:r>
              <a:rPr dirty="0" sz="1600" spc="-4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+</a:t>
            </a:r>
            <a:r>
              <a:rPr dirty="0" sz="1600" spc="-45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human-</a:t>
            </a:r>
            <a:r>
              <a:rPr dirty="0" sz="1600" b="1">
                <a:latin typeface="Times New Roman"/>
                <a:cs typeface="Times New Roman"/>
              </a:rPr>
              <a:t>readable</a:t>
            </a:r>
            <a:r>
              <a:rPr dirty="0" sz="1600" spc="-4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sizes</a:t>
            </a:r>
            <a:r>
              <a:rPr dirty="0" sz="1600" spc="-4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+</a:t>
            </a:r>
            <a:r>
              <a:rPr dirty="0" sz="1600" spc="-4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sorted</a:t>
            </a:r>
            <a:r>
              <a:rPr dirty="0" sz="1600" spc="-4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by</a:t>
            </a:r>
            <a:r>
              <a:rPr dirty="0" sz="1600" spc="-45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size.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4" name="object 4" descr=""/>
          <p:cNvSpPr/>
          <p:nvPr/>
        </p:nvSpPr>
        <p:spPr>
          <a:xfrm>
            <a:off x="723900" y="4057668"/>
            <a:ext cx="6273800" cy="0"/>
          </a:xfrm>
          <a:custGeom>
            <a:avLst/>
            <a:gdLst/>
            <a:ahLst/>
            <a:cxnLst/>
            <a:rect l="l" t="t" r="r" b="b"/>
            <a:pathLst>
              <a:path w="6273800" h="0">
                <a:moveTo>
                  <a:pt x="0" y="0"/>
                </a:moveTo>
                <a:lnTo>
                  <a:pt x="6273800" y="0"/>
                </a:lnTo>
              </a:path>
            </a:pathLst>
          </a:custGeom>
          <a:ln w="12700">
            <a:solidFill>
              <a:srgbClr val="87878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 descr=""/>
          <p:cNvSpPr txBox="1"/>
          <p:nvPr/>
        </p:nvSpPr>
        <p:spPr>
          <a:xfrm>
            <a:off x="673100" y="4260378"/>
            <a:ext cx="3897629" cy="269557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1550" spc="930">
                <a:latin typeface="Cambria"/>
                <a:cs typeface="Cambria"/>
              </a:rPr>
              <a:t>🔷</a:t>
            </a:r>
            <a:r>
              <a:rPr dirty="0" sz="1550" spc="-40">
                <a:latin typeface="Cambria"/>
                <a:cs typeface="Cambria"/>
              </a:rPr>
              <a:t> </a:t>
            </a:r>
            <a:r>
              <a:rPr dirty="0" sz="1300" b="1">
                <a:latin typeface="Times New Roman"/>
                <a:cs typeface="Times New Roman"/>
              </a:rPr>
              <a:t>8.</a:t>
            </a:r>
            <a:r>
              <a:rPr dirty="0" sz="1300" spc="-20" b="1">
                <a:latin typeface="Times New Roman"/>
                <a:cs typeface="Times New Roman"/>
              </a:rPr>
              <a:t> </a:t>
            </a:r>
            <a:r>
              <a:rPr dirty="0" sz="1300" b="1">
                <a:latin typeface="Times New Roman"/>
                <a:cs typeface="Times New Roman"/>
              </a:rPr>
              <a:t>PRACTICAL</a:t>
            </a:r>
            <a:r>
              <a:rPr dirty="0" sz="1300" spc="-20" b="1">
                <a:latin typeface="Times New Roman"/>
                <a:cs typeface="Times New Roman"/>
              </a:rPr>
              <a:t> </a:t>
            </a:r>
            <a:r>
              <a:rPr dirty="0" sz="1300" spc="-10" b="1">
                <a:latin typeface="Times New Roman"/>
                <a:cs typeface="Times New Roman"/>
              </a:rPr>
              <a:t>EXERCISES</a:t>
            </a:r>
            <a:endParaRPr sz="1300">
              <a:latin typeface="Times New Roman"/>
              <a:cs typeface="Times New Roman"/>
            </a:endParaRPr>
          </a:p>
          <a:p>
            <a:pPr marL="240665" indent="-227965">
              <a:lnSpc>
                <a:spcPct val="100000"/>
              </a:lnSpc>
              <a:spcBef>
                <a:spcPts val="1185"/>
              </a:spcBef>
              <a:buAutoNum type="arabicPeriod"/>
              <a:tabLst>
                <a:tab pos="240665" algn="l"/>
              </a:tabLst>
            </a:pPr>
            <a:r>
              <a:rPr dirty="0" sz="1600" b="1">
                <a:latin typeface="Times New Roman"/>
                <a:cs typeface="Times New Roman"/>
              </a:rPr>
              <a:t>List</a:t>
            </a:r>
            <a:r>
              <a:rPr dirty="0" sz="1600" spc="-5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all</a:t>
            </a:r>
            <a:r>
              <a:rPr dirty="0" sz="1600" spc="-5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files</a:t>
            </a:r>
            <a:r>
              <a:rPr dirty="0" sz="1600" spc="-5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including</a:t>
            </a:r>
            <a:r>
              <a:rPr dirty="0" sz="1600" spc="-5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hidden</a:t>
            </a:r>
            <a:r>
              <a:rPr dirty="0" sz="1600" spc="-55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files.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10"/>
              </a:spcBef>
              <a:buFont typeface="Times New Roman"/>
              <a:buAutoNum type="arabicPeriod"/>
            </a:pPr>
            <a:endParaRPr sz="1600">
              <a:latin typeface="Times New Roman"/>
              <a:cs typeface="Times New Roman"/>
            </a:endParaRPr>
          </a:p>
          <a:p>
            <a:pPr marL="240665" indent="-227965">
              <a:lnSpc>
                <a:spcPct val="100000"/>
              </a:lnSpc>
              <a:buAutoNum type="arabicPeriod"/>
              <a:tabLst>
                <a:tab pos="240665" algn="l"/>
              </a:tabLst>
            </a:pPr>
            <a:r>
              <a:rPr dirty="0" sz="1600" b="1">
                <a:latin typeface="Times New Roman"/>
                <a:cs typeface="Times New Roman"/>
              </a:rPr>
              <a:t>Display</a:t>
            </a:r>
            <a:r>
              <a:rPr dirty="0" sz="1600" spc="-5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files</a:t>
            </a:r>
            <a:r>
              <a:rPr dirty="0" sz="1600" spc="-5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with</a:t>
            </a:r>
            <a:r>
              <a:rPr dirty="0" sz="1600" spc="-5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details</a:t>
            </a:r>
            <a:r>
              <a:rPr dirty="0" sz="1600" spc="-5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sorted</a:t>
            </a:r>
            <a:r>
              <a:rPr dirty="0" sz="1600" spc="-4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by</a:t>
            </a:r>
            <a:r>
              <a:rPr dirty="0" sz="1600" spc="-50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size.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10"/>
              </a:spcBef>
              <a:buFont typeface="Times New Roman"/>
              <a:buAutoNum type="arabicPeriod"/>
            </a:pPr>
            <a:endParaRPr sz="1600">
              <a:latin typeface="Times New Roman"/>
              <a:cs typeface="Times New Roman"/>
            </a:endParaRPr>
          </a:p>
          <a:p>
            <a:pPr marL="240665" indent="-227965">
              <a:lnSpc>
                <a:spcPct val="100000"/>
              </a:lnSpc>
              <a:spcBef>
                <a:spcPts val="5"/>
              </a:spcBef>
              <a:buAutoNum type="arabicPeriod"/>
              <a:tabLst>
                <a:tab pos="240665" algn="l"/>
              </a:tabLst>
            </a:pPr>
            <a:r>
              <a:rPr dirty="0" sz="1600" b="1">
                <a:latin typeface="Times New Roman"/>
                <a:cs typeface="Times New Roman"/>
              </a:rPr>
              <a:t>Show</a:t>
            </a:r>
            <a:r>
              <a:rPr dirty="0" sz="1600" spc="-30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directories</a:t>
            </a:r>
            <a:r>
              <a:rPr dirty="0" sz="1600" spc="-30" b="1">
                <a:latin typeface="Times New Roman"/>
                <a:cs typeface="Times New Roman"/>
              </a:rPr>
              <a:t> </a:t>
            </a:r>
            <a:r>
              <a:rPr dirty="0" sz="1600" spc="-20" b="1">
                <a:latin typeface="Times New Roman"/>
                <a:cs typeface="Times New Roman"/>
              </a:rPr>
              <a:t>only.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10"/>
              </a:spcBef>
              <a:buFont typeface="Times New Roman"/>
              <a:buAutoNum type="arabicPeriod"/>
            </a:pPr>
            <a:endParaRPr sz="1600">
              <a:latin typeface="Times New Roman"/>
              <a:cs typeface="Times New Roman"/>
            </a:endParaRPr>
          </a:p>
          <a:p>
            <a:pPr marL="240665" indent="-227965">
              <a:lnSpc>
                <a:spcPct val="100000"/>
              </a:lnSpc>
              <a:buAutoNum type="arabicPeriod"/>
              <a:tabLst>
                <a:tab pos="240665" algn="l"/>
              </a:tabLst>
            </a:pPr>
            <a:r>
              <a:rPr dirty="0" sz="1600" b="1">
                <a:latin typeface="Times New Roman"/>
                <a:cs typeface="Times New Roman"/>
              </a:rPr>
              <a:t>List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all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files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in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home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directory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recursively.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90"/>
              </a:spcBef>
              <a:buFont typeface="Times New Roman"/>
              <a:buAutoNum type="arabicPeriod"/>
            </a:pPr>
            <a:endParaRPr sz="1600">
              <a:latin typeface="Times New Roman"/>
              <a:cs typeface="Times New Roman"/>
            </a:endParaRPr>
          </a:p>
          <a:p>
            <a:pPr marL="240665" indent="-227965">
              <a:lnSpc>
                <a:spcPct val="100000"/>
              </a:lnSpc>
              <a:spcBef>
                <a:spcPts val="5"/>
              </a:spcBef>
              <a:buAutoNum type="arabicPeriod"/>
              <a:tabLst>
                <a:tab pos="240665" algn="l"/>
              </a:tabLst>
            </a:pPr>
            <a:r>
              <a:rPr dirty="0" sz="1600" b="1">
                <a:latin typeface="Times New Roman"/>
                <a:cs typeface="Times New Roman"/>
              </a:rPr>
              <a:t>Explain</a:t>
            </a:r>
            <a:r>
              <a:rPr dirty="0" sz="1600" spc="-5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each</a:t>
            </a:r>
            <a:r>
              <a:rPr dirty="0" sz="1600" spc="-2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column</a:t>
            </a:r>
            <a:r>
              <a:rPr dirty="0" sz="1600" spc="-3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of</a:t>
            </a:r>
            <a:r>
              <a:rPr dirty="0" sz="1600" spc="-25" b="1">
                <a:latin typeface="Times New Roman"/>
                <a:cs typeface="Times New Roman"/>
              </a:rPr>
              <a:t> </a:t>
            </a:r>
            <a:r>
              <a:rPr dirty="0" sz="1600" b="1">
                <a:solidFill>
                  <a:srgbClr val="178037"/>
                </a:solidFill>
                <a:latin typeface="Courier New"/>
                <a:cs typeface="Courier New"/>
              </a:rPr>
              <a:t>ls</a:t>
            </a:r>
            <a:r>
              <a:rPr dirty="0" sz="1600" spc="-60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600" spc="-20" b="1">
                <a:solidFill>
                  <a:srgbClr val="178037"/>
                </a:solidFill>
                <a:latin typeface="Courier New"/>
                <a:cs typeface="Courier New"/>
              </a:rPr>
              <a:t>-</a:t>
            </a:r>
            <a:r>
              <a:rPr dirty="0" sz="1600" spc="-10" b="1">
                <a:solidFill>
                  <a:srgbClr val="178037"/>
                </a:solidFill>
                <a:latin typeface="Courier New"/>
                <a:cs typeface="Courier New"/>
              </a:rPr>
              <a:t>l</a:t>
            </a:r>
            <a:r>
              <a:rPr dirty="0" sz="1600" spc="-565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output.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6" name="object 6" descr=""/>
          <p:cNvSpPr/>
          <p:nvPr/>
        </p:nvSpPr>
        <p:spPr>
          <a:xfrm>
            <a:off x="723900" y="7550156"/>
            <a:ext cx="6273800" cy="0"/>
          </a:xfrm>
          <a:custGeom>
            <a:avLst/>
            <a:gdLst/>
            <a:ahLst/>
            <a:cxnLst/>
            <a:rect l="l" t="t" r="r" b="b"/>
            <a:pathLst>
              <a:path w="6273800" h="0">
                <a:moveTo>
                  <a:pt x="0" y="0"/>
                </a:moveTo>
                <a:lnTo>
                  <a:pt x="6273800" y="0"/>
                </a:lnTo>
              </a:path>
            </a:pathLst>
          </a:custGeom>
          <a:ln w="12700">
            <a:solidFill>
              <a:srgbClr val="87878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 descr=""/>
          <p:cNvSpPr txBox="1"/>
          <p:nvPr/>
        </p:nvSpPr>
        <p:spPr>
          <a:xfrm>
            <a:off x="444500" y="7648533"/>
            <a:ext cx="5374640" cy="1590040"/>
          </a:xfrm>
          <a:prstGeom prst="rect">
            <a:avLst/>
          </a:prstGeom>
        </p:spPr>
        <p:txBody>
          <a:bodyPr wrap="square" lIns="0" tIns="121920" rIns="0" bIns="0" rtlCol="0" vert="horz">
            <a:spAutoFit/>
          </a:bodyPr>
          <a:lstStyle/>
          <a:p>
            <a:pPr marL="241300">
              <a:lnSpc>
                <a:spcPct val="100000"/>
              </a:lnSpc>
              <a:spcBef>
                <a:spcPts val="960"/>
              </a:spcBef>
            </a:pPr>
            <a:r>
              <a:rPr dirty="0" sz="1550" spc="930">
                <a:latin typeface="Cambria"/>
                <a:cs typeface="Cambria"/>
              </a:rPr>
              <a:t>🔷</a:t>
            </a:r>
            <a:r>
              <a:rPr dirty="0" sz="1550" spc="-25">
                <a:latin typeface="Cambria"/>
                <a:cs typeface="Cambria"/>
              </a:rPr>
              <a:t> </a:t>
            </a:r>
            <a:r>
              <a:rPr dirty="0" sz="1300" b="1">
                <a:latin typeface="Times New Roman"/>
                <a:cs typeface="Times New Roman"/>
              </a:rPr>
              <a:t>9.</a:t>
            </a:r>
            <a:r>
              <a:rPr dirty="0" sz="1300" spc="-5" b="1">
                <a:latin typeface="Times New Roman"/>
                <a:cs typeface="Times New Roman"/>
              </a:rPr>
              <a:t> </a:t>
            </a:r>
            <a:r>
              <a:rPr dirty="0" sz="1300" spc="-10" b="1">
                <a:latin typeface="Times New Roman"/>
                <a:cs typeface="Times New Roman"/>
              </a:rPr>
              <a:t>SUMMARY</a:t>
            </a:r>
            <a:endParaRPr sz="1300">
              <a:latin typeface="Times New Roman"/>
              <a:cs typeface="Times New Roman"/>
            </a:endParaRPr>
          </a:p>
          <a:p>
            <a:pPr marL="12700">
              <a:lnSpc>
                <a:spcPts val="2185"/>
              </a:lnSpc>
              <a:spcBef>
                <a:spcPts val="1065"/>
              </a:spcBef>
            </a:pPr>
            <a:r>
              <a:rPr dirty="0" sz="1900" spc="95">
                <a:latin typeface="MingLiU_HKSCS-ExtB"/>
                <a:cs typeface="MingLiU_HKSCS-ExtB"/>
              </a:rPr>
              <a:t>✅</a:t>
            </a:r>
            <a:r>
              <a:rPr dirty="0" sz="1900" spc="-555">
                <a:latin typeface="MingLiU_HKSCS-ExtB"/>
                <a:cs typeface="MingLiU_HKSCS-ExtB"/>
              </a:rPr>
              <a:t> </a:t>
            </a:r>
            <a:r>
              <a:rPr dirty="0" sz="1600" spc="-20" b="1">
                <a:solidFill>
                  <a:srgbClr val="178037"/>
                </a:solidFill>
                <a:latin typeface="Courier New"/>
                <a:cs typeface="Courier New"/>
              </a:rPr>
              <a:t>ls</a:t>
            </a:r>
            <a:r>
              <a:rPr dirty="0" sz="1600" spc="-565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is</a:t>
            </a:r>
            <a:r>
              <a:rPr dirty="0" sz="1600" spc="-8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the</a:t>
            </a:r>
            <a:r>
              <a:rPr dirty="0" sz="1600" spc="-3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primary</a:t>
            </a:r>
            <a:r>
              <a:rPr dirty="0" sz="1600" spc="-3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command</a:t>
            </a:r>
            <a:r>
              <a:rPr dirty="0" sz="1600" spc="-2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to</a:t>
            </a:r>
            <a:r>
              <a:rPr dirty="0" sz="1600" spc="-3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view</a:t>
            </a:r>
            <a:r>
              <a:rPr dirty="0" sz="1600" spc="-30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directory</a:t>
            </a:r>
            <a:r>
              <a:rPr dirty="0" sz="1600" spc="-30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contents.</a:t>
            </a:r>
            <a:endParaRPr sz="1600">
              <a:latin typeface="Times New Roman"/>
              <a:cs typeface="Times New Roman"/>
            </a:endParaRPr>
          </a:p>
          <a:p>
            <a:pPr marL="62865">
              <a:lnSpc>
                <a:spcPts val="2039"/>
              </a:lnSpc>
            </a:pPr>
            <a:r>
              <a:rPr dirty="0" sz="1900" spc="95">
                <a:latin typeface="MingLiU_HKSCS-ExtB"/>
                <a:cs typeface="MingLiU_HKSCS-ExtB"/>
              </a:rPr>
              <a:t>✅</a:t>
            </a:r>
            <a:r>
              <a:rPr dirty="0" sz="1900" spc="-555">
                <a:latin typeface="MingLiU_HKSCS-ExtB"/>
                <a:cs typeface="MingLiU_HKSCS-ExtB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Options</a:t>
            </a:r>
            <a:r>
              <a:rPr dirty="0" sz="1600" spc="-5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modify</a:t>
            </a:r>
            <a:r>
              <a:rPr dirty="0" sz="1600" spc="-2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how</a:t>
            </a:r>
            <a:r>
              <a:rPr dirty="0" sz="1600" spc="-30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information</a:t>
            </a:r>
            <a:r>
              <a:rPr dirty="0" sz="1600" spc="-2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is</a:t>
            </a:r>
            <a:r>
              <a:rPr dirty="0" sz="1600" spc="-30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displayed.</a:t>
            </a:r>
            <a:endParaRPr sz="1600">
              <a:latin typeface="Times New Roman"/>
              <a:cs typeface="Times New Roman"/>
            </a:endParaRPr>
          </a:p>
          <a:p>
            <a:pPr marL="62865">
              <a:lnSpc>
                <a:spcPts val="2075"/>
              </a:lnSpc>
            </a:pPr>
            <a:r>
              <a:rPr dirty="0" sz="1900" spc="95">
                <a:latin typeface="MingLiU_HKSCS-ExtB"/>
                <a:cs typeface="MingLiU_HKSCS-ExtB"/>
              </a:rPr>
              <a:t>✅</a:t>
            </a:r>
            <a:r>
              <a:rPr dirty="0" sz="1900" spc="-555">
                <a:latin typeface="MingLiU_HKSCS-ExtB"/>
                <a:cs typeface="MingLiU_HKSCS-ExtB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Combining</a:t>
            </a:r>
            <a:r>
              <a:rPr dirty="0" sz="1600" spc="-9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options</a:t>
            </a:r>
            <a:r>
              <a:rPr dirty="0" sz="1600" spc="-50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increases</a:t>
            </a:r>
            <a:r>
              <a:rPr dirty="0" sz="1600" spc="-4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command</a:t>
            </a:r>
            <a:r>
              <a:rPr dirty="0" sz="1600" spc="-50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efficiency.</a:t>
            </a:r>
            <a:endParaRPr sz="1600">
              <a:latin typeface="Times New Roman"/>
              <a:cs typeface="Times New Roman"/>
            </a:endParaRPr>
          </a:p>
          <a:p>
            <a:pPr marL="62865">
              <a:lnSpc>
                <a:spcPts val="2225"/>
              </a:lnSpc>
            </a:pPr>
            <a:r>
              <a:rPr dirty="0" sz="1900" spc="95">
                <a:latin typeface="MingLiU_HKSCS-ExtB"/>
                <a:cs typeface="MingLiU_HKSCS-ExtB"/>
              </a:rPr>
              <a:t>✅</a:t>
            </a:r>
            <a:r>
              <a:rPr dirty="0" sz="1900" spc="-555">
                <a:latin typeface="MingLiU_HKSCS-ExtB"/>
                <a:cs typeface="MingLiU_HKSCS-ExtB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Always</a:t>
            </a:r>
            <a:r>
              <a:rPr dirty="0" sz="1600" spc="-9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use</a:t>
            </a:r>
            <a:r>
              <a:rPr dirty="0" sz="1600" spc="-30" b="1">
                <a:latin typeface="Times New Roman"/>
                <a:cs typeface="Times New Roman"/>
              </a:rPr>
              <a:t> </a:t>
            </a:r>
            <a:r>
              <a:rPr dirty="0" sz="1600" b="1">
                <a:solidFill>
                  <a:srgbClr val="178037"/>
                </a:solidFill>
                <a:latin typeface="Courier New"/>
                <a:cs typeface="Courier New"/>
              </a:rPr>
              <a:t>man</a:t>
            </a:r>
            <a:r>
              <a:rPr dirty="0" sz="1600" spc="-75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600" spc="-20" b="1">
                <a:solidFill>
                  <a:srgbClr val="178037"/>
                </a:solidFill>
                <a:latin typeface="Courier New"/>
                <a:cs typeface="Courier New"/>
              </a:rPr>
              <a:t>ls</a:t>
            </a:r>
            <a:r>
              <a:rPr dirty="0" sz="1600" spc="-565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to</a:t>
            </a:r>
            <a:r>
              <a:rPr dirty="0" sz="1600" spc="-3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explore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full</a:t>
            </a:r>
            <a:r>
              <a:rPr dirty="0" sz="1600" spc="-3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command</a:t>
            </a:r>
            <a:r>
              <a:rPr dirty="0" sz="1600" spc="-30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capabilities.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8" name="object 8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25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/>
              <a:t>Md.</a:t>
            </a:r>
            <a:r>
              <a:rPr dirty="0" spc="55"/>
              <a:t> </a:t>
            </a:r>
            <a:r>
              <a:rPr dirty="0" spc="-25"/>
              <a:t>Tariqul</a:t>
            </a:r>
            <a:r>
              <a:rPr dirty="0" spc="60"/>
              <a:t> </a:t>
            </a:r>
            <a:r>
              <a:rPr dirty="0"/>
              <a:t>Islam,</a:t>
            </a:r>
            <a:r>
              <a:rPr dirty="0" spc="55"/>
              <a:t> </a:t>
            </a:r>
            <a:r>
              <a:rPr dirty="0" spc="-30"/>
              <a:t>Lecturer,</a:t>
            </a:r>
            <a:r>
              <a:rPr dirty="0" spc="60"/>
              <a:t> </a:t>
            </a:r>
            <a:r>
              <a:rPr dirty="0" spc="-20"/>
              <a:t>Department</a:t>
            </a:r>
            <a:r>
              <a:rPr dirty="0" spc="55"/>
              <a:t> </a:t>
            </a:r>
            <a:r>
              <a:rPr dirty="0"/>
              <a:t>of</a:t>
            </a:r>
            <a:r>
              <a:rPr dirty="0" spc="60"/>
              <a:t> CSE,</a:t>
            </a:r>
            <a:r>
              <a:rPr dirty="0" spc="55"/>
              <a:t> </a:t>
            </a:r>
            <a:r>
              <a:rPr dirty="0"/>
              <a:t>University</a:t>
            </a:r>
            <a:r>
              <a:rPr dirty="0" spc="60"/>
              <a:t> </a:t>
            </a:r>
            <a:r>
              <a:rPr dirty="0"/>
              <a:t>of</a:t>
            </a:r>
            <a:r>
              <a:rPr dirty="0" spc="60"/>
              <a:t> </a:t>
            </a:r>
            <a:r>
              <a:rPr dirty="0"/>
              <a:t>Global</a:t>
            </a:r>
            <a:r>
              <a:rPr dirty="0" spc="55"/>
              <a:t> </a:t>
            </a:r>
            <a:r>
              <a:rPr dirty="0"/>
              <a:t>Village</a:t>
            </a:r>
            <a:r>
              <a:rPr dirty="0" spc="60"/>
              <a:t> </a:t>
            </a:r>
            <a:r>
              <a:rPr dirty="0" spc="-10"/>
              <a:t>(UGV)</a:t>
            </a:r>
          </a:p>
        </p:txBody>
      </p:sp>
      <p:sp>
        <p:nvSpPr>
          <p:cNvPr id="9" name="object 9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25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 spc="-20"/>
              <a:t>Page:</a:t>
            </a:r>
            <a:r>
              <a:rPr dirty="0" spc="-10"/>
              <a:t> </a:t>
            </a:r>
            <a:r>
              <a:rPr dirty="0" spc="-40"/>
              <a:t>29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673100" y="883820"/>
            <a:ext cx="5189220" cy="7905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41300" marR="5080" indent="-228600">
              <a:lnSpc>
                <a:spcPct val="109100"/>
              </a:lnSpc>
              <a:spcBef>
                <a:spcPts val="100"/>
              </a:spcBef>
            </a:pPr>
            <a:r>
              <a:rPr dirty="0" sz="2300" b="1">
                <a:latin typeface="Times New Roman"/>
                <a:cs typeface="Times New Roman"/>
              </a:rPr>
              <a:t>Linux</a:t>
            </a:r>
            <a:r>
              <a:rPr dirty="0" sz="2300" spc="-75" b="1">
                <a:latin typeface="Times New Roman"/>
                <a:cs typeface="Times New Roman"/>
              </a:rPr>
              <a:t> </a:t>
            </a:r>
            <a:r>
              <a:rPr dirty="0" sz="2300" spc="-10" b="1">
                <a:solidFill>
                  <a:srgbClr val="178037"/>
                </a:solidFill>
                <a:latin typeface="Courier New"/>
                <a:cs typeface="Courier New"/>
              </a:rPr>
              <a:t>cd</a:t>
            </a:r>
            <a:r>
              <a:rPr dirty="0" sz="2300" spc="-810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2300" b="1">
                <a:latin typeface="Times New Roman"/>
                <a:cs typeface="Times New Roman"/>
              </a:rPr>
              <a:t>Command</a:t>
            </a:r>
            <a:r>
              <a:rPr dirty="0" sz="2300" spc="-40" b="1">
                <a:latin typeface="Times New Roman"/>
                <a:cs typeface="Times New Roman"/>
              </a:rPr>
              <a:t> </a:t>
            </a:r>
            <a:r>
              <a:rPr dirty="0" sz="2300" b="1">
                <a:latin typeface="Times New Roman"/>
                <a:cs typeface="Times New Roman"/>
              </a:rPr>
              <a:t>—</a:t>
            </a:r>
            <a:r>
              <a:rPr dirty="0" sz="2300" spc="-40" b="1">
                <a:latin typeface="Times New Roman"/>
                <a:cs typeface="Times New Roman"/>
              </a:rPr>
              <a:t> </a:t>
            </a:r>
            <a:r>
              <a:rPr dirty="0" sz="2300" b="1">
                <a:latin typeface="Times New Roman"/>
                <a:cs typeface="Times New Roman"/>
              </a:rPr>
              <a:t>Full</a:t>
            </a:r>
            <a:r>
              <a:rPr dirty="0" sz="2300" spc="-40" b="1">
                <a:latin typeface="Times New Roman"/>
                <a:cs typeface="Times New Roman"/>
              </a:rPr>
              <a:t> </a:t>
            </a:r>
            <a:r>
              <a:rPr dirty="0" sz="2300" b="1">
                <a:latin typeface="Times New Roman"/>
                <a:cs typeface="Times New Roman"/>
              </a:rPr>
              <a:t>Lecture</a:t>
            </a:r>
            <a:r>
              <a:rPr dirty="0" sz="2300" spc="-40" b="1">
                <a:latin typeface="Times New Roman"/>
                <a:cs typeface="Times New Roman"/>
              </a:rPr>
              <a:t> </a:t>
            </a:r>
            <a:r>
              <a:rPr dirty="0" sz="2300" spc="-20" b="1">
                <a:latin typeface="Times New Roman"/>
                <a:cs typeface="Times New Roman"/>
              </a:rPr>
              <a:t>with </a:t>
            </a:r>
            <a:r>
              <a:rPr dirty="0" sz="2300" b="1">
                <a:latin typeface="Times New Roman"/>
                <a:cs typeface="Times New Roman"/>
              </a:rPr>
              <a:t>Examples</a:t>
            </a:r>
            <a:r>
              <a:rPr dirty="0" sz="2300" spc="-40" b="1">
                <a:latin typeface="Times New Roman"/>
                <a:cs typeface="Times New Roman"/>
              </a:rPr>
              <a:t> </a:t>
            </a:r>
            <a:r>
              <a:rPr dirty="0" sz="2300" b="1">
                <a:latin typeface="Times New Roman"/>
                <a:cs typeface="Times New Roman"/>
              </a:rPr>
              <a:t>&amp;</a:t>
            </a:r>
            <a:r>
              <a:rPr dirty="0" sz="2300" spc="-40" b="1">
                <a:latin typeface="Times New Roman"/>
                <a:cs typeface="Times New Roman"/>
              </a:rPr>
              <a:t> </a:t>
            </a:r>
            <a:r>
              <a:rPr dirty="0" sz="2300" spc="-20" b="1">
                <a:latin typeface="Times New Roman"/>
                <a:cs typeface="Times New Roman"/>
              </a:rPr>
              <a:t>Flags</a:t>
            </a:r>
            <a:endParaRPr sz="2300">
              <a:latin typeface="Times New Roman"/>
              <a:cs typeface="Times New Roman"/>
            </a:endParaRPr>
          </a:p>
        </p:txBody>
      </p:sp>
      <p:sp>
        <p:nvSpPr>
          <p:cNvPr id="3" name="object 3" descr=""/>
          <p:cNvSpPr/>
          <p:nvPr/>
        </p:nvSpPr>
        <p:spPr>
          <a:xfrm>
            <a:off x="723900" y="2101861"/>
            <a:ext cx="6273800" cy="0"/>
          </a:xfrm>
          <a:custGeom>
            <a:avLst/>
            <a:gdLst/>
            <a:ahLst/>
            <a:cxnLst/>
            <a:rect l="l" t="t" r="r" b="b"/>
            <a:pathLst>
              <a:path w="6273800" h="0">
                <a:moveTo>
                  <a:pt x="0" y="0"/>
                </a:moveTo>
                <a:lnTo>
                  <a:pt x="6273800" y="0"/>
                </a:lnTo>
              </a:path>
            </a:pathLst>
          </a:custGeom>
          <a:ln w="12700">
            <a:solidFill>
              <a:srgbClr val="87878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 txBox="1"/>
          <p:nvPr/>
        </p:nvSpPr>
        <p:spPr>
          <a:xfrm>
            <a:off x="673100" y="2374887"/>
            <a:ext cx="6244590" cy="187325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2000" spc="1200">
                <a:latin typeface="Cambria"/>
                <a:cs typeface="Cambria"/>
              </a:rPr>
              <a:t>🔹</a:t>
            </a:r>
            <a:r>
              <a:rPr dirty="0" sz="2000" spc="-35">
                <a:latin typeface="Cambria"/>
                <a:cs typeface="Cambria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1.</a:t>
            </a:r>
            <a:r>
              <a:rPr dirty="0" sz="1700" spc="-15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What</a:t>
            </a:r>
            <a:r>
              <a:rPr dirty="0" sz="1700" spc="-15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is</a:t>
            </a:r>
            <a:r>
              <a:rPr dirty="0" sz="1700" spc="-20" b="1">
                <a:latin typeface="Times New Roman"/>
                <a:cs typeface="Times New Roman"/>
              </a:rPr>
              <a:t> </a:t>
            </a:r>
            <a:r>
              <a:rPr dirty="0" sz="1700" spc="-25" b="1">
                <a:solidFill>
                  <a:srgbClr val="178037"/>
                </a:solidFill>
                <a:latin typeface="Courier New"/>
                <a:cs typeface="Courier New"/>
              </a:rPr>
              <a:t>cd</a:t>
            </a:r>
            <a:r>
              <a:rPr dirty="0" sz="1700" spc="-25" b="1">
                <a:latin typeface="Times New Roman"/>
                <a:cs typeface="Times New Roman"/>
              </a:rPr>
              <a:t>?</a:t>
            </a:r>
            <a:endParaRPr sz="170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spcBef>
                <a:spcPts val="1520"/>
              </a:spcBef>
              <a:buFont typeface="Arial"/>
              <a:buChar char="●"/>
              <a:tabLst>
                <a:tab pos="241300" algn="l"/>
              </a:tabLst>
            </a:pPr>
            <a:r>
              <a:rPr dirty="0" sz="1700" spc="-20" b="1">
                <a:solidFill>
                  <a:srgbClr val="178037"/>
                </a:solidFill>
                <a:latin typeface="Courier New"/>
                <a:cs typeface="Courier New"/>
              </a:rPr>
              <a:t>cd</a:t>
            </a:r>
            <a:r>
              <a:rPr dirty="0" sz="1700" spc="-600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stands</a:t>
            </a:r>
            <a:r>
              <a:rPr dirty="0" sz="1700" spc="-55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for</a:t>
            </a:r>
            <a:r>
              <a:rPr dirty="0" sz="1700" spc="-30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Change</a:t>
            </a:r>
            <a:r>
              <a:rPr dirty="0" sz="1700" spc="-30" b="1">
                <a:latin typeface="Times New Roman"/>
                <a:cs typeface="Times New Roman"/>
              </a:rPr>
              <a:t> </a:t>
            </a:r>
            <a:r>
              <a:rPr dirty="0" sz="1700" spc="-10" b="1">
                <a:latin typeface="Times New Roman"/>
                <a:cs typeface="Times New Roman"/>
              </a:rPr>
              <a:t>Directory.</a:t>
            </a:r>
            <a:endParaRPr sz="1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50"/>
              </a:spcBef>
              <a:buFont typeface="Arial"/>
              <a:buChar char="●"/>
            </a:pPr>
            <a:endParaRPr sz="170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buFont typeface="Arial"/>
              <a:buChar char="●"/>
              <a:tabLst>
                <a:tab pos="241300" algn="l"/>
              </a:tabLst>
            </a:pPr>
            <a:r>
              <a:rPr dirty="0" sz="1700" b="1">
                <a:latin typeface="Times New Roman"/>
                <a:cs typeface="Times New Roman"/>
              </a:rPr>
              <a:t>It</a:t>
            </a:r>
            <a:r>
              <a:rPr dirty="0" sz="1700" spc="-30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is</a:t>
            </a:r>
            <a:r>
              <a:rPr dirty="0" sz="1700" spc="-30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a</a:t>
            </a:r>
            <a:r>
              <a:rPr dirty="0" sz="1700" spc="-30" b="1">
                <a:latin typeface="Times New Roman"/>
                <a:cs typeface="Times New Roman"/>
              </a:rPr>
              <a:t> </a:t>
            </a:r>
            <a:r>
              <a:rPr dirty="0" sz="1700" spc="-10" b="1">
                <a:latin typeface="Times New Roman"/>
                <a:cs typeface="Times New Roman"/>
              </a:rPr>
              <a:t>built-</a:t>
            </a:r>
            <a:r>
              <a:rPr dirty="0" sz="1700" b="1">
                <a:latin typeface="Times New Roman"/>
                <a:cs typeface="Times New Roman"/>
              </a:rPr>
              <a:t>in</a:t>
            </a:r>
            <a:r>
              <a:rPr dirty="0" sz="1700" spc="-30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command</a:t>
            </a:r>
            <a:r>
              <a:rPr dirty="0" sz="1700" spc="-30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in</a:t>
            </a:r>
            <a:r>
              <a:rPr dirty="0" sz="1700" spc="-30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the</a:t>
            </a:r>
            <a:r>
              <a:rPr dirty="0" sz="1700" spc="-25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shell</a:t>
            </a:r>
            <a:r>
              <a:rPr dirty="0" sz="1700" spc="-30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(like</a:t>
            </a:r>
            <a:r>
              <a:rPr dirty="0" sz="1700" spc="-30" b="1">
                <a:latin typeface="Times New Roman"/>
                <a:cs typeface="Times New Roman"/>
              </a:rPr>
              <a:t> </a:t>
            </a:r>
            <a:r>
              <a:rPr dirty="0" sz="1700" spc="-10" b="1">
                <a:latin typeface="Times New Roman"/>
                <a:cs typeface="Times New Roman"/>
              </a:rPr>
              <a:t>Bash).</a:t>
            </a:r>
            <a:endParaRPr sz="1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29"/>
              </a:spcBef>
              <a:buFont typeface="Arial"/>
              <a:buChar char="●"/>
            </a:pPr>
            <a:endParaRPr sz="170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buFont typeface="Arial"/>
              <a:buChar char="●"/>
              <a:tabLst>
                <a:tab pos="241300" algn="l"/>
              </a:tabLst>
            </a:pPr>
            <a:r>
              <a:rPr dirty="0" sz="1700" b="1">
                <a:latin typeface="Times New Roman"/>
                <a:cs typeface="Times New Roman"/>
              </a:rPr>
              <a:t>It</a:t>
            </a:r>
            <a:r>
              <a:rPr dirty="0" sz="1700" spc="-35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is</a:t>
            </a:r>
            <a:r>
              <a:rPr dirty="0" sz="1700" spc="-30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used</a:t>
            </a:r>
            <a:r>
              <a:rPr dirty="0" sz="1700" spc="-30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to</a:t>
            </a:r>
            <a:r>
              <a:rPr dirty="0" sz="1700" spc="-30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navigate</a:t>
            </a:r>
            <a:r>
              <a:rPr dirty="0" sz="1700" spc="-30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between</a:t>
            </a:r>
            <a:r>
              <a:rPr dirty="0" sz="1700" spc="-35" b="1">
                <a:latin typeface="Times New Roman"/>
                <a:cs typeface="Times New Roman"/>
              </a:rPr>
              <a:t> </a:t>
            </a:r>
            <a:r>
              <a:rPr dirty="0" sz="1700" spc="-10" b="1">
                <a:latin typeface="Times New Roman"/>
                <a:cs typeface="Times New Roman"/>
              </a:rPr>
              <a:t>directories</a:t>
            </a:r>
            <a:r>
              <a:rPr dirty="0" sz="1700" spc="-30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in</a:t>
            </a:r>
            <a:r>
              <a:rPr dirty="0" sz="1700" spc="-30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the</a:t>
            </a:r>
            <a:r>
              <a:rPr dirty="0" sz="1700" spc="-30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Linux</a:t>
            </a:r>
            <a:r>
              <a:rPr dirty="0" sz="1700" spc="-30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file</a:t>
            </a:r>
            <a:r>
              <a:rPr dirty="0" sz="1700" spc="-35" b="1">
                <a:latin typeface="Times New Roman"/>
                <a:cs typeface="Times New Roman"/>
              </a:rPr>
              <a:t> </a:t>
            </a:r>
            <a:r>
              <a:rPr dirty="0" sz="1700" spc="-10" b="1">
                <a:latin typeface="Times New Roman"/>
                <a:cs typeface="Times New Roman"/>
              </a:rPr>
              <a:t>system.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5" name="object 5" descr=""/>
          <p:cNvSpPr/>
          <p:nvPr/>
        </p:nvSpPr>
        <p:spPr>
          <a:xfrm>
            <a:off x="723900" y="4933955"/>
            <a:ext cx="6273800" cy="0"/>
          </a:xfrm>
          <a:custGeom>
            <a:avLst/>
            <a:gdLst/>
            <a:ahLst/>
            <a:cxnLst/>
            <a:rect l="l" t="t" r="r" b="b"/>
            <a:pathLst>
              <a:path w="6273800" h="0">
                <a:moveTo>
                  <a:pt x="0" y="0"/>
                </a:moveTo>
                <a:lnTo>
                  <a:pt x="6273800" y="0"/>
                </a:lnTo>
              </a:path>
            </a:pathLst>
          </a:custGeom>
          <a:ln w="12700">
            <a:solidFill>
              <a:srgbClr val="87878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 descr=""/>
          <p:cNvSpPr txBox="1"/>
          <p:nvPr/>
        </p:nvSpPr>
        <p:spPr>
          <a:xfrm>
            <a:off x="673100" y="5183931"/>
            <a:ext cx="1818005" cy="33337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2000" spc="1200">
                <a:latin typeface="Cambria"/>
                <a:cs typeface="Cambria"/>
              </a:rPr>
              <a:t>🔹</a:t>
            </a:r>
            <a:r>
              <a:rPr dirty="0" sz="2000" spc="-40">
                <a:latin typeface="Cambria"/>
                <a:cs typeface="Cambria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2.</a:t>
            </a:r>
            <a:r>
              <a:rPr dirty="0" sz="1700" spc="-20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Basic</a:t>
            </a:r>
            <a:r>
              <a:rPr dirty="0" sz="1700" spc="-20" b="1">
                <a:latin typeface="Times New Roman"/>
                <a:cs typeface="Times New Roman"/>
              </a:rPr>
              <a:t> </a:t>
            </a:r>
            <a:r>
              <a:rPr dirty="0" sz="1700" spc="-145" b="1">
                <a:latin typeface="Times New Roman"/>
                <a:cs typeface="Times New Roman"/>
              </a:rPr>
              <a:t>Syntax: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13" name="object 13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25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/>
              <a:t>Md.</a:t>
            </a:r>
            <a:r>
              <a:rPr dirty="0" spc="55"/>
              <a:t> </a:t>
            </a:r>
            <a:r>
              <a:rPr dirty="0" spc="-25"/>
              <a:t>Tariqul</a:t>
            </a:r>
            <a:r>
              <a:rPr dirty="0" spc="60"/>
              <a:t> </a:t>
            </a:r>
            <a:r>
              <a:rPr dirty="0"/>
              <a:t>Islam,</a:t>
            </a:r>
            <a:r>
              <a:rPr dirty="0" spc="55"/>
              <a:t> </a:t>
            </a:r>
            <a:r>
              <a:rPr dirty="0" spc="-30"/>
              <a:t>Lecturer,</a:t>
            </a:r>
            <a:r>
              <a:rPr dirty="0" spc="60"/>
              <a:t> </a:t>
            </a:r>
            <a:r>
              <a:rPr dirty="0" spc="-20"/>
              <a:t>Department</a:t>
            </a:r>
            <a:r>
              <a:rPr dirty="0" spc="55"/>
              <a:t> </a:t>
            </a:r>
            <a:r>
              <a:rPr dirty="0"/>
              <a:t>of</a:t>
            </a:r>
            <a:r>
              <a:rPr dirty="0" spc="60"/>
              <a:t> CSE,</a:t>
            </a:r>
            <a:r>
              <a:rPr dirty="0" spc="55"/>
              <a:t> </a:t>
            </a:r>
            <a:r>
              <a:rPr dirty="0"/>
              <a:t>University</a:t>
            </a:r>
            <a:r>
              <a:rPr dirty="0" spc="60"/>
              <a:t> </a:t>
            </a:r>
            <a:r>
              <a:rPr dirty="0"/>
              <a:t>of</a:t>
            </a:r>
            <a:r>
              <a:rPr dirty="0" spc="60"/>
              <a:t> </a:t>
            </a:r>
            <a:r>
              <a:rPr dirty="0"/>
              <a:t>Global</a:t>
            </a:r>
            <a:r>
              <a:rPr dirty="0" spc="55"/>
              <a:t> </a:t>
            </a:r>
            <a:r>
              <a:rPr dirty="0"/>
              <a:t>Village</a:t>
            </a:r>
            <a:r>
              <a:rPr dirty="0" spc="60"/>
              <a:t> </a:t>
            </a:r>
            <a:r>
              <a:rPr dirty="0" spc="-10"/>
              <a:t>(UGV)</a:t>
            </a:r>
          </a:p>
        </p:txBody>
      </p:sp>
      <p:sp>
        <p:nvSpPr>
          <p:cNvPr id="14" name="object 14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25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 spc="-20"/>
              <a:t>Page:</a:t>
            </a:r>
            <a:r>
              <a:rPr dirty="0" spc="-10"/>
              <a:t> </a:t>
            </a:r>
            <a:r>
              <a:rPr dirty="0" spc="-40"/>
              <a:t>30</a:t>
            </a:r>
          </a:p>
        </p:txBody>
      </p:sp>
      <p:sp>
        <p:nvSpPr>
          <p:cNvPr id="7" name="object 7" descr=""/>
          <p:cNvSpPr txBox="1"/>
          <p:nvPr/>
        </p:nvSpPr>
        <p:spPr>
          <a:xfrm>
            <a:off x="673100" y="6242112"/>
            <a:ext cx="2486025" cy="2844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700" b="1">
                <a:solidFill>
                  <a:srgbClr val="178037"/>
                </a:solidFill>
                <a:latin typeface="Courier New"/>
                <a:cs typeface="Courier New"/>
              </a:rPr>
              <a:t>cd</a:t>
            </a:r>
            <a:r>
              <a:rPr dirty="0" sz="1700" spc="-35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700" spc="-10" b="1">
                <a:solidFill>
                  <a:srgbClr val="178037"/>
                </a:solidFill>
                <a:latin typeface="Courier New"/>
                <a:cs typeface="Courier New"/>
              </a:rPr>
              <a:t>[directory_path]</a:t>
            </a:r>
            <a:endParaRPr sz="1700">
              <a:latin typeface="Courier New"/>
              <a:cs typeface="Courier New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673100" y="7171481"/>
            <a:ext cx="1016000" cy="26098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1550" spc="930">
                <a:latin typeface="Cambria"/>
                <a:cs typeface="Cambria"/>
              </a:rPr>
              <a:t>🔸</a:t>
            </a:r>
            <a:r>
              <a:rPr dirty="0" sz="1550" spc="-20">
                <a:latin typeface="Cambria"/>
                <a:cs typeface="Cambria"/>
              </a:rPr>
              <a:t> </a:t>
            </a:r>
            <a:r>
              <a:rPr dirty="0" sz="1300" spc="-95" b="1">
                <a:latin typeface="Times New Roman"/>
                <a:cs typeface="Times New Roman"/>
              </a:rPr>
              <a:t>Examples: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673100" y="8105509"/>
            <a:ext cx="3004185" cy="640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41300" marR="5080" indent="-228600">
              <a:lnSpc>
                <a:spcPct val="118600"/>
              </a:lnSpc>
              <a:spcBef>
                <a:spcPts val="100"/>
              </a:spcBef>
            </a:pPr>
            <a:r>
              <a:rPr dirty="0" sz="1700" b="1">
                <a:solidFill>
                  <a:srgbClr val="178037"/>
                </a:solidFill>
                <a:latin typeface="Courier New"/>
                <a:cs typeface="Courier New"/>
              </a:rPr>
              <a:t>cd</a:t>
            </a:r>
            <a:r>
              <a:rPr dirty="0" sz="1700" spc="-35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700" spc="-10" b="1">
                <a:solidFill>
                  <a:srgbClr val="178037"/>
                </a:solidFill>
                <a:latin typeface="Courier New"/>
                <a:cs typeface="Courier New"/>
              </a:rPr>
              <a:t>/home/user/Documents </a:t>
            </a:r>
            <a:r>
              <a:rPr dirty="0" sz="1700" spc="-20" b="1">
                <a:solidFill>
                  <a:srgbClr val="178037"/>
                </a:solidFill>
                <a:latin typeface="Courier New"/>
                <a:cs typeface="Courier New"/>
              </a:rPr>
              <a:t>path</a:t>
            </a:r>
            <a:endParaRPr sz="1700">
              <a:latin typeface="Courier New"/>
              <a:cs typeface="Courier New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3910638" y="8153710"/>
            <a:ext cx="2486025" cy="2844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700" b="1">
                <a:solidFill>
                  <a:srgbClr val="178037"/>
                </a:solidFill>
                <a:latin typeface="Courier New"/>
                <a:cs typeface="Courier New"/>
              </a:rPr>
              <a:t>#</a:t>
            </a:r>
            <a:r>
              <a:rPr dirty="0" sz="1700" spc="-30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700" b="1">
                <a:solidFill>
                  <a:srgbClr val="178037"/>
                </a:solidFill>
                <a:latin typeface="Courier New"/>
                <a:cs typeface="Courier New"/>
              </a:rPr>
              <a:t>Go</a:t>
            </a:r>
            <a:r>
              <a:rPr dirty="0" sz="1700" spc="-25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700" b="1">
                <a:solidFill>
                  <a:srgbClr val="178037"/>
                </a:solidFill>
                <a:latin typeface="Courier New"/>
                <a:cs typeface="Courier New"/>
              </a:rPr>
              <a:t>to</a:t>
            </a:r>
            <a:r>
              <a:rPr dirty="0" sz="1700" spc="-30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700" b="1">
                <a:solidFill>
                  <a:srgbClr val="178037"/>
                </a:solidFill>
                <a:latin typeface="Courier New"/>
                <a:cs typeface="Courier New"/>
              </a:rPr>
              <a:t>an</a:t>
            </a:r>
            <a:r>
              <a:rPr dirty="0" sz="1700" spc="-25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700" spc="-10" b="1">
                <a:solidFill>
                  <a:srgbClr val="178037"/>
                </a:solidFill>
                <a:latin typeface="Courier New"/>
                <a:cs typeface="Courier New"/>
              </a:rPr>
              <a:t>absolute</a:t>
            </a:r>
            <a:endParaRPr sz="1700">
              <a:latin typeface="Courier New"/>
              <a:cs typeface="Courier New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673100" y="8996870"/>
            <a:ext cx="2486025" cy="2844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700" b="1">
                <a:solidFill>
                  <a:srgbClr val="178037"/>
                </a:solidFill>
                <a:latin typeface="Courier New"/>
                <a:cs typeface="Courier New"/>
              </a:rPr>
              <a:t>cd</a:t>
            </a:r>
            <a:r>
              <a:rPr dirty="0" sz="1700" spc="-35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700" spc="-10" b="1">
                <a:solidFill>
                  <a:srgbClr val="178037"/>
                </a:solidFill>
                <a:latin typeface="Courier New"/>
                <a:cs typeface="Courier New"/>
              </a:rPr>
              <a:t>Projects/Website</a:t>
            </a:r>
            <a:endParaRPr sz="1700">
              <a:latin typeface="Courier New"/>
              <a:cs typeface="Courier New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3910638" y="8996870"/>
            <a:ext cx="3004185" cy="2844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700" b="1">
                <a:solidFill>
                  <a:srgbClr val="178037"/>
                </a:solidFill>
                <a:latin typeface="Courier New"/>
                <a:cs typeface="Courier New"/>
              </a:rPr>
              <a:t>#</a:t>
            </a:r>
            <a:r>
              <a:rPr dirty="0" sz="1700" spc="-45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700" b="1">
                <a:solidFill>
                  <a:srgbClr val="178037"/>
                </a:solidFill>
                <a:latin typeface="Courier New"/>
                <a:cs typeface="Courier New"/>
              </a:rPr>
              <a:t>Go</a:t>
            </a:r>
            <a:r>
              <a:rPr dirty="0" sz="1700" spc="-45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700" b="1">
                <a:solidFill>
                  <a:srgbClr val="178037"/>
                </a:solidFill>
                <a:latin typeface="Courier New"/>
                <a:cs typeface="Courier New"/>
              </a:rPr>
              <a:t>to</a:t>
            </a:r>
            <a:r>
              <a:rPr dirty="0" sz="1700" spc="-40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700" b="1">
                <a:solidFill>
                  <a:srgbClr val="178037"/>
                </a:solidFill>
                <a:latin typeface="Courier New"/>
                <a:cs typeface="Courier New"/>
              </a:rPr>
              <a:t>a</a:t>
            </a:r>
            <a:r>
              <a:rPr dirty="0" sz="1700" spc="-45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700" b="1">
                <a:solidFill>
                  <a:srgbClr val="178037"/>
                </a:solidFill>
                <a:latin typeface="Courier New"/>
                <a:cs typeface="Courier New"/>
              </a:rPr>
              <a:t>relative</a:t>
            </a:r>
            <a:r>
              <a:rPr dirty="0" sz="1700" spc="-40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700" spc="-20" b="1">
                <a:solidFill>
                  <a:srgbClr val="178037"/>
                </a:solidFill>
                <a:latin typeface="Courier New"/>
                <a:cs typeface="Courier New"/>
              </a:rPr>
              <a:t>path</a:t>
            </a:r>
            <a:endParaRPr sz="1700">
              <a:latin typeface="Courier New"/>
              <a:cs typeface="Courier New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673100" y="912031"/>
            <a:ext cx="284480" cy="2844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700" spc="-25" b="1">
                <a:solidFill>
                  <a:srgbClr val="178037"/>
                </a:solidFill>
                <a:latin typeface="Courier New"/>
                <a:cs typeface="Courier New"/>
              </a:rPr>
              <a:t>cd</a:t>
            </a:r>
            <a:endParaRPr sz="1700">
              <a:latin typeface="Courier New"/>
              <a:cs typeface="Courier New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2874626" y="912031"/>
            <a:ext cx="3392804" cy="2844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700" b="1">
                <a:solidFill>
                  <a:srgbClr val="178037"/>
                </a:solidFill>
                <a:latin typeface="Courier New"/>
                <a:cs typeface="Courier New"/>
              </a:rPr>
              <a:t>#</a:t>
            </a:r>
            <a:r>
              <a:rPr dirty="0" sz="1700" spc="-40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700" b="1">
                <a:solidFill>
                  <a:srgbClr val="178037"/>
                </a:solidFill>
                <a:latin typeface="Courier New"/>
                <a:cs typeface="Courier New"/>
              </a:rPr>
              <a:t>Go</a:t>
            </a:r>
            <a:r>
              <a:rPr dirty="0" sz="1700" spc="-35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700" b="1">
                <a:solidFill>
                  <a:srgbClr val="178037"/>
                </a:solidFill>
                <a:latin typeface="Courier New"/>
                <a:cs typeface="Courier New"/>
              </a:rPr>
              <a:t>to</a:t>
            </a:r>
            <a:r>
              <a:rPr dirty="0" sz="1700" spc="-35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700" b="1">
                <a:solidFill>
                  <a:srgbClr val="178037"/>
                </a:solidFill>
                <a:latin typeface="Courier New"/>
                <a:cs typeface="Courier New"/>
              </a:rPr>
              <a:t>the</a:t>
            </a:r>
            <a:r>
              <a:rPr dirty="0" sz="1700" spc="-40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700" b="1">
                <a:solidFill>
                  <a:srgbClr val="178037"/>
                </a:solidFill>
                <a:latin typeface="Courier New"/>
                <a:cs typeface="Courier New"/>
              </a:rPr>
              <a:t>home</a:t>
            </a:r>
            <a:r>
              <a:rPr dirty="0" sz="1700" spc="-35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700" spc="-10" b="1">
                <a:solidFill>
                  <a:srgbClr val="178037"/>
                </a:solidFill>
                <a:latin typeface="Courier New"/>
                <a:cs typeface="Courier New"/>
              </a:rPr>
              <a:t>directory</a:t>
            </a:r>
            <a:endParaRPr sz="1700">
              <a:latin typeface="Courier New"/>
              <a:cs typeface="Courier New"/>
            </a:endParaRPr>
          </a:p>
        </p:txBody>
      </p:sp>
      <p:sp>
        <p:nvSpPr>
          <p:cNvPr id="4" name="object 4" descr=""/>
          <p:cNvSpPr/>
          <p:nvPr/>
        </p:nvSpPr>
        <p:spPr>
          <a:xfrm>
            <a:off x="723900" y="2127271"/>
            <a:ext cx="6273800" cy="0"/>
          </a:xfrm>
          <a:custGeom>
            <a:avLst/>
            <a:gdLst/>
            <a:ahLst/>
            <a:cxnLst/>
            <a:rect l="l" t="t" r="r" b="b"/>
            <a:pathLst>
              <a:path w="6273800" h="0">
                <a:moveTo>
                  <a:pt x="0" y="0"/>
                </a:moveTo>
                <a:lnTo>
                  <a:pt x="6273800" y="0"/>
                </a:lnTo>
              </a:path>
            </a:pathLst>
          </a:custGeom>
          <a:ln w="12700">
            <a:solidFill>
              <a:srgbClr val="87878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 descr=""/>
          <p:cNvSpPr txBox="1"/>
          <p:nvPr/>
        </p:nvSpPr>
        <p:spPr>
          <a:xfrm>
            <a:off x="673100" y="2400461"/>
            <a:ext cx="2436495" cy="33337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2000" spc="1200">
                <a:latin typeface="Cambria"/>
                <a:cs typeface="Cambria"/>
              </a:rPr>
              <a:t>🔹</a:t>
            </a:r>
            <a:r>
              <a:rPr dirty="0" sz="2000" spc="-35">
                <a:latin typeface="Cambria"/>
                <a:cs typeface="Cambria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3.</a:t>
            </a:r>
            <a:r>
              <a:rPr dirty="0" sz="1700" spc="-20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Common</a:t>
            </a:r>
            <a:r>
              <a:rPr dirty="0" sz="1700" spc="-20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Uses</a:t>
            </a:r>
            <a:r>
              <a:rPr dirty="0" sz="1700" spc="-20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of</a:t>
            </a:r>
            <a:r>
              <a:rPr dirty="0" sz="1700" spc="-20" b="1">
                <a:latin typeface="Times New Roman"/>
                <a:cs typeface="Times New Roman"/>
              </a:rPr>
              <a:t> </a:t>
            </a:r>
            <a:r>
              <a:rPr dirty="0" sz="1700" spc="-520" b="1">
                <a:solidFill>
                  <a:srgbClr val="178037"/>
                </a:solidFill>
                <a:latin typeface="Courier New"/>
                <a:cs typeface="Courier New"/>
              </a:rPr>
              <a:t>cd</a:t>
            </a:r>
            <a:endParaRPr sz="1700">
              <a:latin typeface="Courier New"/>
              <a:cs typeface="Courier New"/>
            </a:endParaRPr>
          </a:p>
        </p:txBody>
      </p:sp>
      <p:sp>
        <p:nvSpPr>
          <p:cNvPr id="7" name="object 7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25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/>
              <a:t>Md.</a:t>
            </a:r>
            <a:r>
              <a:rPr dirty="0" spc="55"/>
              <a:t> </a:t>
            </a:r>
            <a:r>
              <a:rPr dirty="0" spc="-25"/>
              <a:t>Tariqul</a:t>
            </a:r>
            <a:r>
              <a:rPr dirty="0" spc="60"/>
              <a:t> </a:t>
            </a:r>
            <a:r>
              <a:rPr dirty="0"/>
              <a:t>Islam,</a:t>
            </a:r>
            <a:r>
              <a:rPr dirty="0" spc="55"/>
              <a:t> </a:t>
            </a:r>
            <a:r>
              <a:rPr dirty="0" spc="-30"/>
              <a:t>Lecturer,</a:t>
            </a:r>
            <a:r>
              <a:rPr dirty="0" spc="60"/>
              <a:t> </a:t>
            </a:r>
            <a:r>
              <a:rPr dirty="0" spc="-20"/>
              <a:t>Department</a:t>
            </a:r>
            <a:r>
              <a:rPr dirty="0" spc="55"/>
              <a:t> </a:t>
            </a:r>
            <a:r>
              <a:rPr dirty="0"/>
              <a:t>of</a:t>
            </a:r>
            <a:r>
              <a:rPr dirty="0" spc="60"/>
              <a:t> CSE,</a:t>
            </a:r>
            <a:r>
              <a:rPr dirty="0" spc="55"/>
              <a:t> </a:t>
            </a:r>
            <a:r>
              <a:rPr dirty="0"/>
              <a:t>University</a:t>
            </a:r>
            <a:r>
              <a:rPr dirty="0" spc="60"/>
              <a:t> </a:t>
            </a:r>
            <a:r>
              <a:rPr dirty="0"/>
              <a:t>of</a:t>
            </a:r>
            <a:r>
              <a:rPr dirty="0" spc="60"/>
              <a:t> </a:t>
            </a:r>
            <a:r>
              <a:rPr dirty="0"/>
              <a:t>Global</a:t>
            </a:r>
            <a:r>
              <a:rPr dirty="0" spc="55"/>
              <a:t> </a:t>
            </a:r>
            <a:r>
              <a:rPr dirty="0"/>
              <a:t>Village</a:t>
            </a:r>
            <a:r>
              <a:rPr dirty="0" spc="60"/>
              <a:t> </a:t>
            </a:r>
            <a:r>
              <a:rPr dirty="0" spc="-10"/>
              <a:t>(UGV)</a:t>
            </a:r>
          </a:p>
        </p:txBody>
      </p:sp>
      <p:sp>
        <p:nvSpPr>
          <p:cNvPr id="8" name="object 8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25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 spc="-20"/>
              <a:t>Page:</a:t>
            </a:r>
            <a:r>
              <a:rPr dirty="0" spc="-10"/>
              <a:t> </a:t>
            </a:r>
            <a:r>
              <a:rPr dirty="0" spc="-40"/>
              <a:t>31</a:t>
            </a:r>
          </a:p>
        </p:txBody>
      </p:sp>
      <p:graphicFrame>
        <p:nvGraphicFramePr>
          <p:cNvPr id="6" name="object 6" descr=""/>
          <p:cNvGraphicFramePr>
            <a:graphicFrameLocks noGrp="1"/>
          </p:cNvGraphicFramePr>
          <p:nvPr/>
        </p:nvGraphicFramePr>
        <p:xfrm>
          <a:off x="457200" y="2793993"/>
          <a:ext cx="6769100" cy="67551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222500"/>
                <a:gridCol w="4457700"/>
              </a:tblGrid>
              <a:tr h="6858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  <a:p>
                      <a:pPr marL="736600">
                        <a:lnSpc>
                          <a:spcPct val="100000"/>
                        </a:lnSpc>
                      </a:pPr>
                      <a:r>
                        <a:rPr dirty="0" sz="1700" spc="-10" b="1">
                          <a:latin typeface="Times New Roman"/>
                          <a:cs typeface="Times New Roman"/>
                        </a:rPr>
                        <a:t>Command</a:t>
                      </a: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4318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  <a:p>
                      <a:pPr algn="ctr" marL="228600">
                        <a:lnSpc>
                          <a:spcPct val="100000"/>
                        </a:lnSpc>
                      </a:pPr>
                      <a:r>
                        <a:rPr dirty="0" sz="1700" spc="-10" b="1">
                          <a:latin typeface="Times New Roman"/>
                          <a:cs typeface="Times New Roman"/>
                        </a:rPr>
                        <a:t>Description</a:t>
                      </a: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4318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7366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65"/>
                        </a:spcBef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  <a:p>
                      <a:pPr marL="28829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dirty="0" sz="1700" spc="-25" b="1">
                          <a:solidFill>
                            <a:srgbClr val="178037"/>
                          </a:solidFill>
                          <a:latin typeface="Courier New"/>
                          <a:cs typeface="Courier New"/>
                        </a:rPr>
                        <a:t>cd</a:t>
                      </a:r>
                      <a:endParaRPr sz="1700">
                        <a:latin typeface="Courier New"/>
                        <a:cs typeface="Courier New"/>
                      </a:endParaRPr>
                    </a:p>
                  </a:txBody>
                  <a:tcPr marL="0" marR="0" marB="0" marT="7175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65"/>
                        </a:spcBef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  <a:p>
                      <a:pPr marL="29527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dirty="0" sz="1700" b="1">
                          <a:latin typeface="Times New Roman"/>
                          <a:cs typeface="Times New Roman"/>
                        </a:rPr>
                        <a:t>Goes</a:t>
                      </a:r>
                      <a:r>
                        <a:rPr dirty="0" sz="1700" spc="-40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700" b="1">
                          <a:latin typeface="Times New Roman"/>
                          <a:cs typeface="Times New Roman"/>
                        </a:rPr>
                        <a:t>to</a:t>
                      </a:r>
                      <a:r>
                        <a:rPr dirty="0" sz="1700" spc="-40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700" b="1">
                          <a:latin typeface="Times New Roman"/>
                          <a:cs typeface="Times New Roman"/>
                        </a:rPr>
                        <a:t>the</a:t>
                      </a:r>
                      <a:r>
                        <a:rPr dirty="0" sz="1700" spc="-40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700" b="1">
                          <a:latin typeface="Times New Roman"/>
                          <a:cs typeface="Times New Roman"/>
                        </a:rPr>
                        <a:t>home</a:t>
                      </a:r>
                      <a:r>
                        <a:rPr dirty="0" sz="1700" spc="-35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700" b="1">
                          <a:latin typeface="Times New Roman"/>
                          <a:cs typeface="Times New Roman"/>
                        </a:rPr>
                        <a:t>directory</a:t>
                      </a:r>
                      <a:r>
                        <a:rPr dirty="0" sz="1700" spc="-40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700" spc="-10" b="1">
                          <a:latin typeface="Times New Roman"/>
                          <a:cs typeface="Times New Roman"/>
                        </a:rPr>
                        <a:t>(</a:t>
                      </a:r>
                      <a:r>
                        <a:rPr dirty="0" sz="1700" spc="-10" b="1">
                          <a:solidFill>
                            <a:srgbClr val="178037"/>
                          </a:solidFill>
                          <a:latin typeface="Courier New"/>
                          <a:cs typeface="Courier New"/>
                        </a:rPr>
                        <a:t>/home/user</a:t>
                      </a:r>
                      <a:r>
                        <a:rPr dirty="0" sz="1700" spc="-10" b="1">
                          <a:latin typeface="Times New Roman"/>
                          <a:cs typeface="Times New Roman"/>
                        </a:rPr>
                        <a:t>)</a:t>
                      </a: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7175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7239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9"/>
                        </a:spcBef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  <a:p>
                      <a:pPr marL="288290">
                        <a:lnSpc>
                          <a:spcPct val="100000"/>
                        </a:lnSpc>
                      </a:pPr>
                      <a:r>
                        <a:rPr dirty="0" sz="1700" b="1">
                          <a:solidFill>
                            <a:srgbClr val="178037"/>
                          </a:solidFill>
                          <a:latin typeface="Courier New"/>
                          <a:cs typeface="Courier New"/>
                        </a:rPr>
                        <a:t>cd</a:t>
                      </a:r>
                      <a:r>
                        <a:rPr dirty="0" sz="1700" spc="-35" b="1">
                          <a:solidFill>
                            <a:srgbClr val="178037"/>
                          </a:solidFill>
                          <a:latin typeface="Courier New"/>
                          <a:cs typeface="Courier New"/>
                        </a:rPr>
                        <a:t> </a:t>
                      </a:r>
                      <a:r>
                        <a:rPr dirty="0" sz="1700" spc="-50" b="1">
                          <a:solidFill>
                            <a:srgbClr val="178037"/>
                          </a:solidFill>
                          <a:latin typeface="Courier New"/>
                          <a:cs typeface="Courier New"/>
                        </a:rPr>
                        <a:t>~</a:t>
                      </a:r>
                      <a:endParaRPr sz="1700">
                        <a:latin typeface="Courier New"/>
                        <a:cs typeface="Courier New"/>
                      </a:endParaRPr>
                    </a:p>
                  </a:txBody>
                  <a:tcPr marL="0" marR="0" marB="0" marT="64769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  <a:p>
                      <a:pPr marL="29527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dirty="0" sz="1700" b="1">
                          <a:latin typeface="Times New Roman"/>
                          <a:cs typeface="Times New Roman"/>
                        </a:rPr>
                        <a:t>Also</a:t>
                      </a:r>
                      <a:r>
                        <a:rPr dirty="0" sz="1700" spc="-25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700" b="1">
                          <a:latin typeface="Times New Roman"/>
                          <a:cs typeface="Times New Roman"/>
                        </a:rPr>
                        <a:t>goes</a:t>
                      </a:r>
                      <a:r>
                        <a:rPr dirty="0" sz="1700" spc="-25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700" b="1">
                          <a:latin typeface="Times New Roman"/>
                          <a:cs typeface="Times New Roman"/>
                        </a:rPr>
                        <a:t>to</a:t>
                      </a:r>
                      <a:r>
                        <a:rPr dirty="0" sz="1700" spc="-25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700" b="1">
                          <a:latin typeface="Times New Roman"/>
                          <a:cs typeface="Times New Roman"/>
                        </a:rPr>
                        <a:t>the</a:t>
                      </a:r>
                      <a:r>
                        <a:rPr dirty="0" sz="1700" spc="-25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700" b="1">
                          <a:latin typeface="Times New Roman"/>
                          <a:cs typeface="Times New Roman"/>
                        </a:rPr>
                        <a:t>home</a:t>
                      </a:r>
                      <a:r>
                        <a:rPr dirty="0" sz="1700" spc="-25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700" spc="-10" b="1">
                          <a:latin typeface="Times New Roman"/>
                          <a:cs typeface="Times New Roman"/>
                        </a:rPr>
                        <a:t>directory</a:t>
                      </a: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4000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7366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5"/>
                        </a:spcBef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  <a:p>
                      <a:pPr marL="288290">
                        <a:lnSpc>
                          <a:spcPct val="100000"/>
                        </a:lnSpc>
                      </a:pPr>
                      <a:r>
                        <a:rPr dirty="0" sz="1700" b="1">
                          <a:solidFill>
                            <a:srgbClr val="178037"/>
                          </a:solidFill>
                          <a:latin typeface="Courier New"/>
                          <a:cs typeface="Courier New"/>
                        </a:rPr>
                        <a:t>cd</a:t>
                      </a:r>
                      <a:r>
                        <a:rPr dirty="0" sz="1700" spc="-35" b="1">
                          <a:solidFill>
                            <a:srgbClr val="178037"/>
                          </a:solidFill>
                          <a:latin typeface="Courier New"/>
                          <a:cs typeface="Courier New"/>
                        </a:rPr>
                        <a:t> </a:t>
                      </a:r>
                      <a:r>
                        <a:rPr dirty="0" sz="1700" spc="-25" b="1">
                          <a:solidFill>
                            <a:srgbClr val="178037"/>
                          </a:solidFill>
                          <a:latin typeface="Courier New"/>
                          <a:cs typeface="Courier New"/>
                        </a:rPr>
                        <a:t>..</a:t>
                      </a:r>
                      <a:endParaRPr sz="1700">
                        <a:latin typeface="Courier New"/>
                        <a:cs typeface="Courier New"/>
                      </a:endParaRPr>
                    </a:p>
                  </a:txBody>
                  <a:tcPr marL="0" marR="0" marB="0" marT="7048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  <a:p>
                      <a:pPr marL="29527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dirty="0" sz="1700" b="1">
                          <a:latin typeface="Times New Roman"/>
                          <a:cs typeface="Times New Roman"/>
                        </a:rPr>
                        <a:t>Goes</a:t>
                      </a:r>
                      <a:r>
                        <a:rPr dirty="0" sz="1700" spc="-45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700" b="1">
                          <a:latin typeface="Times New Roman"/>
                          <a:cs typeface="Times New Roman"/>
                        </a:rPr>
                        <a:t>one</a:t>
                      </a:r>
                      <a:r>
                        <a:rPr dirty="0" sz="1700" spc="-40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700" b="1">
                          <a:latin typeface="Times New Roman"/>
                          <a:cs typeface="Times New Roman"/>
                        </a:rPr>
                        <a:t>level</a:t>
                      </a:r>
                      <a:r>
                        <a:rPr dirty="0" sz="1700" spc="-45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700" b="1">
                          <a:latin typeface="Times New Roman"/>
                          <a:cs typeface="Times New Roman"/>
                        </a:rPr>
                        <a:t>up</a:t>
                      </a:r>
                      <a:r>
                        <a:rPr dirty="0" sz="1700" spc="-40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700" b="1">
                          <a:latin typeface="Times New Roman"/>
                          <a:cs typeface="Times New Roman"/>
                        </a:rPr>
                        <a:t>(parent</a:t>
                      </a:r>
                      <a:r>
                        <a:rPr dirty="0" sz="1700" spc="-45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700" spc="-10" b="1">
                          <a:latin typeface="Times New Roman"/>
                          <a:cs typeface="Times New Roman"/>
                        </a:rPr>
                        <a:t>directory)</a:t>
                      </a: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4572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7239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0"/>
                        </a:spcBef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  <a:p>
                      <a:pPr marL="288290">
                        <a:lnSpc>
                          <a:spcPct val="100000"/>
                        </a:lnSpc>
                      </a:pPr>
                      <a:r>
                        <a:rPr dirty="0" sz="1700" b="1">
                          <a:solidFill>
                            <a:srgbClr val="178037"/>
                          </a:solidFill>
                          <a:latin typeface="Courier New"/>
                          <a:cs typeface="Courier New"/>
                        </a:rPr>
                        <a:t>cd</a:t>
                      </a:r>
                      <a:r>
                        <a:rPr dirty="0" sz="1700" spc="-35" b="1">
                          <a:solidFill>
                            <a:srgbClr val="178037"/>
                          </a:solidFill>
                          <a:latin typeface="Courier New"/>
                          <a:cs typeface="Courier New"/>
                        </a:rPr>
                        <a:t> </a:t>
                      </a:r>
                      <a:r>
                        <a:rPr dirty="0" sz="1700" spc="-10" b="1">
                          <a:solidFill>
                            <a:srgbClr val="178037"/>
                          </a:solidFill>
                          <a:latin typeface="Courier New"/>
                          <a:cs typeface="Courier New"/>
                        </a:rPr>
                        <a:t>../..</a:t>
                      </a:r>
                      <a:endParaRPr sz="1700">
                        <a:latin typeface="Courier New"/>
                        <a:cs typeface="Courier New"/>
                      </a:endParaRPr>
                    </a:p>
                  </a:txBody>
                  <a:tcPr marL="0" marR="0" marB="0" marT="6350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  <a:p>
                      <a:pPr marL="295275">
                        <a:lnSpc>
                          <a:spcPct val="100000"/>
                        </a:lnSpc>
                      </a:pPr>
                      <a:r>
                        <a:rPr dirty="0" sz="1700" b="1">
                          <a:latin typeface="Times New Roman"/>
                          <a:cs typeface="Times New Roman"/>
                        </a:rPr>
                        <a:t>Go</a:t>
                      </a:r>
                      <a:r>
                        <a:rPr dirty="0" sz="1700" spc="-25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700" b="1">
                          <a:latin typeface="Times New Roman"/>
                          <a:cs typeface="Times New Roman"/>
                        </a:rPr>
                        <a:t>up</a:t>
                      </a:r>
                      <a:r>
                        <a:rPr dirty="0" sz="1700" spc="-20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700" b="1">
                          <a:latin typeface="Times New Roman"/>
                          <a:cs typeface="Times New Roman"/>
                        </a:rPr>
                        <a:t>two</a:t>
                      </a:r>
                      <a:r>
                        <a:rPr dirty="0" sz="1700" spc="-25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700" spc="-10" b="1">
                          <a:latin typeface="Times New Roman"/>
                          <a:cs typeface="Times New Roman"/>
                        </a:rPr>
                        <a:t>levels</a:t>
                      </a: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3873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73596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45"/>
                        </a:spcBef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  <a:p>
                      <a:pPr marL="288290">
                        <a:lnSpc>
                          <a:spcPct val="100000"/>
                        </a:lnSpc>
                      </a:pPr>
                      <a:r>
                        <a:rPr dirty="0" sz="1700" b="1">
                          <a:solidFill>
                            <a:srgbClr val="178037"/>
                          </a:solidFill>
                          <a:latin typeface="Courier New"/>
                          <a:cs typeface="Courier New"/>
                        </a:rPr>
                        <a:t>cd</a:t>
                      </a:r>
                      <a:r>
                        <a:rPr dirty="0" sz="1700" spc="-35" b="1">
                          <a:solidFill>
                            <a:srgbClr val="178037"/>
                          </a:solidFill>
                          <a:latin typeface="Courier New"/>
                          <a:cs typeface="Courier New"/>
                        </a:rPr>
                        <a:t> </a:t>
                      </a:r>
                      <a:r>
                        <a:rPr dirty="0" sz="1700" spc="-50" b="1">
                          <a:solidFill>
                            <a:srgbClr val="178037"/>
                          </a:solidFill>
                          <a:latin typeface="Courier New"/>
                          <a:cs typeface="Courier New"/>
                        </a:rPr>
                        <a:t>-</a:t>
                      </a:r>
                      <a:endParaRPr sz="1700">
                        <a:latin typeface="Courier New"/>
                        <a:cs typeface="Courier New"/>
                      </a:endParaRPr>
                    </a:p>
                  </a:txBody>
                  <a:tcPr marL="0" marR="0" marB="0" marT="6921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  <a:p>
                      <a:pPr marL="295275">
                        <a:lnSpc>
                          <a:spcPct val="100000"/>
                        </a:lnSpc>
                      </a:pPr>
                      <a:r>
                        <a:rPr dirty="0" sz="1700" b="1">
                          <a:latin typeface="Times New Roman"/>
                          <a:cs typeface="Times New Roman"/>
                        </a:rPr>
                        <a:t>Goes</a:t>
                      </a:r>
                      <a:r>
                        <a:rPr dirty="0" sz="1700" spc="-50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700" b="1">
                          <a:latin typeface="Times New Roman"/>
                          <a:cs typeface="Times New Roman"/>
                        </a:rPr>
                        <a:t>to</a:t>
                      </a:r>
                      <a:r>
                        <a:rPr dirty="0" sz="1700" spc="-45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700" b="1">
                          <a:latin typeface="Times New Roman"/>
                          <a:cs typeface="Times New Roman"/>
                        </a:rPr>
                        <a:t>the</a:t>
                      </a:r>
                      <a:r>
                        <a:rPr dirty="0" sz="1700" spc="-50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700" b="1">
                          <a:latin typeface="Times New Roman"/>
                          <a:cs typeface="Times New Roman"/>
                        </a:rPr>
                        <a:t>previous</a:t>
                      </a:r>
                      <a:r>
                        <a:rPr dirty="0" sz="1700" spc="-45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700" b="1">
                          <a:latin typeface="Times New Roman"/>
                          <a:cs typeface="Times New Roman"/>
                        </a:rPr>
                        <a:t>working</a:t>
                      </a:r>
                      <a:r>
                        <a:rPr dirty="0" sz="1700" spc="-45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700" spc="-10" b="1">
                          <a:latin typeface="Times New Roman"/>
                          <a:cs typeface="Times New Roman"/>
                        </a:rPr>
                        <a:t>directory</a:t>
                      </a: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4445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7239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90"/>
                        </a:spcBef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  <a:p>
                      <a:pPr marL="288290">
                        <a:lnSpc>
                          <a:spcPct val="100000"/>
                        </a:lnSpc>
                      </a:pPr>
                      <a:r>
                        <a:rPr dirty="0" sz="1700" b="1">
                          <a:solidFill>
                            <a:srgbClr val="178037"/>
                          </a:solidFill>
                          <a:latin typeface="Courier New"/>
                          <a:cs typeface="Courier New"/>
                        </a:rPr>
                        <a:t>cd</a:t>
                      </a:r>
                      <a:r>
                        <a:rPr dirty="0" sz="1700" spc="-35" b="1">
                          <a:solidFill>
                            <a:srgbClr val="178037"/>
                          </a:solidFill>
                          <a:latin typeface="Courier New"/>
                          <a:cs typeface="Courier New"/>
                        </a:rPr>
                        <a:t> </a:t>
                      </a:r>
                      <a:r>
                        <a:rPr dirty="0" sz="1700" spc="-50" b="1">
                          <a:solidFill>
                            <a:srgbClr val="178037"/>
                          </a:solidFill>
                          <a:latin typeface="Courier New"/>
                          <a:cs typeface="Courier New"/>
                        </a:rPr>
                        <a:t>/</a:t>
                      </a:r>
                      <a:endParaRPr sz="1700">
                        <a:latin typeface="Courier New"/>
                        <a:cs typeface="Courier New"/>
                      </a:endParaRPr>
                    </a:p>
                  </a:txBody>
                  <a:tcPr marL="0" marR="0" marB="0" marT="6223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90"/>
                        </a:spcBef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  <a:p>
                      <a:pPr marL="295275">
                        <a:lnSpc>
                          <a:spcPct val="100000"/>
                        </a:lnSpc>
                      </a:pPr>
                      <a:r>
                        <a:rPr dirty="0" sz="1700" b="1">
                          <a:latin typeface="Times New Roman"/>
                          <a:cs typeface="Times New Roman"/>
                        </a:rPr>
                        <a:t>Goes</a:t>
                      </a:r>
                      <a:r>
                        <a:rPr dirty="0" sz="1700" spc="-45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700" b="1">
                          <a:latin typeface="Times New Roman"/>
                          <a:cs typeface="Times New Roman"/>
                        </a:rPr>
                        <a:t>to</a:t>
                      </a:r>
                      <a:r>
                        <a:rPr dirty="0" sz="1700" spc="-45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700" b="1">
                          <a:latin typeface="Times New Roman"/>
                          <a:cs typeface="Times New Roman"/>
                        </a:rPr>
                        <a:t>the</a:t>
                      </a:r>
                      <a:r>
                        <a:rPr dirty="0" sz="1700" spc="-40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700" b="1">
                          <a:latin typeface="Times New Roman"/>
                          <a:cs typeface="Times New Roman"/>
                        </a:rPr>
                        <a:t>root</a:t>
                      </a:r>
                      <a:r>
                        <a:rPr dirty="0" sz="1700" spc="-45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700" b="1">
                          <a:latin typeface="Times New Roman"/>
                          <a:cs typeface="Times New Roman"/>
                        </a:rPr>
                        <a:t>directory</a:t>
                      </a:r>
                      <a:r>
                        <a:rPr dirty="0" sz="1700" spc="-40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700" spc="-25" b="1">
                          <a:latin typeface="Times New Roman"/>
                          <a:cs typeface="Times New Roman"/>
                        </a:rPr>
                        <a:t>(</a:t>
                      </a:r>
                      <a:r>
                        <a:rPr dirty="0" sz="1700" spc="-25" b="1">
                          <a:solidFill>
                            <a:srgbClr val="178037"/>
                          </a:solidFill>
                          <a:latin typeface="Courier New"/>
                          <a:cs typeface="Courier New"/>
                        </a:rPr>
                        <a:t>/</a:t>
                      </a:r>
                      <a:r>
                        <a:rPr dirty="0" sz="1700" spc="-25" b="1">
                          <a:latin typeface="Times New Roman"/>
                          <a:cs typeface="Times New Roman"/>
                        </a:rPr>
                        <a:t>)</a:t>
                      </a: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6223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73596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  <a:p>
                      <a:pPr marL="288290">
                        <a:lnSpc>
                          <a:spcPct val="100000"/>
                        </a:lnSpc>
                      </a:pPr>
                      <a:r>
                        <a:rPr dirty="0" sz="1700" b="1">
                          <a:solidFill>
                            <a:srgbClr val="178037"/>
                          </a:solidFill>
                          <a:latin typeface="Courier New"/>
                          <a:cs typeface="Courier New"/>
                        </a:rPr>
                        <a:t>cd</a:t>
                      </a:r>
                      <a:r>
                        <a:rPr dirty="0" sz="1700" spc="-35" b="1">
                          <a:solidFill>
                            <a:srgbClr val="178037"/>
                          </a:solidFill>
                          <a:latin typeface="Courier New"/>
                          <a:cs typeface="Courier New"/>
                        </a:rPr>
                        <a:t> </a:t>
                      </a:r>
                      <a:r>
                        <a:rPr dirty="0" sz="1700" spc="-10" b="1">
                          <a:solidFill>
                            <a:srgbClr val="178037"/>
                          </a:solidFill>
                          <a:latin typeface="Courier New"/>
                          <a:cs typeface="Courier New"/>
                        </a:rPr>
                        <a:t>~username</a:t>
                      </a:r>
                      <a:endParaRPr sz="1700">
                        <a:latin typeface="Courier New"/>
                        <a:cs typeface="Courier New"/>
                      </a:endParaRPr>
                    </a:p>
                  </a:txBody>
                  <a:tcPr marL="0" marR="0" marB="0" marT="6794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  <a:p>
                      <a:pPr marL="295275">
                        <a:lnSpc>
                          <a:spcPct val="100000"/>
                        </a:lnSpc>
                      </a:pPr>
                      <a:r>
                        <a:rPr dirty="0" sz="1700" b="1">
                          <a:latin typeface="Times New Roman"/>
                          <a:cs typeface="Times New Roman"/>
                        </a:rPr>
                        <a:t>Goes</a:t>
                      </a:r>
                      <a:r>
                        <a:rPr dirty="0" sz="1700" spc="-40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700" b="1">
                          <a:latin typeface="Times New Roman"/>
                          <a:cs typeface="Times New Roman"/>
                        </a:rPr>
                        <a:t>to</a:t>
                      </a:r>
                      <a:r>
                        <a:rPr dirty="0" sz="1700" spc="-35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700" b="1">
                          <a:latin typeface="Times New Roman"/>
                          <a:cs typeface="Times New Roman"/>
                        </a:rPr>
                        <a:t>another</a:t>
                      </a:r>
                      <a:r>
                        <a:rPr dirty="0" sz="1700" spc="-35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700" b="1">
                          <a:latin typeface="Times New Roman"/>
                          <a:cs typeface="Times New Roman"/>
                        </a:rPr>
                        <a:t>user's</a:t>
                      </a:r>
                      <a:r>
                        <a:rPr dirty="0" sz="1700" spc="-35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700" b="1">
                          <a:latin typeface="Times New Roman"/>
                          <a:cs typeface="Times New Roman"/>
                        </a:rPr>
                        <a:t>home</a:t>
                      </a:r>
                      <a:r>
                        <a:rPr dirty="0" sz="1700" spc="-35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700" b="1">
                          <a:latin typeface="Times New Roman"/>
                          <a:cs typeface="Times New Roman"/>
                        </a:rPr>
                        <a:t>(if</a:t>
                      </a:r>
                      <a:r>
                        <a:rPr dirty="0" sz="1700" spc="-35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700" spc="-10" b="1">
                          <a:latin typeface="Times New Roman"/>
                          <a:cs typeface="Times New Roman"/>
                        </a:rPr>
                        <a:t>permitted)</a:t>
                      </a: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4318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9525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80"/>
                        </a:spcBef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  <a:p>
                      <a:pPr marL="288290">
                        <a:lnSpc>
                          <a:spcPct val="100000"/>
                        </a:lnSpc>
                      </a:pPr>
                      <a:r>
                        <a:rPr dirty="0" sz="1700" b="1">
                          <a:solidFill>
                            <a:srgbClr val="178037"/>
                          </a:solidFill>
                          <a:latin typeface="Courier New"/>
                          <a:cs typeface="Courier New"/>
                        </a:rPr>
                        <a:t>cd</a:t>
                      </a:r>
                      <a:r>
                        <a:rPr dirty="0" sz="1700" spc="-35" b="1">
                          <a:solidFill>
                            <a:srgbClr val="178037"/>
                          </a:solidFill>
                          <a:latin typeface="Courier New"/>
                          <a:cs typeface="Courier New"/>
                        </a:rPr>
                        <a:t> </a:t>
                      </a:r>
                      <a:r>
                        <a:rPr dirty="0" sz="1700" spc="-10" b="1">
                          <a:solidFill>
                            <a:srgbClr val="178037"/>
                          </a:solidFill>
                          <a:latin typeface="Courier New"/>
                          <a:cs typeface="Courier New"/>
                        </a:rPr>
                        <a:t>./folder</a:t>
                      </a:r>
                      <a:endParaRPr sz="1700">
                        <a:latin typeface="Courier New"/>
                        <a:cs typeface="Courier New"/>
                      </a:endParaRPr>
                    </a:p>
                  </a:txBody>
                  <a:tcPr marL="0" marR="0" marB="0" marT="6096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  <a:p>
                      <a:pPr marL="523875" marR="873760" indent="-228600">
                        <a:lnSpc>
                          <a:spcPct val="103400"/>
                        </a:lnSpc>
                      </a:pPr>
                      <a:r>
                        <a:rPr dirty="0" sz="1700" b="1">
                          <a:latin typeface="Times New Roman"/>
                          <a:cs typeface="Times New Roman"/>
                        </a:rPr>
                        <a:t>Goes</a:t>
                      </a:r>
                      <a:r>
                        <a:rPr dirty="0" sz="1700" spc="-40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700" b="1">
                          <a:latin typeface="Times New Roman"/>
                          <a:cs typeface="Times New Roman"/>
                        </a:rPr>
                        <a:t>into</a:t>
                      </a:r>
                      <a:r>
                        <a:rPr dirty="0" sz="1700" spc="-35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700" b="1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dirty="0" sz="1700" spc="-35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700" b="1">
                          <a:latin typeface="Times New Roman"/>
                          <a:cs typeface="Times New Roman"/>
                        </a:rPr>
                        <a:t>subfolder</a:t>
                      </a:r>
                      <a:r>
                        <a:rPr dirty="0" sz="1700" spc="-35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700" b="1">
                          <a:latin typeface="Times New Roman"/>
                          <a:cs typeface="Times New Roman"/>
                        </a:rPr>
                        <a:t>in</a:t>
                      </a:r>
                      <a:r>
                        <a:rPr dirty="0" sz="1700" spc="-35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700" b="1">
                          <a:latin typeface="Times New Roman"/>
                          <a:cs typeface="Times New Roman"/>
                        </a:rPr>
                        <a:t>the</a:t>
                      </a:r>
                      <a:r>
                        <a:rPr dirty="0" sz="1700" spc="-35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700" spc="-10" b="1">
                          <a:latin typeface="Times New Roman"/>
                          <a:cs typeface="Times New Roman"/>
                        </a:rPr>
                        <a:t>current directory</a:t>
                      </a: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2730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723900" y="1098550"/>
            <a:ext cx="6273800" cy="0"/>
          </a:xfrm>
          <a:custGeom>
            <a:avLst/>
            <a:gdLst/>
            <a:ahLst/>
            <a:cxnLst/>
            <a:rect l="l" t="t" r="r" b="b"/>
            <a:pathLst>
              <a:path w="6273800" h="0">
                <a:moveTo>
                  <a:pt x="0" y="0"/>
                </a:moveTo>
                <a:lnTo>
                  <a:pt x="6273800" y="0"/>
                </a:lnTo>
              </a:path>
            </a:pathLst>
          </a:custGeom>
          <a:ln w="12700">
            <a:solidFill>
              <a:srgbClr val="87878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 txBox="1"/>
          <p:nvPr/>
        </p:nvSpPr>
        <p:spPr>
          <a:xfrm>
            <a:off x="673100" y="1343397"/>
            <a:ext cx="3370579" cy="33337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2000" spc="1200">
                <a:latin typeface="Cambria"/>
                <a:cs typeface="Cambria"/>
              </a:rPr>
              <a:t>🔹</a:t>
            </a:r>
            <a:r>
              <a:rPr dirty="0" sz="2000" spc="-50">
                <a:latin typeface="Cambria"/>
                <a:cs typeface="Cambria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4.</a:t>
            </a:r>
            <a:r>
              <a:rPr dirty="0" sz="1700" spc="-35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Special</a:t>
            </a:r>
            <a:r>
              <a:rPr dirty="0" sz="1700" spc="-35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Symbols</a:t>
            </a:r>
            <a:r>
              <a:rPr dirty="0" sz="1700" spc="-35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Used</a:t>
            </a:r>
            <a:r>
              <a:rPr dirty="0" sz="1700" spc="-35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in</a:t>
            </a:r>
            <a:r>
              <a:rPr dirty="0" sz="1700" spc="-30" b="1">
                <a:latin typeface="Times New Roman"/>
                <a:cs typeface="Times New Roman"/>
              </a:rPr>
              <a:t> </a:t>
            </a:r>
            <a:r>
              <a:rPr dirty="0" sz="1700" spc="-180" b="1">
                <a:latin typeface="Times New Roman"/>
                <a:cs typeface="Times New Roman"/>
              </a:rPr>
              <a:t>Paths</a:t>
            </a:r>
            <a:endParaRPr sz="1700">
              <a:latin typeface="Times New Roman"/>
              <a:cs typeface="Times New Roman"/>
            </a:endParaRPr>
          </a:p>
        </p:txBody>
      </p:sp>
      <p:graphicFrame>
        <p:nvGraphicFramePr>
          <p:cNvPr id="4" name="object 4" descr=""/>
          <p:cNvGraphicFramePr>
            <a:graphicFrameLocks noGrp="1"/>
          </p:cNvGraphicFramePr>
          <p:nvPr/>
        </p:nvGraphicFramePr>
        <p:xfrm>
          <a:off x="457200" y="1727194"/>
          <a:ext cx="6350000" cy="360552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866900"/>
                <a:gridCol w="4394200"/>
              </a:tblGrid>
              <a:tr h="6858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  <a:p>
                      <a:pPr marL="693420">
                        <a:lnSpc>
                          <a:spcPct val="100000"/>
                        </a:lnSpc>
                      </a:pPr>
                      <a:r>
                        <a:rPr dirty="0" sz="1700" spc="-10" b="1">
                          <a:latin typeface="Times New Roman"/>
                          <a:cs typeface="Times New Roman"/>
                        </a:rPr>
                        <a:t>Symbol</a:t>
                      </a: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3810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  <a:p>
                      <a:pPr algn="ctr" marL="222250">
                        <a:lnSpc>
                          <a:spcPct val="100000"/>
                        </a:lnSpc>
                      </a:pPr>
                      <a:r>
                        <a:rPr dirty="0" sz="1700" spc="-10" b="1">
                          <a:latin typeface="Times New Roman"/>
                          <a:cs typeface="Times New Roman"/>
                        </a:rPr>
                        <a:t>Meaning</a:t>
                      </a: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3810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7239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30"/>
                        </a:spcBef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  <a:p>
                      <a:pPr marL="288290">
                        <a:lnSpc>
                          <a:spcPct val="100000"/>
                        </a:lnSpc>
                      </a:pPr>
                      <a:r>
                        <a:rPr dirty="0" sz="1700" spc="-50" b="1">
                          <a:solidFill>
                            <a:srgbClr val="178037"/>
                          </a:solidFill>
                          <a:latin typeface="Courier New"/>
                          <a:cs typeface="Courier New"/>
                        </a:rPr>
                        <a:t>.</a:t>
                      </a:r>
                      <a:endParaRPr sz="1700">
                        <a:latin typeface="Courier New"/>
                        <a:cs typeface="Courier New"/>
                      </a:endParaRPr>
                    </a:p>
                  </a:txBody>
                  <a:tcPr marL="0" marR="0" marB="0" marT="6731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  <a:p>
                      <a:pPr marL="288290">
                        <a:lnSpc>
                          <a:spcPct val="100000"/>
                        </a:lnSpc>
                      </a:pPr>
                      <a:r>
                        <a:rPr dirty="0" sz="1700" b="1">
                          <a:latin typeface="Times New Roman"/>
                          <a:cs typeface="Times New Roman"/>
                        </a:rPr>
                        <a:t>Current</a:t>
                      </a:r>
                      <a:r>
                        <a:rPr dirty="0" sz="1700" spc="-85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700" spc="-10" b="1">
                          <a:latin typeface="Times New Roman"/>
                          <a:cs typeface="Times New Roman"/>
                        </a:rPr>
                        <a:t>directory</a:t>
                      </a: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4254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73596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75"/>
                        </a:spcBef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  <a:p>
                      <a:pPr marL="288290">
                        <a:lnSpc>
                          <a:spcPct val="100000"/>
                        </a:lnSpc>
                      </a:pPr>
                      <a:r>
                        <a:rPr dirty="0" sz="1700" spc="-25" b="1">
                          <a:solidFill>
                            <a:srgbClr val="178037"/>
                          </a:solidFill>
                          <a:latin typeface="Courier New"/>
                          <a:cs typeface="Courier New"/>
                        </a:rPr>
                        <a:t>..</a:t>
                      </a:r>
                      <a:endParaRPr sz="1700">
                        <a:latin typeface="Courier New"/>
                        <a:cs typeface="Courier New"/>
                      </a:endParaRPr>
                    </a:p>
                  </a:txBody>
                  <a:tcPr marL="0" marR="0" marB="0" marT="7302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  <a:p>
                      <a:pPr marL="288290">
                        <a:lnSpc>
                          <a:spcPct val="100000"/>
                        </a:lnSpc>
                      </a:pPr>
                      <a:r>
                        <a:rPr dirty="0" sz="1700" b="1">
                          <a:latin typeface="Times New Roman"/>
                          <a:cs typeface="Times New Roman"/>
                        </a:rPr>
                        <a:t>Parent</a:t>
                      </a:r>
                      <a:r>
                        <a:rPr dirty="0" sz="1700" spc="-60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700" b="1">
                          <a:latin typeface="Times New Roman"/>
                          <a:cs typeface="Times New Roman"/>
                        </a:rPr>
                        <a:t>directory</a:t>
                      </a:r>
                      <a:r>
                        <a:rPr dirty="0" sz="1700" spc="-55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700" b="1">
                          <a:latin typeface="Times New Roman"/>
                          <a:cs typeface="Times New Roman"/>
                        </a:rPr>
                        <a:t>(one</a:t>
                      </a:r>
                      <a:r>
                        <a:rPr dirty="0" sz="1700" spc="-55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700" b="1">
                          <a:latin typeface="Times New Roman"/>
                          <a:cs typeface="Times New Roman"/>
                        </a:rPr>
                        <a:t>level</a:t>
                      </a:r>
                      <a:r>
                        <a:rPr dirty="0" sz="1700" spc="-55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700" spc="-25" b="1">
                          <a:latin typeface="Times New Roman"/>
                          <a:cs typeface="Times New Roman"/>
                        </a:rPr>
                        <a:t>up)</a:t>
                      </a: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4826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7239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15"/>
                        </a:spcBef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  <a:p>
                      <a:pPr marL="28829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dirty="0" sz="1700" spc="-50" b="1">
                          <a:solidFill>
                            <a:srgbClr val="178037"/>
                          </a:solidFill>
                          <a:latin typeface="Courier New"/>
                          <a:cs typeface="Courier New"/>
                        </a:rPr>
                        <a:t>~</a:t>
                      </a:r>
                      <a:endParaRPr sz="1700">
                        <a:latin typeface="Courier New"/>
                        <a:cs typeface="Courier New"/>
                      </a:endParaRPr>
                    </a:p>
                  </a:txBody>
                  <a:tcPr marL="0" marR="0" marB="0" marT="6540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  <a:p>
                      <a:pPr marL="288290">
                        <a:lnSpc>
                          <a:spcPct val="100000"/>
                        </a:lnSpc>
                      </a:pPr>
                      <a:r>
                        <a:rPr dirty="0" sz="1700" b="1">
                          <a:latin typeface="Times New Roman"/>
                          <a:cs typeface="Times New Roman"/>
                        </a:rPr>
                        <a:t>Home</a:t>
                      </a:r>
                      <a:r>
                        <a:rPr dirty="0" sz="1700" spc="-35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700" spc="-10" b="1">
                          <a:latin typeface="Times New Roman"/>
                          <a:cs typeface="Times New Roman"/>
                        </a:rPr>
                        <a:t>directory</a:t>
                      </a: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4127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73596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60"/>
                        </a:spcBef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  <a:p>
                      <a:pPr marL="28829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dirty="0" sz="1700" spc="-50" b="1">
                          <a:solidFill>
                            <a:srgbClr val="178037"/>
                          </a:solidFill>
                          <a:latin typeface="Courier New"/>
                          <a:cs typeface="Courier New"/>
                        </a:rPr>
                        <a:t>-</a:t>
                      </a:r>
                      <a:endParaRPr sz="1700">
                        <a:latin typeface="Courier New"/>
                        <a:cs typeface="Courier New"/>
                      </a:endParaRPr>
                    </a:p>
                  </a:txBody>
                  <a:tcPr marL="0" marR="0" marB="0" marT="7112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  <a:p>
                      <a:pPr marL="28829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dirty="0" sz="1700" b="1">
                          <a:latin typeface="Times New Roman"/>
                          <a:cs typeface="Times New Roman"/>
                        </a:rPr>
                        <a:t>Last</a:t>
                      </a:r>
                      <a:r>
                        <a:rPr dirty="0" sz="1700" spc="-50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700" b="1">
                          <a:latin typeface="Times New Roman"/>
                          <a:cs typeface="Times New Roman"/>
                        </a:rPr>
                        <a:t>visited</a:t>
                      </a:r>
                      <a:r>
                        <a:rPr dirty="0" sz="1700" spc="-50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700" spc="-10" b="1">
                          <a:latin typeface="Times New Roman"/>
                          <a:cs typeface="Times New Roman"/>
                        </a:rPr>
                        <a:t>directory</a:t>
                      </a: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4635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5" name="object 5" descr=""/>
          <p:cNvSpPr/>
          <p:nvPr/>
        </p:nvSpPr>
        <p:spPr>
          <a:xfrm>
            <a:off x="723900" y="5759439"/>
            <a:ext cx="6273800" cy="0"/>
          </a:xfrm>
          <a:custGeom>
            <a:avLst/>
            <a:gdLst/>
            <a:ahLst/>
            <a:cxnLst/>
            <a:rect l="l" t="t" r="r" b="b"/>
            <a:pathLst>
              <a:path w="6273800" h="0">
                <a:moveTo>
                  <a:pt x="0" y="0"/>
                </a:moveTo>
                <a:lnTo>
                  <a:pt x="6273800" y="0"/>
                </a:lnTo>
              </a:path>
            </a:pathLst>
          </a:custGeom>
          <a:ln w="12700">
            <a:solidFill>
              <a:srgbClr val="87878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 descr=""/>
          <p:cNvSpPr txBox="1"/>
          <p:nvPr/>
        </p:nvSpPr>
        <p:spPr>
          <a:xfrm>
            <a:off x="444500" y="6005165"/>
            <a:ext cx="6377305" cy="105283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241300">
              <a:lnSpc>
                <a:spcPct val="100000"/>
              </a:lnSpc>
              <a:spcBef>
                <a:spcPts val="114"/>
              </a:spcBef>
            </a:pPr>
            <a:r>
              <a:rPr dirty="0" sz="2000" spc="1200">
                <a:latin typeface="Cambria"/>
                <a:cs typeface="Cambria"/>
              </a:rPr>
              <a:t>🔹</a:t>
            </a:r>
            <a:r>
              <a:rPr dirty="0" sz="2000" spc="-35">
                <a:latin typeface="Cambria"/>
                <a:cs typeface="Cambria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5.</a:t>
            </a:r>
            <a:r>
              <a:rPr dirty="0" sz="1700" spc="-15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Flags</a:t>
            </a:r>
            <a:r>
              <a:rPr dirty="0" sz="1700" spc="-15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/</a:t>
            </a:r>
            <a:r>
              <a:rPr dirty="0" sz="1700" spc="-15" b="1">
                <a:latin typeface="Times New Roman"/>
                <a:cs typeface="Times New Roman"/>
              </a:rPr>
              <a:t> </a:t>
            </a:r>
            <a:r>
              <a:rPr dirty="0" sz="1700" spc="-10" b="1">
                <a:latin typeface="Times New Roman"/>
                <a:cs typeface="Times New Roman"/>
              </a:rPr>
              <a:t>Options</a:t>
            </a:r>
            <a:endParaRPr sz="1700">
              <a:latin typeface="Times New Roman"/>
              <a:cs typeface="Times New Roman"/>
            </a:endParaRPr>
          </a:p>
          <a:p>
            <a:pPr marL="12700" marR="5080">
              <a:lnSpc>
                <a:spcPct val="109100"/>
              </a:lnSpc>
              <a:spcBef>
                <a:spcPts val="1220"/>
              </a:spcBef>
            </a:pPr>
            <a:r>
              <a:rPr dirty="0" sz="1700" b="1">
                <a:latin typeface="Times New Roman"/>
                <a:cs typeface="Times New Roman"/>
              </a:rPr>
              <a:t>While</a:t>
            </a:r>
            <a:r>
              <a:rPr dirty="0" sz="1700" spc="-60" b="1">
                <a:latin typeface="Times New Roman"/>
                <a:cs typeface="Times New Roman"/>
              </a:rPr>
              <a:t> </a:t>
            </a:r>
            <a:r>
              <a:rPr dirty="0" sz="1700" spc="-20" b="1">
                <a:solidFill>
                  <a:srgbClr val="178037"/>
                </a:solidFill>
                <a:latin typeface="Courier New"/>
                <a:cs typeface="Courier New"/>
              </a:rPr>
              <a:t>cd</a:t>
            </a:r>
            <a:r>
              <a:rPr dirty="0" sz="1700" spc="-600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has</a:t>
            </a:r>
            <a:r>
              <a:rPr dirty="0" sz="1700" spc="-35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no</a:t>
            </a:r>
            <a:r>
              <a:rPr dirty="0" sz="1700" spc="-30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traditional</a:t>
            </a:r>
            <a:r>
              <a:rPr dirty="0" sz="1700" spc="-30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flags</a:t>
            </a:r>
            <a:r>
              <a:rPr dirty="0" sz="1700" spc="-35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like</a:t>
            </a:r>
            <a:r>
              <a:rPr dirty="0" sz="1700" spc="-30" b="1">
                <a:latin typeface="Times New Roman"/>
                <a:cs typeface="Times New Roman"/>
              </a:rPr>
              <a:t> </a:t>
            </a:r>
            <a:r>
              <a:rPr dirty="0" sz="1700" spc="-25" b="1">
                <a:solidFill>
                  <a:srgbClr val="178037"/>
                </a:solidFill>
                <a:latin typeface="Courier New"/>
                <a:cs typeface="Courier New"/>
              </a:rPr>
              <a:t>-</a:t>
            </a:r>
            <a:r>
              <a:rPr dirty="0" sz="1700" b="1">
                <a:solidFill>
                  <a:srgbClr val="178037"/>
                </a:solidFill>
                <a:latin typeface="Courier New"/>
                <a:cs typeface="Courier New"/>
              </a:rPr>
              <a:t>l</a:t>
            </a:r>
            <a:r>
              <a:rPr dirty="0" sz="1700" b="1">
                <a:latin typeface="Times New Roman"/>
                <a:cs typeface="Times New Roman"/>
              </a:rPr>
              <a:t>,</a:t>
            </a:r>
            <a:r>
              <a:rPr dirty="0" sz="1700" spc="-30" b="1">
                <a:latin typeface="Times New Roman"/>
                <a:cs typeface="Times New Roman"/>
              </a:rPr>
              <a:t> </a:t>
            </a:r>
            <a:r>
              <a:rPr dirty="0" sz="1700" spc="-25" b="1">
                <a:solidFill>
                  <a:srgbClr val="178037"/>
                </a:solidFill>
                <a:latin typeface="Courier New"/>
                <a:cs typeface="Courier New"/>
              </a:rPr>
              <a:t>-</a:t>
            </a:r>
            <a:r>
              <a:rPr dirty="0" sz="1700" b="1">
                <a:solidFill>
                  <a:srgbClr val="178037"/>
                </a:solidFill>
                <a:latin typeface="Courier New"/>
                <a:cs typeface="Courier New"/>
              </a:rPr>
              <a:t>a</a:t>
            </a:r>
            <a:r>
              <a:rPr dirty="0" sz="1700" b="1">
                <a:latin typeface="Times New Roman"/>
                <a:cs typeface="Times New Roman"/>
              </a:rPr>
              <a:t>,</a:t>
            </a:r>
            <a:r>
              <a:rPr dirty="0" sz="1700" spc="-35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etc.,</a:t>
            </a:r>
            <a:r>
              <a:rPr dirty="0" sz="1700" spc="-30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some</a:t>
            </a:r>
            <a:r>
              <a:rPr dirty="0" sz="1700" spc="-35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special</a:t>
            </a:r>
            <a:r>
              <a:rPr dirty="0" sz="1700" spc="-30" b="1">
                <a:latin typeface="Times New Roman"/>
                <a:cs typeface="Times New Roman"/>
              </a:rPr>
              <a:t> </a:t>
            </a:r>
            <a:r>
              <a:rPr dirty="0" sz="1700" spc="-10" b="1">
                <a:latin typeface="Times New Roman"/>
                <a:cs typeface="Times New Roman"/>
              </a:rPr>
              <a:t>usage </a:t>
            </a:r>
            <a:r>
              <a:rPr dirty="0" sz="1700" b="1">
                <a:latin typeface="Times New Roman"/>
                <a:cs typeface="Times New Roman"/>
              </a:rPr>
              <a:t>cases</a:t>
            </a:r>
            <a:r>
              <a:rPr dirty="0" sz="1700" spc="-40" b="1">
                <a:latin typeface="Times New Roman"/>
                <a:cs typeface="Times New Roman"/>
              </a:rPr>
              <a:t> </a:t>
            </a:r>
            <a:r>
              <a:rPr dirty="0" sz="1700" spc="-10" b="1">
                <a:latin typeface="Times New Roman"/>
                <a:cs typeface="Times New Roman"/>
              </a:rPr>
              <a:t>exist: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8" name="object 8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25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/>
              <a:t>Md.</a:t>
            </a:r>
            <a:r>
              <a:rPr dirty="0" spc="55"/>
              <a:t> </a:t>
            </a:r>
            <a:r>
              <a:rPr dirty="0" spc="-25"/>
              <a:t>Tariqul</a:t>
            </a:r>
            <a:r>
              <a:rPr dirty="0" spc="60"/>
              <a:t> </a:t>
            </a:r>
            <a:r>
              <a:rPr dirty="0"/>
              <a:t>Islam,</a:t>
            </a:r>
            <a:r>
              <a:rPr dirty="0" spc="55"/>
              <a:t> </a:t>
            </a:r>
            <a:r>
              <a:rPr dirty="0" spc="-30"/>
              <a:t>Lecturer,</a:t>
            </a:r>
            <a:r>
              <a:rPr dirty="0" spc="60"/>
              <a:t> </a:t>
            </a:r>
            <a:r>
              <a:rPr dirty="0" spc="-20"/>
              <a:t>Department</a:t>
            </a:r>
            <a:r>
              <a:rPr dirty="0" spc="55"/>
              <a:t> </a:t>
            </a:r>
            <a:r>
              <a:rPr dirty="0"/>
              <a:t>of</a:t>
            </a:r>
            <a:r>
              <a:rPr dirty="0" spc="60"/>
              <a:t> CSE,</a:t>
            </a:r>
            <a:r>
              <a:rPr dirty="0" spc="55"/>
              <a:t> </a:t>
            </a:r>
            <a:r>
              <a:rPr dirty="0"/>
              <a:t>University</a:t>
            </a:r>
            <a:r>
              <a:rPr dirty="0" spc="60"/>
              <a:t> </a:t>
            </a:r>
            <a:r>
              <a:rPr dirty="0"/>
              <a:t>of</a:t>
            </a:r>
            <a:r>
              <a:rPr dirty="0" spc="60"/>
              <a:t> </a:t>
            </a:r>
            <a:r>
              <a:rPr dirty="0"/>
              <a:t>Global</a:t>
            </a:r>
            <a:r>
              <a:rPr dirty="0" spc="55"/>
              <a:t> </a:t>
            </a:r>
            <a:r>
              <a:rPr dirty="0"/>
              <a:t>Village</a:t>
            </a:r>
            <a:r>
              <a:rPr dirty="0" spc="60"/>
              <a:t> </a:t>
            </a:r>
            <a:r>
              <a:rPr dirty="0" spc="-10"/>
              <a:t>(UGV)</a:t>
            </a:r>
          </a:p>
        </p:txBody>
      </p:sp>
      <p:sp>
        <p:nvSpPr>
          <p:cNvPr id="9" name="object 9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25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 spc="-20"/>
              <a:t>Page:</a:t>
            </a:r>
            <a:r>
              <a:rPr dirty="0" spc="-10"/>
              <a:t> </a:t>
            </a:r>
            <a:r>
              <a:rPr dirty="0" spc="-40"/>
              <a:t>32</a:t>
            </a:r>
          </a:p>
        </p:txBody>
      </p:sp>
      <p:graphicFrame>
        <p:nvGraphicFramePr>
          <p:cNvPr id="7" name="object 7" descr=""/>
          <p:cNvGraphicFramePr>
            <a:graphicFrameLocks noGrp="1"/>
          </p:cNvGraphicFramePr>
          <p:nvPr/>
        </p:nvGraphicFramePr>
        <p:xfrm>
          <a:off x="457200" y="7213605"/>
          <a:ext cx="6718300" cy="237426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70100"/>
                <a:gridCol w="4559300"/>
              </a:tblGrid>
              <a:tr h="68516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  <a:p>
                      <a:pPr marL="869950">
                        <a:lnSpc>
                          <a:spcPct val="100000"/>
                        </a:lnSpc>
                      </a:pPr>
                      <a:r>
                        <a:rPr dirty="0" sz="1700" spc="-10" b="1">
                          <a:latin typeface="Times New Roman"/>
                          <a:cs typeface="Times New Roman"/>
                        </a:rPr>
                        <a:t>Usage</a:t>
                      </a: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4254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  <a:p>
                      <a:pPr algn="ctr" marL="222250">
                        <a:lnSpc>
                          <a:spcPct val="100000"/>
                        </a:lnSpc>
                      </a:pPr>
                      <a:r>
                        <a:rPr dirty="0" sz="1700" spc="-10" b="1">
                          <a:latin typeface="Times New Roman"/>
                          <a:cs typeface="Times New Roman"/>
                        </a:rPr>
                        <a:t>Effect</a:t>
                      </a: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4254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9652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65"/>
                        </a:spcBef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  <a:p>
                      <a:pPr marL="288290">
                        <a:lnSpc>
                          <a:spcPct val="100000"/>
                        </a:lnSpc>
                      </a:pPr>
                      <a:r>
                        <a:rPr dirty="0" sz="1700" b="1">
                          <a:solidFill>
                            <a:srgbClr val="178037"/>
                          </a:solidFill>
                          <a:latin typeface="Courier New"/>
                          <a:cs typeface="Courier New"/>
                        </a:rPr>
                        <a:t>cd</a:t>
                      </a:r>
                      <a:r>
                        <a:rPr dirty="0" sz="1700" spc="-35" b="1">
                          <a:solidFill>
                            <a:srgbClr val="178037"/>
                          </a:solidFill>
                          <a:latin typeface="Courier New"/>
                          <a:cs typeface="Courier New"/>
                        </a:rPr>
                        <a:t> </a:t>
                      </a:r>
                      <a:r>
                        <a:rPr dirty="0" sz="1700" spc="-50" b="1">
                          <a:solidFill>
                            <a:srgbClr val="178037"/>
                          </a:solidFill>
                          <a:latin typeface="Courier New"/>
                          <a:cs typeface="Courier New"/>
                        </a:rPr>
                        <a:t>-</a:t>
                      </a:r>
                      <a:endParaRPr sz="1700">
                        <a:latin typeface="Courier New"/>
                        <a:cs typeface="Courier New"/>
                      </a:endParaRPr>
                    </a:p>
                  </a:txBody>
                  <a:tcPr marL="0" marR="0" marB="0" marT="7175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  <a:p>
                      <a:pPr marL="523875" marR="127635" indent="-228600">
                        <a:lnSpc>
                          <a:spcPct val="103400"/>
                        </a:lnSpc>
                      </a:pPr>
                      <a:r>
                        <a:rPr dirty="0" sz="1700" b="1">
                          <a:latin typeface="Times New Roman"/>
                          <a:cs typeface="Times New Roman"/>
                        </a:rPr>
                        <a:t>Switches</a:t>
                      </a:r>
                      <a:r>
                        <a:rPr dirty="0" sz="1700" spc="-55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700" b="1">
                          <a:latin typeface="Times New Roman"/>
                          <a:cs typeface="Times New Roman"/>
                        </a:rPr>
                        <a:t>to</a:t>
                      </a:r>
                      <a:r>
                        <a:rPr dirty="0" sz="1700" spc="-55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700" b="1">
                          <a:latin typeface="Times New Roman"/>
                          <a:cs typeface="Times New Roman"/>
                        </a:rPr>
                        <a:t>the</a:t>
                      </a:r>
                      <a:r>
                        <a:rPr dirty="0" sz="1700" spc="-55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700" b="1">
                          <a:latin typeface="Times New Roman"/>
                          <a:cs typeface="Times New Roman"/>
                        </a:rPr>
                        <a:t>previous</a:t>
                      </a:r>
                      <a:r>
                        <a:rPr dirty="0" sz="1700" spc="-55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700" b="1">
                          <a:latin typeface="Times New Roman"/>
                          <a:cs typeface="Times New Roman"/>
                        </a:rPr>
                        <a:t>directory</a:t>
                      </a:r>
                      <a:r>
                        <a:rPr dirty="0" sz="1700" spc="-55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700" b="1">
                          <a:latin typeface="Times New Roman"/>
                          <a:cs typeface="Times New Roman"/>
                        </a:rPr>
                        <a:t>and</a:t>
                      </a:r>
                      <a:r>
                        <a:rPr dirty="0" sz="1700" spc="-55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700" spc="-10" b="1">
                          <a:latin typeface="Times New Roman"/>
                          <a:cs typeface="Times New Roman"/>
                        </a:rPr>
                        <a:t>prints </a:t>
                      </a:r>
                      <a:r>
                        <a:rPr dirty="0" sz="1700" spc="-25" b="1">
                          <a:latin typeface="Times New Roman"/>
                          <a:cs typeface="Times New Roman"/>
                        </a:rPr>
                        <a:t>it</a:t>
                      </a: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3810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7239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9"/>
                        </a:spcBef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  <a:p>
                      <a:pPr marL="288290">
                        <a:lnSpc>
                          <a:spcPct val="100000"/>
                        </a:lnSpc>
                      </a:pPr>
                      <a:r>
                        <a:rPr dirty="0" sz="1700" b="1">
                          <a:solidFill>
                            <a:srgbClr val="178037"/>
                          </a:solidFill>
                          <a:latin typeface="Courier New"/>
                          <a:cs typeface="Courier New"/>
                        </a:rPr>
                        <a:t>cd</a:t>
                      </a:r>
                      <a:r>
                        <a:rPr dirty="0" sz="1700" spc="-35" b="1">
                          <a:solidFill>
                            <a:srgbClr val="178037"/>
                          </a:solidFill>
                          <a:latin typeface="Courier New"/>
                          <a:cs typeface="Courier New"/>
                        </a:rPr>
                        <a:t> </a:t>
                      </a:r>
                      <a:r>
                        <a:rPr dirty="0" sz="1700" spc="-50" b="1">
                          <a:solidFill>
                            <a:srgbClr val="178037"/>
                          </a:solidFill>
                          <a:latin typeface="Courier New"/>
                          <a:cs typeface="Courier New"/>
                        </a:rPr>
                        <a:t>~</a:t>
                      </a:r>
                      <a:endParaRPr sz="1700">
                        <a:latin typeface="Courier New"/>
                        <a:cs typeface="Courier New"/>
                      </a:endParaRPr>
                    </a:p>
                  </a:txBody>
                  <a:tcPr marL="0" marR="0" marB="0" marT="64769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  <a:p>
                      <a:pPr marL="295275">
                        <a:lnSpc>
                          <a:spcPct val="100000"/>
                        </a:lnSpc>
                      </a:pPr>
                      <a:r>
                        <a:rPr dirty="0" sz="1700" b="1">
                          <a:latin typeface="Times New Roman"/>
                          <a:cs typeface="Times New Roman"/>
                        </a:rPr>
                        <a:t>Goes</a:t>
                      </a:r>
                      <a:r>
                        <a:rPr dirty="0" sz="1700" spc="-45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700" b="1">
                          <a:latin typeface="Times New Roman"/>
                          <a:cs typeface="Times New Roman"/>
                        </a:rPr>
                        <a:t>to</a:t>
                      </a:r>
                      <a:r>
                        <a:rPr dirty="0" sz="1700" spc="-45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700" b="1">
                          <a:latin typeface="Times New Roman"/>
                          <a:cs typeface="Times New Roman"/>
                        </a:rPr>
                        <a:t>the</a:t>
                      </a:r>
                      <a:r>
                        <a:rPr dirty="0" sz="1700" spc="-45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700" b="1">
                          <a:latin typeface="Times New Roman"/>
                          <a:cs typeface="Times New Roman"/>
                        </a:rPr>
                        <a:t>current</a:t>
                      </a:r>
                      <a:r>
                        <a:rPr dirty="0" sz="1700" spc="-45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700" b="1">
                          <a:latin typeface="Times New Roman"/>
                          <a:cs typeface="Times New Roman"/>
                        </a:rPr>
                        <a:t>user’s</a:t>
                      </a:r>
                      <a:r>
                        <a:rPr dirty="0" sz="1700" spc="-45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700" b="1">
                          <a:latin typeface="Times New Roman"/>
                          <a:cs typeface="Times New Roman"/>
                        </a:rPr>
                        <a:t>home</a:t>
                      </a:r>
                      <a:r>
                        <a:rPr dirty="0" sz="1700" spc="-45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700" spc="-10" b="1">
                          <a:latin typeface="Times New Roman"/>
                          <a:cs typeface="Times New Roman"/>
                        </a:rPr>
                        <a:t>directory</a:t>
                      </a: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4000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 descr=""/>
          <p:cNvGraphicFramePr>
            <a:graphicFrameLocks noGrp="1"/>
          </p:cNvGraphicFramePr>
          <p:nvPr/>
        </p:nvGraphicFramePr>
        <p:xfrm>
          <a:off x="457200" y="914400"/>
          <a:ext cx="6718300" cy="95186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70100"/>
                <a:gridCol w="4559300"/>
              </a:tblGrid>
              <a:tr h="95186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  <a:p>
                      <a:pPr marL="288290">
                        <a:lnSpc>
                          <a:spcPct val="100000"/>
                        </a:lnSpc>
                      </a:pPr>
                      <a:r>
                        <a:rPr dirty="0" sz="1700" b="1">
                          <a:solidFill>
                            <a:srgbClr val="178037"/>
                          </a:solidFill>
                          <a:latin typeface="Courier New"/>
                          <a:cs typeface="Courier New"/>
                        </a:rPr>
                        <a:t>cd</a:t>
                      </a:r>
                      <a:r>
                        <a:rPr dirty="0" sz="1700" spc="-35" b="1">
                          <a:solidFill>
                            <a:srgbClr val="178037"/>
                          </a:solidFill>
                          <a:latin typeface="Courier New"/>
                          <a:cs typeface="Courier New"/>
                        </a:rPr>
                        <a:t> </a:t>
                      </a:r>
                      <a:r>
                        <a:rPr dirty="0" sz="1700" spc="-10" b="1">
                          <a:solidFill>
                            <a:srgbClr val="178037"/>
                          </a:solidFill>
                          <a:latin typeface="Courier New"/>
                          <a:cs typeface="Courier New"/>
                        </a:rPr>
                        <a:t>~username</a:t>
                      </a:r>
                      <a:endParaRPr sz="1700">
                        <a:latin typeface="Courier New"/>
                        <a:cs typeface="Courier New"/>
                      </a:endParaRPr>
                    </a:p>
                  </a:txBody>
                  <a:tcPr marL="0" marR="0" marB="0" marT="6032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  <a:p>
                      <a:pPr marL="523875" marR="234950" indent="-228600">
                        <a:lnSpc>
                          <a:spcPct val="103400"/>
                        </a:lnSpc>
                      </a:pPr>
                      <a:r>
                        <a:rPr dirty="0" sz="1700" b="1">
                          <a:latin typeface="Times New Roman"/>
                          <a:cs typeface="Times New Roman"/>
                        </a:rPr>
                        <a:t>Goes</a:t>
                      </a:r>
                      <a:r>
                        <a:rPr dirty="0" sz="1700" spc="-50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700" b="1">
                          <a:latin typeface="Times New Roman"/>
                          <a:cs typeface="Times New Roman"/>
                        </a:rPr>
                        <a:t>to</a:t>
                      </a:r>
                      <a:r>
                        <a:rPr dirty="0" sz="1700" spc="-50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700" b="1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dirty="0" sz="1700" spc="-55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700" b="1">
                          <a:latin typeface="Times New Roman"/>
                          <a:cs typeface="Times New Roman"/>
                        </a:rPr>
                        <a:t>different</a:t>
                      </a:r>
                      <a:r>
                        <a:rPr dirty="0" sz="1700" spc="-50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700" b="1">
                          <a:latin typeface="Times New Roman"/>
                          <a:cs typeface="Times New Roman"/>
                        </a:rPr>
                        <a:t>user’s</a:t>
                      </a:r>
                      <a:r>
                        <a:rPr dirty="0" sz="1700" spc="-50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700" b="1">
                          <a:latin typeface="Times New Roman"/>
                          <a:cs typeface="Times New Roman"/>
                        </a:rPr>
                        <a:t>home</a:t>
                      </a:r>
                      <a:r>
                        <a:rPr dirty="0" sz="1700" spc="-50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700" b="1">
                          <a:latin typeface="Times New Roman"/>
                          <a:cs typeface="Times New Roman"/>
                        </a:rPr>
                        <a:t>directory</a:t>
                      </a:r>
                      <a:r>
                        <a:rPr dirty="0" sz="1700" spc="-50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700" spc="-25" b="1">
                          <a:latin typeface="Times New Roman"/>
                          <a:cs typeface="Times New Roman"/>
                        </a:rPr>
                        <a:t>(if </a:t>
                      </a:r>
                      <a:r>
                        <a:rPr dirty="0" sz="1700" spc="-10" b="1">
                          <a:latin typeface="Times New Roman"/>
                          <a:cs typeface="Times New Roman"/>
                        </a:rPr>
                        <a:t>accessible)</a:t>
                      </a: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2667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3" name="object 3" descr=""/>
          <p:cNvSpPr txBox="1"/>
          <p:nvPr/>
        </p:nvSpPr>
        <p:spPr>
          <a:xfrm>
            <a:off x="444500" y="1991580"/>
            <a:ext cx="6402705" cy="185420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2000" spc="120">
                <a:latin typeface="MingLiU_HKSCS-ExtB"/>
                <a:cs typeface="MingLiU_HKSCS-ExtB"/>
              </a:rPr>
              <a:t>✅</a:t>
            </a:r>
            <a:r>
              <a:rPr dirty="0" sz="2000" spc="-580">
                <a:latin typeface="MingLiU_HKSCS-ExtB"/>
                <a:cs typeface="MingLiU_HKSCS-ExtB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Note:</a:t>
            </a:r>
            <a:r>
              <a:rPr dirty="0" sz="1700" spc="-90" b="1">
                <a:latin typeface="Times New Roman"/>
                <a:cs typeface="Times New Roman"/>
              </a:rPr>
              <a:t> </a:t>
            </a:r>
            <a:r>
              <a:rPr dirty="0" sz="1700" spc="-20" b="1">
                <a:solidFill>
                  <a:srgbClr val="178037"/>
                </a:solidFill>
                <a:latin typeface="Courier New"/>
                <a:cs typeface="Courier New"/>
              </a:rPr>
              <a:t>cd</a:t>
            </a:r>
            <a:r>
              <a:rPr dirty="0" sz="1700" spc="-600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is</a:t>
            </a:r>
            <a:r>
              <a:rPr dirty="0" sz="1700" spc="-25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a</a:t>
            </a:r>
            <a:r>
              <a:rPr dirty="0" sz="1700" spc="-25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shell</a:t>
            </a:r>
            <a:r>
              <a:rPr dirty="0" sz="1700" spc="-25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builtin,</a:t>
            </a:r>
            <a:r>
              <a:rPr dirty="0" sz="1700" spc="-25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so</a:t>
            </a:r>
            <a:r>
              <a:rPr dirty="0" sz="1700" spc="-25" b="1">
                <a:latin typeface="Times New Roman"/>
                <a:cs typeface="Times New Roman"/>
              </a:rPr>
              <a:t> </a:t>
            </a:r>
            <a:r>
              <a:rPr dirty="0" sz="1700" b="1">
                <a:solidFill>
                  <a:srgbClr val="178037"/>
                </a:solidFill>
                <a:latin typeface="Courier New"/>
                <a:cs typeface="Courier New"/>
              </a:rPr>
              <a:t>man</a:t>
            </a:r>
            <a:r>
              <a:rPr dirty="0" sz="1700" spc="-50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700" spc="-20" b="1">
                <a:solidFill>
                  <a:srgbClr val="178037"/>
                </a:solidFill>
                <a:latin typeface="Courier New"/>
                <a:cs typeface="Courier New"/>
              </a:rPr>
              <a:t>cd</a:t>
            </a:r>
            <a:r>
              <a:rPr dirty="0" sz="1700" spc="-600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may</a:t>
            </a:r>
            <a:r>
              <a:rPr dirty="0" sz="1700" spc="-25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not</a:t>
            </a:r>
            <a:r>
              <a:rPr dirty="0" sz="1700" spc="-25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work.</a:t>
            </a:r>
            <a:r>
              <a:rPr dirty="0" sz="1700" spc="-25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Instead,</a:t>
            </a:r>
            <a:r>
              <a:rPr dirty="0" sz="1700" spc="-25" b="1">
                <a:latin typeface="Times New Roman"/>
                <a:cs typeface="Times New Roman"/>
              </a:rPr>
              <a:t> </a:t>
            </a:r>
            <a:r>
              <a:rPr dirty="0" sz="1700" spc="-20" b="1">
                <a:latin typeface="Times New Roman"/>
                <a:cs typeface="Times New Roman"/>
              </a:rPr>
              <a:t>use:</a:t>
            </a:r>
            <a:endParaRPr sz="1700">
              <a:latin typeface="Times New Roman"/>
              <a:cs typeface="Times New Roman"/>
            </a:endParaRPr>
          </a:p>
          <a:p>
            <a:pPr marL="241300" marR="5266055">
              <a:lnSpc>
                <a:spcPct val="191700"/>
              </a:lnSpc>
              <a:spcBef>
                <a:spcPts val="55"/>
              </a:spcBef>
            </a:pPr>
            <a:r>
              <a:rPr dirty="0" sz="1700" spc="-20" b="1">
                <a:latin typeface="Times New Roman"/>
                <a:cs typeface="Times New Roman"/>
              </a:rPr>
              <a:t>bash </a:t>
            </a:r>
            <a:r>
              <a:rPr dirty="0" sz="1700" spc="-10" b="1">
                <a:latin typeface="Times New Roman"/>
                <a:cs typeface="Times New Roman"/>
              </a:rPr>
              <a:t>C</a:t>
            </a:r>
            <a:r>
              <a:rPr dirty="0" sz="1700" spc="-10" b="1">
                <a:latin typeface="Times New Roman"/>
                <a:cs typeface="Times New Roman"/>
              </a:rPr>
              <a:t>opyEdit</a:t>
            </a:r>
            <a:endParaRPr sz="1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10"/>
              </a:spcBef>
            </a:pPr>
            <a:endParaRPr sz="1700">
              <a:latin typeface="Times New Roman"/>
              <a:cs typeface="Times New Roman"/>
            </a:endParaRPr>
          </a:p>
          <a:p>
            <a:pPr marL="241300">
              <a:lnSpc>
                <a:spcPct val="100000"/>
              </a:lnSpc>
            </a:pPr>
            <a:r>
              <a:rPr dirty="0" sz="1700" b="1">
                <a:solidFill>
                  <a:srgbClr val="178037"/>
                </a:solidFill>
                <a:latin typeface="Courier New"/>
                <a:cs typeface="Courier New"/>
              </a:rPr>
              <a:t>help</a:t>
            </a:r>
            <a:r>
              <a:rPr dirty="0" sz="1700" spc="-65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700" spc="-25" b="1">
                <a:solidFill>
                  <a:srgbClr val="178037"/>
                </a:solidFill>
                <a:latin typeface="Courier New"/>
                <a:cs typeface="Courier New"/>
              </a:rPr>
              <a:t>cd</a:t>
            </a:r>
            <a:endParaRPr sz="1700">
              <a:latin typeface="Courier New"/>
              <a:cs typeface="Courier New"/>
            </a:endParaRPr>
          </a:p>
        </p:txBody>
      </p:sp>
      <p:sp>
        <p:nvSpPr>
          <p:cNvPr id="4" name="object 4" descr=""/>
          <p:cNvSpPr/>
          <p:nvPr/>
        </p:nvSpPr>
        <p:spPr>
          <a:xfrm>
            <a:off x="723900" y="4781560"/>
            <a:ext cx="6273800" cy="0"/>
          </a:xfrm>
          <a:custGeom>
            <a:avLst/>
            <a:gdLst/>
            <a:ahLst/>
            <a:cxnLst/>
            <a:rect l="l" t="t" r="r" b="b"/>
            <a:pathLst>
              <a:path w="6273800" h="0">
                <a:moveTo>
                  <a:pt x="0" y="0"/>
                </a:moveTo>
                <a:lnTo>
                  <a:pt x="6273800" y="0"/>
                </a:lnTo>
              </a:path>
            </a:pathLst>
          </a:custGeom>
          <a:ln w="12700">
            <a:solidFill>
              <a:srgbClr val="87878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 descr=""/>
          <p:cNvSpPr txBox="1"/>
          <p:nvPr/>
        </p:nvSpPr>
        <p:spPr>
          <a:xfrm>
            <a:off x="444500" y="5024735"/>
            <a:ext cx="3410585" cy="229933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241300">
              <a:lnSpc>
                <a:spcPct val="100000"/>
              </a:lnSpc>
              <a:spcBef>
                <a:spcPts val="114"/>
              </a:spcBef>
            </a:pPr>
            <a:r>
              <a:rPr dirty="0" sz="2000" spc="1200">
                <a:latin typeface="Cambria"/>
                <a:cs typeface="Cambria"/>
              </a:rPr>
              <a:t>🔹</a:t>
            </a:r>
            <a:r>
              <a:rPr dirty="0" sz="2000" spc="-60">
                <a:latin typeface="Cambria"/>
                <a:cs typeface="Cambria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6.</a:t>
            </a:r>
            <a:r>
              <a:rPr dirty="0" sz="1700" spc="-45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Checking</a:t>
            </a:r>
            <a:r>
              <a:rPr dirty="0" sz="1700" spc="-40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Current</a:t>
            </a:r>
            <a:r>
              <a:rPr dirty="0" sz="1700" spc="-45" b="1">
                <a:latin typeface="Times New Roman"/>
                <a:cs typeface="Times New Roman"/>
              </a:rPr>
              <a:t> </a:t>
            </a:r>
            <a:r>
              <a:rPr dirty="0" sz="1700" spc="-105" b="1">
                <a:latin typeface="Times New Roman"/>
                <a:cs typeface="Times New Roman"/>
              </a:rPr>
              <a:t>Directory</a:t>
            </a:r>
            <a:endParaRPr sz="17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405"/>
              </a:spcBef>
            </a:pPr>
            <a:r>
              <a:rPr dirty="0" sz="1700" b="1">
                <a:latin typeface="Times New Roman"/>
                <a:cs typeface="Times New Roman"/>
              </a:rPr>
              <a:t>Use</a:t>
            </a:r>
            <a:r>
              <a:rPr dirty="0" sz="1700" spc="-60" b="1">
                <a:latin typeface="Times New Roman"/>
                <a:cs typeface="Times New Roman"/>
              </a:rPr>
              <a:t> </a:t>
            </a:r>
            <a:r>
              <a:rPr dirty="0" sz="1700" spc="-20" b="1">
                <a:solidFill>
                  <a:srgbClr val="178037"/>
                </a:solidFill>
                <a:latin typeface="Courier New"/>
                <a:cs typeface="Courier New"/>
              </a:rPr>
              <a:t>pwd</a:t>
            </a:r>
            <a:r>
              <a:rPr dirty="0" sz="1700" spc="-600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(print</a:t>
            </a:r>
            <a:r>
              <a:rPr dirty="0" sz="1700" spc="-25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working</a:t>
            </a:r>
            <a:r>
              <a:rPr dirty="0" sz="1700" spc="-30" b="1">
                <a:latin typeface="Times New Roman"/>
                <a:cs typeface="Times New Roman"/>
              </a:rPr>
              <a:t> </a:t>
            </a:r>
            <a:r>
              <a:rPr dirty="0" sz="1700" spc="-10" b="1">
                <a:latin typeface="Times New Roman"/>
                <a:cs typeface="Times New Roman"/>
              </a:rPr>
              <a:t>directory):</a:t>
            </a:r>
            <a:endParaRPr sz="1700">
              <a:latin typeface="Times New Roman"/>
              <a:cs typeface="Times New Roman"/>
            </a:endParaRPr>
          </a:p>
          <a:p>
            <a:pPr marL="241300" marR="2273300">
              <a:lnSpc>
                <a:spcPct val="196400"/>
              </a:lnSpc>
              <a:spcBef>
                <a:spcPts val="20"/>
              </a:spcBef>
            </a:pPr>
            <a:r>
              <a:rPr dirty="0" sz="1700" spc="-20" b="1">
                <a:latin typeface="Times New Roman"/>
                <a:cs typeface="Times New Roman"/>
              </a:rPr>
              <a:t>bash </a:t>
            </a:r>
            <a:r>
              <a:rPr dirty="0" sz="1700" spc="-10" b="1">
                <a:latin typeface="Times New Roman"/>
                <a:cs typeface="Times New Roman"/>
              </a:rPr>
              <a:t>C</a:t>
            </a:r>
            <a:r>
              <a:rPr dirty="0" sz="1700" spc="-10" b="1">
                <a:latin typeface="Times New Roman"/>
                <a:cs typeface="Times New Roman"/>
              </a:rPr>
              <a:t>opyEdit </a:t>
            </a:r>
            <a:r>
              <a:rPr dirty="0" sz="1700" spc="-25" b="1">
                <a:solidFill>
                  <a:srgbClr val="178037"/>
                </a:solidFill>
                <a:latin typeface="Courier New"/>
                <a:cs typeface="Courier New"/>
              </a:rPr>
              <a:t>pwd</a:t>
            </a:r>
            <a:endParaRPr sz="1700">
              <a:latin typeface="Courier New"/>
              <a:cs typeface="Courier New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444500" y="7970688"/>
            <a:ext cx="5033010" cy="2844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700" b="1">
                <a:latin typeface="Times New Roman"/>
                <a:cs typeface="Times New Roman"/>
              </a:rPr>
              <a:t>It</a:t>
            </a:r>
            <a:r>
              <a:rPr dirty="0" sz="1700" spc="-40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w</a:t>
            </a:r>
            <a:r>
              <a:rPr dirty="0" sz="1700" b="1">
                <a:latin typeface="Times New Roman"/>
                <a:cs typeface="Times New Roman"/>
              </a:rPr>
              <a:t>ill</a:t>
            </a:r>
            <a:r>
              <a:rPr dirty="0" sz="1700" spc="-40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show</a:t>
            </a:r>
            <a:r>
              <a:rPr dirty="0" sz="1700" spc="-35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the</a:t>
            </a:r>
            <a:r>
              <a:rPr dirty="0" sz="1700" spc="-40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absolute</a:t>
            </a:r>
            <a:r>
              <a:rPr dirty="0" sz="1700" spc="-40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path</a:t>
            </a:r>
            <a:r>
              <a:rPr dirty="0" sz="1700" spc="-35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of</a:t>
            </a:r>
            <a:r>
              <a:rPr dirty="0" sz="1700" spc="-40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your</a:t>
            </a:r>
            <a:r>
              <a:rPr dirty="0" sz="1700" spc="-40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current</a:t>
            </a:r>
            <a:r>
              <a:rPr dirty="0" sz="1700" spc="-35" b="1">
                <a:latin typeface="Times New Roman"/>
                <a:cs typeface="Times New Roman"/>
              </a:rPr>
              <a:t> </a:t>
            </a:r>
            <a:r>
              <a:rPr dirty="0" sz="1700" spc="-10" b="1">
                <a:latin typeface="Times New Roman"/>
                <a:cs typeface="Times New Roman"/>
              </a:rPr>
              <a:t>location.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7" name="object 7" descr=""/>
          <p:cNvSpPr/>
          <p:nvPr/>
        </p:nvSpPr>
        <p:spPr>
          <a:xfrm>
            <a:off x="723900" y="8680467"/>
            <a:ext cx="6273800" cy="0"/>
          </a:xfrm>
          <a:custGeom>
            <a:avLst/>
            <a:gdLst/>
            <a:ahLst/>
            <a:cxnLst/>
            <a:rect l="l" t="t" r="r" b="b"/>
            <a:pathLst>
              <a:path w="6273800" h="0">
                <a:moveTo>
                  <a:pt x="0" y="0"/>
                </a:moveTo>
                <a:lnTo>
                  <a:pt x="6273800" y="0"/>
                </a:lnTo>
              </a:path>
            </a:pathLst>
          </a:custGeom>
          <a:ln w="12700">
            <a:solidFill>
              <a:srgbClr val="87878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 descr=""/>
          <p:cNvSpPr txBox="1"/>
          <p:nvPr/>
        </p:nvSpPr>
        <p:spPr>
          <a:xfrm>
            <a:off x="673100" y="8923213"/>
            <a:ext cx="2345055" cy="33337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2000" spc="1200">
                <a:latin typeface="Cambria"/>
                <a:cs typeface="Cambria"/>
              </a:rPr>
              <a:t>🔹</a:t>
            </a:r>
            <a:r>
              <a:rPr dirty="0" sz="2000" spc="-40">
                <a:latin typeface="Cambria"/>
                <a:cs typeface="Cambria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7.</a:t>
            </a:r>
            <a:r>
              <a:rPr dirty="0" sz="1700" spc="-25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Practical</a:t>
            </a:r>
            <a:r>
              <a:rPr dirty="0" sz="1700" spc="-20" b="1">
                <a:latin typeface="Times New Roman"/>
                <a:cs typeface="Times New Roman"/>
              </a:rPr>
              <a:t> </a:t>
            </a:r>
            <a:r>
              <a:rPr dirty="0" sz="1700" spc="-125" b="1">
                <a:latin typeface="Times New Roman"/>
                <a:cs typeface="Times New Roman"/>
              </a:rPr>
              <a:t>Examples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9" name="object 9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25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/>
              <a:t>Md.</a:t>
            </a:r>
            <a:r>
              <a:rPr dirty="0" spc="55"/>
              <a:t> </a:t>
            </a:r>
            <a:r>
              <a:rPr dirty="0" spc="-25"/>
              <a:t>Tariqul</a:t>
            </a:r>
            <a:r>
              <a:rPr dirty="0" spc="60"/>
              <a:t> </a:t>
            </a:r>
            <a:r>
              <a:rPr dirty="0"/>
              <a:t>Islam,</a:t>
            </a:r>
            <a:r>
              <a:rPr dirty="0" spc="55"/>
              <a:t> </a:t>
            </a:r>
            <a:r>
              <a:rPr dirty="0" spc="-30"/>
              <a:t>Lecturer,</a:t>
            </a:r>
            <a:r>
              <a:rPr dirty="0" spc="60"/>
              <a:t> </a:t>
            </a:r>
            <a:r>
              <a:rPr dirty="0" spc="-20"/>
              <a:t>Department</a:t>
            </a:r>
            <a:r>
              <a:rPr dirty="0" spc="55"/>
              <a:t> </a:t>
            </a:r>
            <a:r>
              <a:rPr dirty="0"/>
              <a:t>of</a:t>
            </a:r>
            <a:r>
              <a:rPr dirty="0" spc="60"/>
              <a:t> CSE,</a:t>
            </a:r>
            <a:r>
              <a:rPr dirty="0" spc="55"/>
              <a:t> </a:t>
            </a:r>
            <a:r>
              <a:rPr dirty="0"/>
              <a:t>University</a:t>
            </a:r>
            <a:r>
              <a:rPr dirty="0" spc="60"/>
              <a:t> </a:t>
            </a:r>
            <a:r>
              <a:rPr dirty="0"/>
              <a:t>of</a:t>
            </a:r>
            <a:r>
              <a:rPr dirty="0" spc="60"/>
              <a:t> </a:t>
            </a:r>
            <a:r>
              <a:rPr dirty="0"/>
              <a:t>Global</a:t>
            </a:r>
            <a:r>
              <a:rPr dirty="0" spc="55"/>
              <a:t> </a:t>
            </a:r>
            <a:r>
              <a:rPr dirty="0"/>
              <a:t>Village</a:t>
            </a:r>
            <a:r>
              <a:rPr dirty="0" spc="60"/>
              <a:t> </a:t>
            </a:r>
            <a:r>
              <a:rPr dirty="0" spc="-10"/>
              <a:t>(UGV)</a:t>
            </a:r>
          </a:p>
        </p:txBody>
      </p:sp>
      <p:sp>
        <p:nvSpPr>
          <p:cNvPr id="10" name="object 10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25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 spc="-20"/>
              <a:t>Page:</a:t>
            </a:r>
            <a:r>
              <a:rPr dirty="0" spc="-10"/>
              <a:t> </a:t>
            </a:r>
            <a:r>
              <a:rPr dirty="0" spc="-40"/>
              <a:t>33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673100" y="912031"/>
            <a:ext cx="543560" cy="2844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700" b="1">
                <a:solidFill>
                  <a:srgbClr val="178037"/>
                </a:solidFill>
                <a:latin typeface="Courier New"/>
                <a:cs typeface="Courier New"/>
              </a:rPr>
              <a:t>cd</a:t>
            </a:r>
            <a:r>
              <a:rPr dirty="0" sz="1700" spc="-35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700" spc="-50" b="1">
                <a:solidFill>
                  <a:srgbClr val="178037"/>
                </a:solidFill>
                <a:latin typeface="Courier New"/>
                <a:cs typeface="Courier New"/>
              </a:rPr>
              <a:t>~</a:t>
            </a:r>
            <a:endParaRPr sz="1700">
              <a:latin typeface="Courier New"/>
              <a:cs typeface="Courier New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2874626" y="912031"/>
            <a:ext cx="1579880" cy="2844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700" b="1">
                <a:solidFill>
                  <a:srgbClr val="178037"/>
                </a:solidFill>
                <a:latin typeface="Courier New"/>
                <a:cs typeface="Courier New"/>
              </a:rPr>
              <a:t>#</a:t>
            </a:r>
            <a:r>
              <a:rPr dirty="0" sz="1700" spc="-30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700" b="1">
                <a:solidFill>
                  <a:srgbClr val="178037"/>
                </a:solidFill>
                <a:latin typeface="Courier New"/>
                <a:cs typeface="Courier New"/>
              </a:rPr>
              <a:t>Go</a:t>
            </a:r>
            <a:r>
              <a:rPr dirty="0" sz="1700" spc="-25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700" b="1">
                <a:solidFill>
                  <a:srgbClr val="178037"/>
                </a:solidFill>
                <a:latin typeface="Courier New"/>
                <a:cs typeface="Courier New"/>
              </a:rPr>
              <a:t>to</a:t>
            </a:r>
            <a:r>
              <a:rPr dirty="0" sz="1700" spc="-25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700" spc="-20" b="1">
                <a:solidFill>
                  <a:srgbClr val="178037"/>
                </a:solidFill>
                <a:latin typeface="Courier New"/>
                <a:cs typeface="Courier New"/>
              </a:rPr>
              <a:t>home</a:t>
            </a:r>
            <a:endParaRPr sz="1700">
              <a:latin typeface="Courier New"/>
              <a:cs typeface="Courier New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673100" y="1447911"/>
            <a:ext cx="1450340" cy="2844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700" b="1">
                <a:solidFill>
                  <a:srgbClr val="178037"/>
                </a:solidFill>
                <a:latin typeface="Courier New"/>
                <a:cs typeface="Courier New"/>
              </a:rPr>
              <a:t>cd</a:t>
            </a:r>
            <a:r>
              <a:rPr dirty="0" sz="1700" spc="-35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700" spc="-10" b="1">
                <a:solidFill>
                  <a:srgbClr val="178037"/>
                </a:solidFill>
                <a:latin typeface="Courier New"/>
                <a:cs typeface="Courier New"/>
              </a:rPr>
              <a:t>/var/log</a:t>
            </a:r>
            <a:endParaRPr sz="1700">
              <a:latin typeface="Courier New"/>
              <a:cs typeface="Courier New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2745124" y="1447911"/>
            <a:ext cx="2486025" cy="2844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700" b="1">
                <a:solidFill>
                  <a:srgbClr val="178037"/>
                </a:solidFill>
                <a:latin typeface="Courier New"/>
                <a:cs typeface="Courier New"/>
              </a:rPr>
              <a:t>#</a:t>
            </a:r>
            <a:r>
              <a:rPr dirty="0" sz="1700" spc="-45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700" b="1">
                <a:solidFill>
                  <a:srgbClr val="178037"/>
                </a:solidFill>
                <a:latin typeface="Courier New"/>
                <a:cs typeface="Courier New"/>
              </a:rPr>
              <a:t>Go</a:t>
            </a:r>
            <a:r>
              <a:rPr dirty="0" sz="1700" spc="-40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700" b="1">
                <a:solidFill>
                  <a:srgbClr val="178037"/>
                </a:solidFill>
                <a:latin typeface="Courier New"/>
                <a:cs typeface="Courier New"/>
              </a:rPr>
              <a:t>to</a:t>
            </a:r>
            <a:r>
              <a:rPr dirty="0" sz="1700" spc="-45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700" b="1">
                <a:solidFill>
                  <a:srgbClr val="178037"/>
                </a:solidFill>
                <a:latin typeface="Courier New"/>
                <a:cs typeface="Courier New"/>
              </a:rPr>
              <a:t>system</a:t>
            </a:r>
            <a:r>
              <a:rPr dirty="0" sz="1700" spc="-40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700" spc="-20" b="1">
                <a:solidFill>
                  <a:srgbClr val="178037"/>
                </a:solidFill>
                <a:latin typeface="Courier New"/>
                <a:cs typeface="Courier New"/>
              </a:rPr>
              <a:t>logs</a:t>
            </a:r>
            <a:endParaRPr sz="1700">
              <a:latin typeface="Courier New"/>
              <a:cs typeface="Courier New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673100" y="1983792"/>
            <a:ext cx="802640" cy="2844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700" b="1">
                <a:solidFill>
                  <a:srgbClr val="178037"/>
                </a:solidFill>
                <a:latin typeface="Courier New"/>
                <a:cs typeface="Courier New"/>
              </a:rPr>
              <a:t>cd</a:t>
            </a:r>
            <a:r>
              <a:rPr dirty="0" sz="1700" spc="-35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700" spc="-25" b="1">
                <a:solidFill>
                  <a:srgbClr val="178037"/>
                </a:solidFill>
                <a:latin typeface="Courier New"/>
                <a:cs typeface="Courier New"/>
              </a:rPr>
              <a:t>../</a:t>
            </a:r>
            <a:endParaRPr sz="1700">
              <a:latin typeface="Courier New"/>
              <a:cs typeface="Courier New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2745124" y="1983792"/>
            <a:ext cx="2227580" cy="2844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700" b="1">
                <a:solidFill>
                  <a:srgbClr val="178037"/>
                </a:solidFill>
                <a:latin typeface="Courier New"/>
                <a:cs typeface="Courier New"/>
              </a:rPr>
              <a:t>#</a:t>
            </a:r>
            <a:r>
              <a:rPr dirty="0" sz="1700" spc="-45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700" b="1">
                <a:solidFill>
                  <a:srgbClr val="178037"/>
                </a:solidFill>
                <a:latin typeface="Courier New"/>
                <a:cs typeface="Courier New"/>
              </a:rPr>
              <a:t>Go</a:t>
            </a:r>
            <a:r>
              <a:rPr dirty="0" sz="1700" spc="-40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700" b="1">
                <a:solidFill>
                  <a:srgbClr val="178037"/>
                </a:solidFill>
                <a:latin typeface="Courier New"/>
                <a:cs typeface="Courier New"/>
              </a:rPr>
              <a:t>one</a:t>
            </a:r>
            <a:r>
              <a:rPr dirty="0" sz="1700" spc="-45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700" b="1">
                <a:solidFill>
                  <a:srgbClr val="178037"/>
                </a:solidFill>
                <a:latin typeface="Courier New"/>
                <a:cs typeface="Courier New"/>
              </a:rPr>
              <a:t>level</a:t>
            </a:r>
            <a:r>
              <a:rPr dirty="0" sz="1700" spc="-40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700" spc="-25" b="1">
                <a:solidFill>
                  <a:srgbClr val="178037"/>
                </a:solidFill>
                <a:latin typeface="Courier New"/>
                <a:cs typeface="Courier New"/>
              </a:rPr>
              <a:t>up</a:t>
            </a:r>
            <a:endParaRPr sz="1700">
              <a:latin typeface="Courier New"/>
              <a:cs typeface="Courier New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673100" y="2519672"/>
            <a:ext cx="6242050" cy="82041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437005" algn="l"/>
              </a:tabLst>
            </a:pPr>
            <a:r>
              <a:rPr dirty="0" sz="1700" b="1">
                <a:solidFill>
                  <a:srgbClr val="178037"/>
                </a:solidFill>
                <a:latin typeface="Courier New"/>
                <a:cs typeface="Courier New"/>
              </a:rPr>
              <a:t>cd</a:t>
            </a:r>
            <a:r>
              <a:rPr dirty="0" sz="1700" spc="-35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700" spc="-50" b="1">
                <a:solidFill>
                  <a:srgbClr val="178037"/>
                </a:solidFill>
                <a:latin typeface="Courier New"/>
                <a:cs typeface="Courier New"/>
              </a:rPr>
              <a:t>-</a:t>
            </a:r>
            <a:r>
              <a:rPr dirty="0" sz="1700" b="1">
                <a:solidFill>
                  <a:srgbClr val="178037"/>
                </a:solidFill>
                <a:latin typeface="Courier New"/>
                <a:cs typeface="Courier New"/>
              </a:rPr>
              <a:t>	#</a:t>
            </a:r>
            <a:r>
              <a:rPr dirty="0" sz="1700" spc="-75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700" b="1">
                <a:solidFill>
                  <a:srgbClr val="178037"/>
                </a:solidFill>
                <a:latin typeface="Courier New"/>
                <a:cs typeface="Courier New"/>
              </a:rPr>
              <a:t>Toggle</a:t>
            </a:r>
            <a:r>
              <a:rPr dirty="0" sz="1700" spc="-70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700" b="1">
                <a:solidFill>
                  <a:srgbClr val="178037"/>
                </a:solidFill>
                <a:latin typeface="Courier New"/>
                <a:cs typeface="Courier New"/>
              </a:rPr>
              <a:t>between</a:t>
            </a:r>
            <a:r>
              <a:rPr dirty="0" sz="1700" spc="-70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700" b="1">
                <a:solidFill>
                  <a:srgbClr val="178037"/>
                </a:solidFill>
                <a:latin typeface="Courier New"/>
                <a:cs typeface="Courier New"/>
              </a:rPr>
              <a:t>current</a:t>
            </a:r>
            <a:r>
              <a:rPr dirty="0" sz="1700" spc="-70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700" b="1">
                <a:solidFill>
                  <a:srgbClr val="178037"/>
                </a:solidFill>
                <a:latin typeface="Courier New"/>
                <a:cs typeface="Courier New"/>
              </a:rPr>
              <a:t>and</a:t>
            </a:r>
            <a:r>
              <a:rPr dirty="0" sz="1700" spc="-75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700" b="1">
                <a:solidFill>
                  <a:srgbClr val="178037"/>
                </a:solidFill>
                <a:latin typeface="Courier New"/>
                <a:cs typeface="Courier New"/>
              </a:rPr>
              <a:t>last</a:t>
            </a:r>
            <a:r>
              <a:rPr dirty="0" sz="1700" spc="-70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700" spc="-25" b="1">
                <a:solidFill>
                  <a:srgbClr val="178037"/>
                </a:solidFill>
                <a:latin typeface="Courier New"/>
                <a:cs typeface="Courier New"/>
              </a:rPr>
              <a:t>dir</a:t>
            </a:r>
            <a:endParaRPr sz="1700">
              <a:latin typeface="Courier New"/>
              <a:cs typeface="Courier New"/>
            </a:endParaRPr>
          </a:p>
          <a:p>
            <a:pPr>
              <a:lnSpc>
                <a:spcPct val="100000"/>
              </a:lnSpc>
              <a:spcBef>
                <a:spcPts val="250"/>
              </a:spcBef>
            </a:pPr>
            <a:endParaRPr sz="1700">
              <a:latin typeface="Courier New"/>
              <a:cs typeface="Courier New"/>
            </a:endParaRPr>
          </a:p>
          <a:p>
            <a:pPr marL="12700">
              <a:lnSpc>
                <a:spcPct val="100000"/>
              </a:lnSpc>
              <a:tabLst>
                <a:tab pos="2343150" algn="l"/>
              </a:tabLst>
            </a:pPr>
            <a:r>
              <a:rPr dirty="0" sz="1700" b="1">
                <a:solidFill>
                  <a:srgbClr val="178037"/>
                </a:solidFill>
                <a:latin typeface="Courier New"/>
                <a:cs typeface="Courier New"/>
              </a:rPr>
              <a:t>cd</a:t>
            </a:r>
            <a:r>
              <a:rPr dirty="0" sz="1700" spc="-35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700" spc="-10" b="1">
                <a:solidFill>
                  <a:srgbClr val="178037"/>
                </a:solidFill>
                <a:latin typeface="Courier New"/>
                <a:cs typeface="Courier New"/>
              </a:rPr>
              <a:t>~/Downloads</a:t>
            </a:r>
            <a:r>
              <a:rPr dirty="0" sz="1700" b="1">
                <a:solidFill>
                  <a:srgbClr val="178037"/>
                </a:solidFill>
                <a:latin typeface="Courier New"/>
                <a:cs typeface="Courier New"/>
              </a:rPr>
              <a:t>	#</a:t>
            </a:r>
            <a:r>
              <a:rPr dirty="0" sz="1700" spc="-75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700" b="1">
                <a:solidFill>
                  <a:srgbClr val="178037"/>
                </a:solidFill>
                <a:latin typeface="Courier New"/>
                <a:cs typeface="Courier New"/>
              </a:rPr>
              <a:t>Go</a:t>
            </a:r>
            <a:r>
              <a:rPr dirty="0" sz="1700" spc="-60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700" b="1">
                <a:solidFill>
                  <a:srgbClr val="178037"/>
                </a:solidFill>
                <a:latin typeface="Courier New"/>
                <a:cs typeface="Courier New"/>
              </a:rPr>
              <a:t>to</a:t>
            </a:r>
            <a:r>
              <a:rPr dirty="0" sz="1700" spc="-60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700" b="1">
                <a:solidFill>
                  <a:srgbClr val="178037"/>
                </a:solidFill>
                <a:latin typeface="Courier New"/>
                <a:cs typeface="Courier New"/>
              </a:rPr>
              <a:t>Downloads</a:t>
            </a:r>
            <a:r>
              <a:rPr dirty="0" sz="1700" spc="-60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700" b="1">
                <a:solidFill>
                  <a:srgbClr val="178037"/>
                </a:solidFill>
                <a:latin typeface="Courier New"/>
                <a:cs typeface="Courier New"/>
              </a:rPr>
              <a:t>inside</a:t>
            </a:r>
            <a:r>
              <a:rPr dirty="0" sz="1700" spc="-60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700" spc="-20" b="1">
                <a:solidFill>
                  <a:srgbClr val="178037"/>
                </a:solidFill>
                <a:latin typeface="Courier New"/>
                <a:cs typeface="Courier New"/>
              </a:rPr>
              <a:t>home</a:t>
            </a:r>
            <a:endParaRPr sz="1700">
              <a:latin typeface="Courier New"/>
              <a:cs typeface="Courier New"/>
            </a:endParaRPr>
          </a:p>
        </p:txBody>
      </p:sp>
      <p:sp>
        <p:nvSpPr>
          <p:cNvPr id="9" name="object 9" descr=""/>
          <p:cNvSpPr/>
          <p:nvPr/>
        </p:nvSpPr>
        <p:spPr>
          <a:xfrm>
            <a:off x="723900" y="4273519"/>
            <a:ext cx="6273800" cy="0"/>
          </a:xfrm>
          <a:custGeom>
            <a:avLst/>
            <a:gdLst/>
            <a:ahLst/>
            <a:cxnLst/>
            <a:rect l="l" t="t" r="r" b="b"/>
            <a:pathLst>
              <a:path w="6273800" h="0">
                <a:moveTo>
                  <a:pt x="0" y="0"/>
                </a:moveTo>
                <a:lnTo>
                  <a:pt x="6273800" y="0"/>
                </a:lnTo>
              </a:path>
            </a:pathLst>
          </a:custGeom>
          <a:ln w="12700">
            <a:solidFill>
              <a:srgbClr val="87878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 descr=""/>
          <p:cNvSpPr txBox="1"/>
          <p:nvPr/>
        </p:nvSpPr>
        <p:spPr>
          <a:xfrm>
            <a:off x="673100" y="4519314"/>
            <a:ext cx="2856230" cy="33337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2000" spc="1200">
                <a:latin typeface="Cambria"/>
                <a:cs typeface="Cambria"/>
              </a:rPr>
              <a:t>🔹</a:t>
            </a:r>
            <a:r>
              <a:rPr dirty="0" sz="2000" spc="-45">
                <a:latin typeface="Cambria"/>
                <a:cs typeface="Cambria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8.</a:t>
            </a:r>
            <a:r>
              <a:rPr dirty="0" sz="1700" spc="-25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Common</a:t>
            </a:r>
            <a:r>
              <a:rPr dirty="0" sz="1700" spc="-30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Errors</a:t>
            </a:r>
            <a:r>
              <a:rPr dirty="0" sz="1700" spc="-25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&amp;</a:t>
            </a:r>
            <a:r>
              <a:rPr dirty="0" sz="1700" spc="-30" b="1">
                <a:latin typeface="Times New Roman"/>
                <a:cs typeface="Times New Roman"/>
              </a:rPr>
              <a:t> </a:t>
            </a:r>
            <a:r>
              <a:rPr dirty="0" sz="1700" spc="-190" b="1">
                <a:latin typeface="Times New Roman"/>
                <a:cs typeface="Times New Roman"/>
              </a:rPr>
              <a:t>Fixes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12" name="object 12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25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/>
              <a:t>Md.</a:t>
            </a:r>
            <a:r>
              <a:rPr dirty="0" spc="55"/>
              <a:t> </a:t>
            </a:r>
            <a:r>
              <a:rPr dirty="0" spc="-25"/>
              <a:t>Tariqul</a:t>
            </a:r>
            <a:r>
              <a:rPr dirty="0" spc="60"/>
              <a:t> </a:t>
            </a:r>
            <a:r>
              <a:rPr dirty="0"/>
              <a:t>Islam,</a:t>
            </a:r>
            <a:r>
              <a:rPr dirty="0" spc="55"/>
              <a:t> </a:t>
            </a:r>
            <a:r>
              <a:rPr dirty="0" spc="-30"/>
              <a:t>Lecturer,</a:t>
            </a:r>
            <a:r>
              <a:rPr dirty="0" spc="60"/>
              <a:t> </a:t>
            </a:r>
            <a:r>
              <a:rPr dirty="0" spc="-20"/>
              <a:t>Department</a:t>
            </a:r>
            <a:r>
              <a:rPr dirty="0" spc="55"/>
              <a:t> </a:t>
            </a:r>
            <a:r>
              <a:rPr dirty="0"/>
              <a:t>of</a:t>
            </a:r>
            <a:r>
              <a:rPr dirty="0" spc="60"/>
              <a:t> CSE,</a:t>
            </a:r>
            <a:r>
              <a:rPr dirty="0" spc="55"/>
              <a:t> </a:t>
            </a:r>
            <a:r>
              <a:rPr dirty="0"/>
              <a:t>University</a:t>
            </a:r>
            <a:r>
              <a:rPr dirty="0" spc="60"/>
              <a:t> </a:t>
            </a:r>
            <a:r>
              <a:rPr dirty="0"/>
              <a:t>of</a:t>
            </a:r>
            <a:r>
              <a:rPr dirty="0" spc="60"/>
              <a:t> </a:t>
            </a:r>
            <a:r>
              <a:rPr dirty="0"/>
              <a:t>Global</a:t>
            </a:r>
            <a:r>
              <a:rPr dirty="0" spc="55"/>
              <a:t> </a:t>
            </a:r>
            <a:r>
              <a:rPr dirty="0"/>
              <a:t>Village</a:t>
            </a:r>
            <a:r>
              <a:rPr dirty="0" spc="60"/>
              <a:t> </a:t>
            </a:r>
            <a:r>
              <a:rPr dirty="0" spc="-10"/>
              <a:t>(UGV)</a:t>
            </a:r>
          </a:p>
        </p:txBody>
      </p:sp>
      <p:sp>
        <p:nvSpPr>
          <p:cNvPr id="13" name="object 13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25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 spc="-20"/>
              <a:t>Page:</a:t>
            </a:r>
            <a:r>
              <a:rPr dirty="0" spc="-10"/>
              <a:t> </a:t>
            </a:r>
            <a:r>
              <a:rPr dirty="0" spc="-40"/>
              <a:t>34</a:t>
            </a:r>
          </a:p>
        </p:txBody>
      </p:sp>
      <p:graphicFrame>
        <p:nvGraphicFramePr>
          <p:cNvPr id="11" name="object 11" descr=""/>
          <p:cNvGraphicFramePr>
            <a:graphicFrameLocks noGrp="1"/>
          </p:cNvGraphicFramePr>
          <p:nvPr/>
        </p:nvGraphicFramePr>
        <p:xfrm>
          <a:off x="457200" y="4902213"/>
          <a:ext cx="6845300" cy="45580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387600"/>
                <a:gridCol w="2349500"/>
                <a:gridCol w="2019300"/>
              </a:tblGrid>
              <a:tr h="68516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  <a:p>
                      <a:pPr algn="ctr" marL="219075">
                        <a:lnSpc>
                          <a:spcPct val="100000"/>
                        </a:lnSpc>
                      </a:pPr>
                      <a:r>
                        <a:rPr dirty="0" sz="1700" spc="-10" b="1">
                          <a:latin typeface="Times New Roman"/>
                          <a:cs typeface="Times New Roman"/>
                        </a:rPr>
                        <a:t>Error</a:t>
                      </a: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3873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  <a:p>
                      <a:pPr marL="1005205">
                        <a:lnSpc>
                          <a:spcPct val="100000"/>
                        </a:lnSpc>
                      </a:pPr>
                      <a:r>
                        <a:rPr dirty="0" sz="1700" spc="-10" b="1">
                          <a:latin typeface="Times New Roman"/>
                          <a:cs typeface="Times New Roman"/>
                        </a:rPr>
                        <a:t>Cause</a:t>
                      </a: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3873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  <a:p>
                      <a:pPr algn="ctr" marL="228600">
                        <a:lnSpc>
                          <a:spcPct val="100000"/>
                        </a:lnSpc>
                      </a:pPr>
                      <a:r>
                        <a:rPr dirty="0" sz="1700" spc="-25" b="1">
                          <a:latin typeface="Times New Roman"/>
                          <a:cs typeface="Times New Roman"/>
                        </a:rPr>
                        <a:t>Fix</a:t>
                      </a: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3873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3462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  <a:p>
                      <a:pPr marL="516890" marR="666115" indent="-228600">
                        <a:lnSpc>
                          <a:spcPct val="118600"/>
                        </a:lnSpc>
                      </a:pPr>
                      <a:r>
                        <a:rPr dirty="0" sz="1700" b="1">
                          <a:solidFill>
                            <a:srgbClr val="178037"/>
                          </a:solidFill>
                          <a:latin typeface="Courier New"/>
                          <a:cs typeface="Courier New"/>
                        </a:rPr>
                        <a:t>cd:</a:t>
                      </a:r>
                      <a:r>
                        <a:rPr dirty="0" sz="1700" spc="-40" b="1">
                          <a:solidFill>
                            <a:srgbClr val="178037"/>
                          </a:solidFill>
                          <a:latin typeface="Courier New"/>
                          <a:cs typeface="Courier New"/>
                        </a:rPr>
                        <a:t> </a:t>
                      </a:r>
                      <a:r>
                        <a:rPr dirty="0" sz="1700" b="1">
                          <a:solidFill>
                            <a:srgbClr val="178037"/>
                          </a:solidFill>
                          <a:latin typeface="Courier New"/>
                          <a:cs typeface="Courier New"/>
                        </a:rPr>
                        <a:t>No</a:t>
                      </a:r>
                      <a:r>
                        <a:rPr dirty="0" sz="1700" spc="-40" b="1">
                          <a:solidFill>
                            <a:srgbClr val="178037"/>
                          </a:solidFill>
                          <a:latin typeface="Courier New"/>
                          <a:cs typeface="Courier New"/>
                        </a:rPr>
                        <a:t> </a:t>
                      </a:r>
                      <a:r>
                        <a:rPr dirty="0" sz="1700" spc="-20" b="1">
                          <a:solidFill>
                            <a:srgbClr val="178037"/>
                          </a:solidFill>
                          <a:latin typeface="Courier New"/>
                          <a:cs typeface="Courier New"/>
                        </a:rPr>
                        <a:t>such </a:t>
                      </a:r>
                      <a:r>
                        <a:rPr dirty="0" sz="1700" b="1">
                          <a:solidFill>
                            <a:srgbClr val="178037"/>
                          </a:solidFill>
                          <a:latin typeface="Courier New"/>
                          <a:cs typeface="Courier New"/>
                        </a:rPr>
                        <a:t>file</a:t>
                      </a:r>
                      <a:r>
                        <a:rPr dirty="0" sz="1700" spc="-65" b="1">
                          <a:solidFill>
                            <a:srgbClr val="178037"/>
                          </a:solidFill>
                          <a:latin typeface="Courier New"/>
                          <a:cs typeface="Courier New"/>
                        </a:rPr>
                        <a:t> </a:t>
                      </a:r>
                      <a:r>
                        <a:rPr dirty="0" sz="1700" spc="-25" b="1">
                          <a:solidFill>
                            <a:srgbClr val="178037"/>
                          </a:solidFill>
                          <a:latin typeface="Courier New"/>
                          <a:cs typeface="Courier New"/>
                        </a:rPr>
                        <a:t>or </a:t>
                      </a:r>
                      <a:r>
                        <a:rPr dirty="0" sz="1700" spc="-10" b="1">
                          <a:solidFill>
                            <a:srgbClr val="178037"/>
                          </a:solidFill>
                          <a:latin typeface="Courier New"/>
                          <a:cs typeface="Courier New"/>
                        </a:rPr>
                        <a:t>directory</a:t>
                      </a:r>
                      <a:endParaRPr sz="1700">
                        <a:latin typeface="Courier New"/>
                        <a:cs typeface="Courier New"/>
                      </a:endParaRPr>
                    </a:p>
                  </a:txBody>
                  <a:tcPr marL="0" marR="0" marB="0" marT="1968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  <a:p>
                      <a:pPr marL="292100">
                        <a:lnSpc>
                          <a:spcPct val="100000"/>
                        </a:lnSpc>
                      </a:pPr>
                      <a:r>
                        <a:rPr dirty="0" sz="1700" b="1">
                          <a:latin typeface="Times New Roman"/>
                          <a:cs typeface="Times New Roman"/>
                        </a:rPr>
                        <a:t>Wrong</a:t>
                      </a:r>
                      <a:r>
                        <a:rPr dirty="0" sz="1700" spc="-50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700" b="1">
                          <a:latin typeface="Times New Roman"/>
                          <a:cs typeface="Times New Roman"/>
                        </a:rPr>
                        <a:t>path</a:t>
                      </a:r>
                      <a:r>
                        <a:rPr dirty="0" sz="1700" spc="-50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700" b="1">
                          <a:latin typeface="Times New Roman"/>
                          <a:cs typeface="Times New Roman"/>
                        </a:rPr>
                        <a:t>or</a:t>
                      </a:r>
                      <a:r>
                        <a:rPr dirty="0" sz="1700" spc="-45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700" spc="-20" b="1">
                          <a:latin typeface="Times New Roman"/>
                          <a:cs typeface="Times New Roman"/>
                        </a:rPr>
                        <a:t>typo</a:t>
                      </a: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4318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  <a:p>
                      <a:pPr marL="523875" marR="115570" indent="-228600">
                        <a:lnSpc>
                          <a:spcPct val="103400"/>
                        </a:lnSpc>
                      </a:pPr>
                      <a:r>
                        <a:rPr dirty="0" sz="1700" spc="-10" b="1">
                          <a:latin typeface="Times New Roman"/>
                          <a:cs typeface="Times New Roman"/>
                        </a:rPr>
                        <a:t>Double-</a:t>
                      </a:r>
                      <a:r>
                        <a:rPr dirty="0" sz="1700" b="1">
                          <a:latin typeface="Times New Roman"/>
                          <a:cs typeface="Times New Roman"/>
                        </a:rPr>
                        <a:t>check</a:t>
                      </a:r>
                      <a:r>
                        <a:rPr dirty="0" sz="1700" spc="-35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700" spc="-25" b="1">
                          <a:latin typeface="Times New Roman"/>
                          <a:cs typeface="Times New Roman"/>
                        </a:rPr>
                        <a:t>th</a:t>
                      </a:r>
                      <a:r>
                        <a:rPr dirty="0" sz="1700" spc="-25" b="1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dirty="0" sz="1700" spc="-25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700" spc="-20" b="1">
                          <a:latin typeface="Times New Roman"/>
                          <a:cs typeface="Times New Roman"/>
                        </a:rPr>
                        <a:t>path</a:t>
                      </a: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3429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26936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  <a:p>
                      <a:pPr marL="516890" marR="277495" indent="-228600">
                        <a:lnSpc>
                          <a:spcPct val="118600"/>
                        </a:lnSpc>
                      </a:pPr>
                      <a:r>
                        <a:rPr dirty="0" sz="1700" b="1">
                          <a:solidFill>
                            <a:srgbClr val="178037"/>
                          </a:solidFill>
                          <a:latin typeface="Courier New"/>
                          <a:cs typeface="Courier New"/>
                        </a:rPr>
                        <a:t>cd:</a:t>
                      </a:r>
                      <a:r>
                        <a:rPr dirty="0" sz="1700" spc="-50" b="1">
                          <a:solidFill>
                            <a:srgbClr val="178037"/>
                          </a:solidFill>
                          <a:latin typeface="Courier New"/>
                          <a:cs typeface="Courier New"/>
                        </a:rPr>
                        <a:t> </a:t>
                      </a:r>
                      <a:r>
                        <a:rPr dirty="0" sz="1700" spc="-10" b="1">
                          <a:solidFill>
                            <a:srgbClr val="178037"/>
                          </a:solidFill>
                          <a:latin typeface="Courier New"/>
                          <a:cs typeface="Courier New"/>
                        </a:rPr>
                        <a:t>Permission denied</a:t>
                      </a:r>
                      <a:endParaRPr sz="1700">
                        <a:latin typeface="Courier New"/>
                        <a:cs typeface="Courier New"/>
                      </a:endParaRPr>
                    </a:p>
                  </a:txBody>
                  <a:tcPr marL="0" marR="0" marB="0" marT="1778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  <a:p>
                      <a:pPr marL="520700" marR="344805" indent="-228600">
                        <a:lnSpc>
                          <a:spcPct val="103400"/>
                        </a:lnSpc>
                      </a:pPr>
                      <a:r>
                        <a:rPr dirty="0" sz="1700" spc="-20" b="1">
                          <a:latin typeface="Times New Roman"/>
                          <a:cs typeface="Times New Roman"/>
                        </a:rPr>
                        <a:t>Trying</a:t>
                      </a:r>
                      <a:r>
                        <a:rPr dirty="0" sz="1700" spc="-40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700" b="1">
                          <a:latin typeface="Times New Roman"/>
                          <a:cs typeface="Times New Roman"/>
                        </a:rPr>
                        <a:t>to</a:t>
                      </a:r>
                      <a:r>
                        <a:rPr dirty="0" sz="1700" spc="-35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700" spc="-20" b="1">
                          <a:latin typeface="Times New Roman"/>
                          <a:cs typeface="Times New Roman"/>
                        </a:rPr>
                        <a:t>enter </a:t>
                      </a:r>
                      <a:r>
                        <a:rPr dirty="0" sz="1700" b="1">
                          <a:latin typeface="Times New Roman"/>
                          <a:cs typeface="Times New Roman"/>
                        </a:rPr>
                        <a:t>protected</a:t>
                      </a:r>
                      <a:r>
                        <a:rPr dirty="0" sz="1700" spc="-95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700" spc="-10" b="1">
                          <a:latin typeface="Times New Roman"/>
                          <a:cs typeface="Times New Roman"/>
                        </a:rPr>
                        <a:t>folder</a:t>
                      </a: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32384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  <a:p>
                      <a:pPr marL="523875" marR="396240" indent="-228600">
                        <a:lnSpc>
                          <a:spcPct val="106300"/>
                        </a:lnSpc>
                      </a:pPr>
                      <a:r>
                        <a:rPr dirty="0" sz="1700" b="1">
                          <a:latin typeface="Times New Roman"/>
                          <a:cs typeface="Times New Roman"/>
                        </a:rPr>
                        <a:t>Use</a:t>
                      </a:r>
                      <a:r>
                        <a:rPr dirty="0" sz="1700" spc="-5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700" spc="-20" b="1">
                          <a:solidFill>
                            <a:srgbClr val="178037"/>
                          </a:solidFill>
                          <a:latin typeface="Courier New"/>
                          <a:cs typeface="Courier New"/>
                        </a:rPr>
                        <a:t>sudo</a:t>
                      </a:r>
                      <a:r>
                        <a:rPr dirty="0" sz="1700" spc="-595" b="1">
                          <a:solidFill>
                            <a:srgbClr val="178037"/>
                          </a:solidFill>
                          <a:latin typeface="Courier New"/>
                          <a:cs typeface="Courier New"/>
                        </a:rPr>
                        <a:t> </a:t>
                      </a:r>
                      <a:r>
                        <a:rPr dirty="0" sz="1700" spc="-25" b="1">
                          <a:latin typeface="Times New Roman"/>
                          <a:cs typeface="Times New Roman"/>
                        </a:rPr>
                        <a:t>or </a:t>
                      </a:r>
                      <a:r>
                        <a:rPr dirty="0" sz="1700" spc="-10" b="1">
                          <a:latin typeface="Times New Roman"/>
                          <a:cs typeface="Times New Roman"/>
                        </a:rPr>
                        <a:t>check permissions</a:t>
                      </a: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4953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2573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  <a:p>
                      <a:pPr marL="516890" marR="696595" indent="-228600">
                        <a:lnSpc>
                          <a:spcPct val="118600"/>
                        </a:lnSpc>
                      </a:pPr>
                      <a:r>
                        <a:rPr dirty="0" sz="1700" b="1">
                          <a:solidFill>
                            <a:srgbClr val="178037"/>
                          </a:solidFill>
                          <a:latin typeface="Courier New"/>
                          <a:cs typeface="Courier New"/>
                        </a:rPr>
                        <a:t>cd:</a:t>
                      </a:r>
                      <a:r>
                        <a:rPr dirty="0" sz="1700" spc="-50" b="1">
                          <a:solidFill>
                            <a:srgbClr val="178037"/>
                          </a:solidFill>
                          <a:latin typeface="Courier New"/>
                          <a:cs typeface="Courier New"/>
                        </a:rPr>
                        <a:t> </a:t>
                      </a:r>
                      <a:r>
                        <a:rPr dirty="0" sz="1700" b="1">
                          <a:solidFill>
                            <a:srgbClr val="178037"/>
                          </a:solidFill>
                          <a:latin typeface="Courier New"/>
                          <a:cs typeface="Courier New"/>
                        </a:rPr>
                        <a:t>Not</a:t>
                      </a:r>
                      <a:r>
                        <a:rPr dirty="0" sz="1700" spc="-45" b="1">
                          <a:solidFill>
                            <a:srgbClr val="178037"/>
                          </a:solidFill>
                          <a:latin typeface="Courier New"/>
                          <a:cs typeface="Courier New"/>
                        </a:rPr>
                        <a:t> </a:t>
                      </a:r>
                      <a:r>
                        <a:rPr dirty="0" sz="1700" spc="-50" b="1">
                          <a:solidFill>
                            <a:srgbClr val="178037"/>
                          </a:solidFill>
                          <a:latin typeface="Courier New"/>
                          <a:cs typeface="Courier New"/>
                        </a:rPr>
                        <a:t>a </a:t>
                      </a:r>
                      <a:r>
                        <a:rPr dirty="0" sz="1700" spc="-10" b="1">
                          <a:solidFill>
                            <a:srgbClr val="178037"/>
                          </a:solidFill>
                          <a:latin typeface="Courier New"/>
                          <a:cs typeface="Courier New"/>
                        </a:rPr>
                        <a:t>directory</a:t>
                      </a:r>
                      <a:endParaRPr sz="1700">
                        <a:latin typeface="Courier New"/>
                        <a:cs typeface="Courier New"/>
                      </a:endParaRPr>
                    </a:p>
                  </a:txBody>
                  <a:tcPr marL="0" marR="0" marB="0" marT="1333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  <a:p>
                      <a:pPr marL="520700" marR="351155" indent="-228600">
                        <a:lnSpc>
                          <a:spcPct val="103400"/>
                        </a:lnSpc>
                      </a:pPr>
                      <a:r>
                        <a:rPr dirty="0" sz="1700" spc="-20" b="1">
                          <a:latin typeface="Times New Roman"/>
                          <a:cs typeface="Times New Roman"/>
                        </a:rPr>
                        <a:t>Trying</a:t>
                      </a:r>
                      <a:r>
                        <a:rPr dirty="0" sz="1700" spc="-35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700" b="1">
                          <a:latin typeface="Times New Roman"/>
                          <a:cs typeface="Times New Roman"/>
                        </a:rPr>
                        <a:t>to</a:t>
                      </a:r>
                      <a:r>
                        <a:rPr dirty="0" sz="1700" spc="-30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700" b="1">
                          <a:latin typeface="Times New Roman"/>
                          <a:cs typeface="Times New Roman"/>
                        </a:rPr>
                        <a:t>cd</a:t>
                      </a:r>
                      <a:r>
                        <a:rPr dirty="0" sz="1700" spc="-30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700" b="1">
                          <a:latin typeface="Times New Roman"/>
                          <a:cs typeface="Times New Roman"/>
                        </a:rPr>
                        <a:t>into</a:t>
                      </a:r>
                      <a:r>
                        <a:rPr dirty="0" sz="1700" spc="-30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700" spc="-50" b="1">
                          <a:latin typeface="Times New Roman"/>
                          <a:cs typeface="Times New Roman"/>
                        </a:rPr>
                        <a:t>a </a:t>
                      </a:r>
                      <a:r>
                        <a:rPr dirty="0" sz="1700" spc="-20" b="1">
                          <a:latin typeface="Times New Roman"/>
                          <a:cs typeface="Times New Roman"/>
                        </a:rPr>
                        <a:t>file</a:t>
                      </a: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2794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  <a:p>
                      <a:pPr marL="523875" marR="508634" indent="-228600">
                        <a:lnSpc>
                          <a:spcPct val="108200"/>
                        </a:lnSpc>
                      </a:pPr>
                      <a:r>
                        <a:rPr dirty="0" sz="1700" b="1">
                          <a:latin typeface="Times New Roman"/>
                          <a:cs typeface="Times New Roman"/>
                        </a:rPr>
                        <a:t>Only</a:t>
                      </a:r>
                      <a:r>
                        <a:rPr dirty="0" sz="1700" spc="-50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700" spc="-25" b="1">
                          <a:latin typeface="Times New Roman"/>
                          <a:cs typeface="Times New Roman"/>
                        </a:rPr>
                        <a:t>use </a:t>
                      </a:r>
                      <a:r>
                        <a:rPr dirty="0" sz="1700" spc="-10" b="1">
                          <a:latin typeface="Times New Roman"/>
                          <a:cs typeface="Times New Roman"/>
                        </a:rPr>
                        <a:t>directories </a:t>
                      </a:r>
                      <a:r>
                        <a:rPr dirty="0" sz="1700" b="1">
                          <a:latin typeface="Times New Roman"/>
                          <a:cs typeface="Times New Roman"/>
                        </a:rPr>
                        <a:t>with</a:t>
                      </a:r>
                      <a:r>
                        <a:rPr dirty="0" sz="1700" spc="-35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700" spc="-25" b="1">
                          <a:solidFill>
                            <a:srgbClr val="178037"/>
                          </a:solidFill>
                          <a:latin typeface="Courier New"/>
                          <a:cs typeface="Courier New"/>
                        </a:rPr>
                        <a:t>cd</a:t>
                      </a:r>
                      <a:endParaRPr sz="1700">
                        <a:latin typeface="Courier New"/>
                        <a:cs typeface="Courier New"/>
                      </a:endParaRPr>
                    </a:p>
                  </a:txBody>
                  <a:tcPr marL="0" marR="0" marB="0" marT="1524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723900" y="1098550"/>
            <a:ext cx="6273800" cy="0"/>
          </a:xfrm>
          <a:custGeom>
            <a:avLst/>
            <a:gdLst/>
            <a:ahLst/>
            <a:cxnLst/>
            <a:rect l="l" t="t" r="r" b="b"/>
            <a:pathLst>
              <a:path w="6273800" h="0">
                <a:moveTo>
                  <a:pt x="0" y="0"/>
                </a:moveTo>
                <a:lnTo>
                  <a:pt x="6273800" y="0"/>
                </a:lnTo>
              </a:path>
            </a:pathLst>
          </a:custGeom>
          <a:ln w="12700">
            <a:solidFill>
              <a:srgbClr val="87878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 txBox="1"/>
          <p:nvPr/>
        </p:nvSpPr>
        <p:spPr>
          <a:xfrm>
            <a:off x="673100" y="1343397"/>
            <a:ext cx="5981065" cy="247332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2000" spc="1200">
                <a:latin typeface="Cambria"/>
                <a:cs typeface="Cambria"/>
              </a:rPr>
              <a:t>🔹</a:t>
            </a:r>
            <a:r>
              <a:rPr dirty="0" sz="2000" spc="-30">
                <a:latin typeface="Cambria"/>
                <a:cs typeface="Cambria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9.</a:t>
            </a:r>
            <a:r>
              <a:rPr dirty="0" sz="1700" spc="-15" b="1">
                <a:latin typeface="Times New Roman"/>
                <a:cs typeface="Times New Roman"/>
              </a:rPr>
              <a:t> </a:t>
            </a:r>
            <a:r>
              <a:rPr dirty="0" sz="1700" spc="-10" b="1">
                <a:latin typeface="Times New Roman"/>
                <a:cs typeface="Times New Roman"/>
              </a:rPr>
              <a:t>Real-</a:t>
            </a:r>
            <a:r>
              <a:rPr dirty="0" sz="1700" b="1">
                <a:latin typeface="Times New Roman"/>
                <a:cs typeface="Times New Roman"/>
              </a:rPr>
              <a:t>Life</a:t>
            </a:r>
            <a:r>
              <a:rPr dirty="0" sz="1700" spc="-10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Use</a:t>
            </a:r>
            <a:r>
              <a:rPr dirty="0" sz="1700" spc="-15" b="1">
                <a:latin typeface="Times New Roman"/>
                <a:cs typeface="Times New Roman"/>
              </a:rPr>
              <a:t> </a:t>
            </a:r>
            <a:r>
              <a:rPr dirty="0" sz="1700" spc="-20" b="1">
                <a:latin typeface="Times New Roman"/>
                <a:cs typeface="Times New Roman"/>
              </a:rPr>
              <a:t>Cases</a:t>
            </a:r>
            <a:endParaRPr sz="170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spcBef>
                <a:spcPts val="1220"/>
              </a:spcBef>
              <a:buFont typeface="Arial"/>
              <a:buChar char="●"/>
              <a:tabLst>
                <a:tab pos="241300" algn="l"/>
              </a:tabLst>
            </a:pPr>
            <a:r>
              <a:rPr dirty="0" sz="1700" b="1">
                <a:latin typeface="Times New Roman"/>
                <a:cs typeface="Times New Roman"/>
              </a:rPr>
              <a:t>Navigating</a:t>
            </a:r>
            <a:r>
              <a:rPr dirty="0" sz="1700" spc="-55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to</a:t>
            </a:r>
            <a:r>
              <a:rPr dirty="0" sz="1700" spc="-50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project</a:t>
            </a:r>
            <a:r>
              <a:rPr dirty="0" sz="1700" spc="-50" b="1">
                <a:latin typeface="Times New Roman"/>
                <a:cs typeface="Times New Roman"/>
              </a:rPr>
              <a:t> </a:t>
            </a:r>
            <a:r>
              <a:rPr dirty="0" sz="1700" spc="-10" b="1">
                <a:latin typeface="Times New Roman"/>
                <a:cs typeface="Times New Roman"/>
              </a:rPr>
              <a:t>folders</a:t>
            </a:r>
            <a:endParaRPr sz="1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15"/>
              </a:spcBef>
              <a:buFont typeface="Arial"/>
              <a:buChar char="●"/>
            </a:pPr>
            <a:endParaRPr sz="170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spcBef>
                <a:spcPts val="5"/>
              </a:spcBef>
              <a:buFont typeface="Arial"/>
              <a:buChar char="●"/>
              <a:tabLst>
                <a:tab pos="241300" algn="l"/>
              </a:tabLst>
            </a:pPr>
            <a:r>
              <a:rPr dirty="0" sz="1700" b="1">
                <a:latin typeface="Times New Roman"/>
                <a:cs typeface="Times New Roman"/>
              </a:rPr>
              <a:t>Switching</a:t>
            </a:r>
            <a:r>
              <a:rPr dirty="0" sz="1700" spc="-60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to</a:t>
            </a:r>
            <a:r>
              <a:rPr dirty="0" sz="1700" spc="-55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configuration</a:t>
            </a:r>
            <a:r>
              <a:rPr dirty="0" sz="1700" spc="-55" b="1">
                <a:latin typeface="Times New Roman"/>
                <a:cs typeface="Times New Roman"/>
              </a:rPr>
              <a:t> </a:t>
            </a:r>
            <a:r>
              <a:rPr dirty="0" sz="1700" spc="-10" b="1">
                <a:latin typeface="Times New Roman"/>
                <a:cs typeface="Times New Roman"/>
              </a:rPr>
              <a:t>directories</a:t>
            </a:r>
            <a:r>
              <a:rPr dirty="0" sz="1700" spc="-60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(</a:t>
            </a:r>
            <a:r>
              <a:rPr dirty="0" sz="1700" b="1">
                <a:solidFill>
                  <a:srgbClr val="178037"/>
                </a:solidFill>
                <a:latin typeface="Courier New"/>
                <a:cs typeface="Courier New"/>
              </a:rPr>
              <a:t>/etc/</a:t>
            </a:r>
            <a:r>
              <a:rPr dirty="0" sz="1700" b="1">
                <a:latin typeface="Times New Roman"/>
                <a:cs typeface="Times New Roman"/>
              </a:rPr>
              <a:t>,</a:t>
            </a:r>
            <a:r>
              <a:rPr dirty="0" sz="1700" spc="-55" b="1">
                <a:latin typeface="Times New Roman"/>
                <a:cs typeface="Times New Roman"/>
              </a:rPr>
              <a:t> </a:t>
            </a:r>
            <a:r>
              <a:rPr dirty="0" sz="1700" spc="-10" b="1">
                <a:solidFill>
                  <a:srgbClr val="178037"/>
                </a:solidFill>
                <a:latin typeface="Courier New"/>
                <a:cs typeface="Courier New"/>
              </a:rPr>
              <a:t>~/.config/</a:t>
            </a:r>
            <a:r>
              <a:rPr dirty="0" sz="1700" spc="-10" b="1">
                <a:latin typeface="Times New Roman"/>
                <a:cs typeface="Times New Roman"/>
              </a:rPr>
              <a:t>)</a:t>
            </a:r>
            <a:endParaRPr sz="1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30"/>
              </a:spcBef>
              <a:buFont typeface="Arial"/>
              <a:buChar char="●"/>
            </a:pPr>
            <a:endParaRPr sz="170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spcBef>
                <a:spcPts val="5"/>
              </a:spcBef>
              <a:buFont typeface="Arial"/>
              <a:buChar char="●"/>
              <a:tabLst>
                <a:tab pos="241300" algn="l"/>
              </a:tabLst>
            </a:pPr>
            <a:r>
              <a:rPr dirty="0" sz="1700" b="1">
                <a:latin typeface="Times New Roman"/>
                <a:cs typeface="Times New Roman"/>
              </a:rPr>
              <a:t>Quickly</a:t>
            </a:r>
            <a:r>
              <a:rPr dirty="0" sz="1700" spc="-55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switching</a:t>
            </a:r>
            <a:r>
              <a:rPr dirty="0" sz="1700" spc="-50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between</a:t>
            </a:r>
            <a:r>
              <a:rPr dirty="0" sz="1700" spc="-55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recently</a:t>
            </a:r>
            <a:r>
              <a:rPr dirty="0" sz="1700" spc="-50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used</a:t>
            </a:r>
            <a:r>
              <a:rPr dirty="0" sz="1700" spc="-50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folders</a:t>
            </a:r>
            <a:r>
              <a:rPr dirty="0" sz="1700" spc="-55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using</a:t>
            </a:r>
            <a:r>
              <a:rPr dirty="0" sz="1700" spc="-50" b="1">
                <a:latin typeface="Times New Roman"/>
                <a:cs typeface="Times New Roman"/>
              </a:rPr>
              <a:t> </a:t>
            </a:r>
            <a:r>
              <a:rPr dirty="0" sz="1700" b="1">
                <a:solidFill>
                  <a:srgbClr val="178037"/>
                </a:solidFill>
                <a:latin typeface="Courier New"/>
                <a:cs typeface="Courier New"/>
              </a:rPr>
              <a:t>cd</a:t>
            </a:r>
            <a:r>
              <a:rPr dirty="0" sz="1700" spc="-120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700" spc="-50" b="1">
                <a:solidFill>
                  <a:srgbClr val="178037"/>
                </a:solidFill>
                <a:latin typeface="Courier New"/>
                <a:cs typeface="Courier New"/>
              </a:rPr>
              <a:t>-</a:t>
            </a:r>
            <a:endParaRPr sz="1700">
              <a:latin typeface="Courier New"/>
              <a:cs typeface="Courier New"/>
            </a:endParaRPr>
          </a:p>
          <a:p>
            <a:pPr>
              <a:lnSpc>
                <a:spcPct val="100000"/>
              </a:lnSpc>
              <a:spcBef>
                <a:spcPts val="685"/>
              </a:spcBef>
              <a:buFont typeface="Arial"/>
              <a:buChar char="●"/>
            </a:pPr>
            <a:endParaRPr sz="1700">
              <a:latin typeface="Courier New"/>
              <a:cs typeface="Courier New"/>
            </a:endParaRPr>
          </a:p>
          <a:p>
            <a:pPr marL="241300" indent="-228600">
              <a:lnSpc>
                <a:spcPct val="100000"/>
              </a:lnSpc>
              <a:buFont typeface="Arial"/>
              <a:buChar char="●"/>
              <a:tabLst>
                <a:tab pos="241300" algn="l"/>
              </a:tabLst>
            </a:pPr>
            <a:r>
              <a:rPr dirty="0" sz="1700" b="1">
                <a:latin typeface="Times New Roman"/>
                <a:cs typeface="Times New Roman"/>
              </a:rPr>
              <a:t>Writing</a:t>
            </a:r>
            <a:r>
              <a:rPr dirty="0" sz="1700" spc="-50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scripts</a:t>
            </a:r>
            <a:r>
              <a:rPr dirty="0" sz="1700" spc="-45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to</a:t>
            </a:r>
            <a:r>
              <a:rPr dirty="0" sz="1700" spc="-45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operate</a:t>
            </a:r>
            <a:r>
              <a:rPr dirty="0" sz="1700" spc="-45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in</a:t>
            </a:r>
            <a:r>
              <a:rPr dirty="0" sz="1700" spc="-45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certain</a:t>
            </a:r>
            <a:r>
              <a:rPr dirty="0" sz="1700" spc="-45" b="1">
                <a:latin typeface="Times New Roman"/>
                <a:cs typeface="Times New Roman"/>
              </a:rPr>
              <a:t> </a:t>
            </a:r>
            <a:r>
              <a:rPr dirty="0" sz="1700" spc="-10" b="1">
                <a:latin typeface="Times New Roman"/>
                <a:cs typeface="Times New Roman"/>
              </a:rPr>
              <a:t>directories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4" name="object 4" descr=""/>
          <p:cNvSpPr/>
          <p:nvPr/>
        </p:nvSpPr>
        <p:spPr>
          <a:xfrm>
            <a:off x="723900" y="4502165"/>
            <a:ext cx="6273800" cy="0"/>
          </a:xfrm>
          <a:custGeom>
            <a:avLst/>
            <a:gdLst/>
            <a:ahLst/>
            <a:cxnLst/>
            <a:rect l="l" t="t" r="r" b="b"/>
            <a:pathLst>
              <a:path w="6273800" h="0">
                <a:moveTo>
                  <a:pt x="0" y="0"/>
                </a:moveTo>
                <a:lnTo>
                  <a:pt x="6273800" y="0"/>
                </a:lnTo>
              </a:path>
            </a:pathLst>
          </a:custGeom>
          <a:ln w="12700">
            <a:solidFill>
              <a:srgbClr val="87878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 descr=""/>
          <p:cNvSpPr txBox="1"/>
          <p:nvPr/>
        </p:nvSpPr>
        <p:spPr>
          <a:xfrm>
            <a:off x="673100" y="4752305"/>
            <a:ext cx="2145665" cy="33337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2000" spc="1200">
                <a:latin typeface="Cambria"/>
                <a:cs typeface="Cambria"/>
              </a:rPr>
              <a:t>🔹</a:t>
            </a:r>
            <a:r>
              <a:rPr dirty="0" sz="2000" spc="-40">
                <a:latin typeface="Cambria"/>
                <a:cs typeface="Cambria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10.</a:t>
            </a:r>
            <a:r>
              <a:rPr dirty="0" sz="1700" spc="-25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Summary</a:t>
            </a:r>
            <a:r>
              <a:rPr dirty="0" sz="1700" spc="-25" b="1">
                <a:latin typeface="Times New Roman"/>
                <a:cs typeface="Times New Roman"/>
              </a:rPr>
              <a:t> </a:t>
            </a:r>
            <a:r>
              <a:rPr dirty="0" sz="1700" spc="-229" b="1">
                <a:latin typeface="Times New Roman"/>
                <a:cs typeface="Times New Roman"/>
              </a:rPr>
              <a:t>Table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7" name="object 7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25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/>
              <a:t>Md.</a:t>
            </a:r>
            <a:r>
              <a:rPr dirty="0" spc="55"/>
              <a:t> </a:t>
            </a:r>
            <a:r>
              <a:rPr dirty="0" spc="-25"/>
              <a:t>Tariqul</a:t>
            </a:r>
            <a:r>
              <a:rPr dirty="0" spc="60"/>
              <a:t> </a:t>
            </a:r>
            <a:r>
              <a:rPr dirty="0"/>
              <a:t>Islam,</a:t>
            </a:r>
            <a:r>
              <a:rPr dirty="0" spc="55"/>
              <a:t> </a:t>
            </a:r>
            <a:r>
              <a:rPr dirty="0" spc="-30"/>
              <a:t>Lecturer,</a:t>
            </a:r>
            <a:r>
              <a:rPr dirty="0" spc="60"/>
              <a:t> </a:t>
            </a:r>
            <a:r>
              <a:rPr dirty="0" spc="-20"/>
              <a:t>Department</a:t>
            </a:r>
            <a:r>
              <a:rPr dirty="0" spc="55"/>
              <a:t> </a:t>
            </a:r>
            <a:r>
              <a:rPr dirty="0"/>
              <a:t>of</a:t>
            </a:r>
            <a:r>
              <a:rPr dirty="0" spc="60"/>
              <a:t> CSE,</a:t>
            </a:r>
            <a:r>
              <a:rPr dirty="0" spc="55"/>
              <a:t> </a:t>
            </a:r>
            <a:r>
              <a:rPr dirty="0"/>
              <a:t>University</a:t>
            </a:r>
            <a:r>
              <a:rPr dirty="0" spc="60"/>
              <a:t> </a:t>
            </a:r>
            <a:r>
              <a:rPr dirty="0"/>
              <a:t>of</a:t>
            </a:r>
            <a:r>
              <a:rPr dirty="0" spc="60"/>
              <a:t> </a:t>
            </a:r>
            <a:r>
              <a:rPr dirty="0"/>
              <a:t>Global</a:t>
            </a:r>
            <a:r>
              <a:rPr dirty="0" spc="55"/>
              <a:t> </a:t>
            </a:r>
            <a:r>
              <a:rPr dirty="0"/>
              <a:t>Village</a:t>
            </a:r>
            <a:r>
              <a:rPr dirty="0" spc="60"/>
              <a:t> </a:t>
            </a:r>
            <a:r>
              <a:rPr dirty="0" spc="-10"/>
              <a:t>(UGV)</a:t>
            </a:r>
          </a:p>
        </p:txBody>
      </p:sp>
      <p:sp>
        <p:nvSpPr>
          <p:cNvPr id="8" name="object 8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25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 spc="-20"/>
              <a:t>Page:</a:t>
            </a:r>
            <a:r>
              <a:rPr dirty="0" spc="-10"/>
              <a:t> </a:t>
            </a:r>
            <a:r>
              <a:rPr dirty="0" spc="-40"/>
              <a:t>35</a:t>
            </a:r>
          </a:p>
        </p:txBody>
      </p:sp>
      <p:graphicFrame>
        <p:nvGraphicFramePr>
          <p:cNvPr id="6" name="object 6" descr=""/>
          <p:cNvGraphicFramePr>
            <a:graphicFrameLocks noGrp="1"/>
          </p:cNvGraphicFramePr>
          <p:nvPr/>
        </p:nvGraphicFramePr>
        <p:xfrm>
          <a:off x="457200" y="5130784"/>
          <a:ext cx="6146800" cy="434149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387600"/>
                <a:gridCol w="3670300"/>
              </a:tblGrid>
              <a:tr h="68516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  <a:p>
                      <a:pPr marL="817244">
                        <a:lnSpc>
                          <a:spcPct val="100000"/>
                        </a:lnSpc>
                      </a:pPr>
                      <a:r>
                        <a:rPr dirty="0" sz="1700" spc="-10" b="1">
                          <a:latin typeface="Times New Roman"/>
                          <a:cs typeface="Times New Roman"/>
                        </a:rPr>
                        <a:t>Command</a:t>
                      </a: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4318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  <a:p>
                      <a:pPr algn="ctr" marL="219075">
                        <a:lnSpc>
                          <a:spcPct val="100000"/>
                        </a:lnSpc>
                      </a:pPr>
                      <a:r>
                        <a:rPr dirty="0" sz="1700" spc="-10" b="1">
                          <a:latin typeface="Times New Roman"/>
                          <a:cs typeface="Times New Roman"/>
                        </a:rPr>
                        <a:t>Description</a:t>
                      </a: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4318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73596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70"/>
                        </a:spcBef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  <a:p>
                      <a:pPr marL="288290">
                        <a:lnSpc>
                          <a:spcPct val="100000"/>
                        </a:lnSpc>
                      </a:pPr>
                      <a:r>
                        <a:rPr dirty="0" sz="1700" spc="-25" b="1">
                          <a:solidFill>
                            <a:srgbClr val="178037"/>
                          </a:solidFill>
                          <a:latin typeface="Courier New"/>
                          <a:cs typeface="Courier New"/>
                        </a:rPr>
                        <a:t>cd</a:t>
                      </a:r>
                      <a:endParaRPr sz="1700">
                        <a:latin typeface="Courier New"/>
                        <a:cs typeface="Courier New"/>
                      </a:endParaRPr>
                    </a:p>
                  </a:txBody>
                  <a:tcPr marL="0" marR="0" marB="0" marT="7239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  <a:p>
                      <a:pPr marL="292100">
                        <a:lnSpc>
                          <a:spcPct val="100000"/>
                        </a:lnSpc>
                      </a:pPr>
                      <a:r>
                        <a:rPr dirty="0" sz="1700" b="1">
                          <a:latin typeface="Times New Roman"/>
                          <a:cs typeface="Times New Roman"/>
                        </a:rPr>
                        <a:t>Home</a:t>
                      </a:r>
                      <a:r>
                        <a:rPr dirty="0" sz="1700" spc="-35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700" spc="-10" b="1">
                          <a:latin typeface="Times New Roman"/>
                          <a:cs typeface="Times New Roman"/>
                        </a:rPr>
                        <a:t>directory</a:t>
                      </a: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4762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7239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15"/>
                        </a:spcBef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  <a:p>
                      <a:pPr marL="288290">
                        <a:lnSpc>
                          <a:spcPct val="100000"/>
                        </a:lnSpc>
                      </a:pPr>
                      <a:r>
                        <a:rPr dirty="0" sz="1700" b="1">
                          <a:solidFill>
                            <a:srgbClr val="178037"/>
                          </a:solidFill>
                          <a:latin typeface="Courier New"/>
                          <a:cs typeface="Courier New"/>
                        </a:rPr>
                        <a:t>cd</a:t>
                      </a:r>
                      <a:r>
                        <a:rPr dirty="0" sz="1700" spc="-35" b="1">
                          <a:solidFill>
                            <a:srgbClr val="178037"/>
                          </a:solidFill>
                          <a:latin typeface="Courier New"/>
                          <a:cs typeface="Courier New"/>
                        </a:rPr>
                        <a:t> </a:t>
                      </a:r>
                      <a:r>
                        <a:rPr dirty="0" sz="1700" spc="-10" b="1">
                          <a:solidFill>
                            <a:srgbClr val="178037"/>
                          </a:solidFill>
                          <a:latin typeface="Courier New"/>
                          <a:cs typeface="Courier New"/>
                        </a:rPr>
                        <a:t>/path/</a:t>
                      </a:r>
                      <a:endParaRPr sz="1700">
                        <a:latin typeface="Courier New"/>
                        <a:cs typeface="Courier New"/>
                      </a:endParaRPr>
                    </a:p>
                  </a:txBody>
                  <a:tcPr marL="0" marR="0" marB="0" marT="6540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  <a:p>
                      <a:pPr marL="292100">
                        <a:lnSpc>
                          <a:spcPct val="100000"/>
                        </a:lnSpc>
                      </a:pPr>
                      <a:r>
                        <a:rPr dirty="0" sz="1700" b="1">
                          <a:latin typeface="Times New Roman"/>
                          <a:cs typeface="Times New Roman"/>
                        </a:rPr>
                        <a:t>Go</a:t>
                      </a:r>
                      <a:r>
                        <a:rPr dirty="0" sz="1700" spc="-35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700" b="1">
                          <a:latin typeface="Times New Roman"/>
                          <a:cs typeface="Times New Roman"/>
                        </a:rPr>
                        <a:t>to</a:t>
                      </a:r>
                      <a:r>
                        <a:rPr dirty="0" sz="1700" spc="-35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700" b="1">
                          <a:latin typeface="Times New Roman"/>
                          <a:cs typeface="Times New Roman"/>
                        </a:rPr>
                        <a:t>specific</a:t>
                      </a:r>
                      <a:r>
                        <a:rPr dirty="0" sz="1700" spc="-30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700" spc="-20" b="1">
                          <a:latin typeface="Times New Roman"/>
                          <a:cs typeface="Times New Roman"/>
                        </a:rPr>
                        <a:t>path</a:t>
                      </a: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4064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73596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60"/>
                        </a:spcBef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  <a:p>
                      <a:pPr marL="288290">
                        <a:lnSpc>
                          <a:spcPct val="100000"/>
                        </a:lnSpc>
                      </a:pPr>
                      <a:r>
                        <a:rPr dirty="0" sz="1700" b="1">
                          <a:solidFill>
                            <a:srgbClr val="178037"/>
                          </a:solidFill>
                          <a:latin typeface="Courier New"/>
                          <a:cs typeface="Courier New"/>
                        </a:rPr>
                        <a:t>cd</a:t>
                      </a:r>
                      <a:r>
                        <a:rPr dirty="0" sz="1700" spc="-35" b="1">
                          <a:solidFill>
                            <a:srgbClr val="178037"/>
                          </a:solidFill>
                          <a:latin typeface="Courier New"/>
                          <a:cs typeface="Courier New"/>
                        </a:rPr>
                        <a:t> </a:t>
                      </a:r>
                      <a:r>
                        <a:rPr dirty="0" sz="1700" spc="-25" b="1">
                          <a:solidFill>
                            <a:srgbClr val="178037"/>
                          </a:solidFill>
                          <a:latin typeface="Courier New"/>
                          <a:cs typeface="Courier New"/>
                        </a:rPr>
                        <a:t>..</a:t>
                      </a:r>
                      <a:endParaRPr sz="1700">
                        <a:latin typeface="Courier New"/>
                        <a:cs typeface="Courier New"/>
                      </a:endParaRPr>
                    </a:p>
                  </a:txBody>
                  <a:tcPr marL="0" marR="0" marB="0" marT="7112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  <a:p>
                      <a:pPr marL="292100">
                        <a:lnSpc>
                          <a:spcPct val="100000"/>
                        </a:lnSpc>
                      </a:pPr>
                      <a:r>
                        <a:rPr dirty="0" sz="1700" b="1">
                          <a:latin typeface="Times New Roman"/>
                          <a:cs typeface="Times New Roman"/>
                        </a:rPr>
                        <a:t>Go</a:t>
                      </a:r>
                      <a:r>
                        <a:rPr dirty="0" sz="1700" spc="-40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700" b="1">
                          <a:latin typeface="Times New Roman"/>
                          <a:cs typeface="Times New Roman"/>
                        </a:rPr>
                        <a:t>to</a:t>
                      </a:r>
                      <a:r>
                        <a:rPr dirty="0" sz="1700" spc="-35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700" b="1">
                          <a:latin typeface="Times New Roman"/>
                          <a:cs typeface="Times New Roman"/>
                        </a:rPr>
                        <a:t>parent</a:t>
                      </a:r>
                      <a:r>
                        <a:rPr dirty="0" sz="1700" spc="-40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700" spc="-10" b="1">
                          <a:latin typeface="Times New Roman"/>
                          <a:cs typeface="Times New Roman"/>
                        </a:rPr>
                        <a:t>directory</a:t>
                      </a: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4635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7239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5"/>
                        </a:spcBef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  <a:p>
                      <a:pPr marL="288290">
                        <a:lnSpc>
                          <a:spcPct val="100000"/>
                        </a:lnSpc>
                      </a:pPr>
                      <a:r>
                        <a:rPr dirty="0" sz="1700" b="1">
                          <a:solidFill>
                            <a:srgbClr val="178037"/>
                          </a:solidFill>
                          <a:latin typeface="Courier New"/>
                          <a:cs typeface="Courier New"/>
                        </a:rPr>
                        <a:t>cd</a:t>
                      </a:r>
                      <a:r>
                        <a:rPr dirty="0" sz="1700" spc="-35" b="1">
                          <a:solidFill>
                            <a:srgbClr val="178037"/>
                          </a:solidFill>
                          <a:latin typeface="Courier New"/>
                          <a:cs typeface="Courier New"/>
                        </a:rPr>
                        <a:t> </a:t>
                      </a:r>
                      <a:r>
                        <a:rPr dirty="0" sz="1700" spc="-50" b="1">
                          <a:solidFill>
                            <a:srgbClr val="178037"/>
                          </a:solidFill>
                          <a:latin typeface="Courier New"/>
                          <a:cs typeface="Courier New"/>
                        </a:rPr>
                        <a:t>-</a:t>
                      </a:r>
                      <a:endParaRPr sz="1700">
                        <a:latin typeface="Courier New"/>
                        <a:cs typeface="Courier New"/>
                      </a:endParaRPr>
                    </a:p>
                  </a:txBody>
                  <a:tcPr marL="0" marR="0" marB="0" marT="6413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  <a:p>
                      <a:pPr marL="292100">
                        <a:lnSpc>
                          <a:spcPct val="100000"/>
                        </a:lnSpc>
                      </a:pPr>
                      <a:r>
                        <a:rPr dirty="0" sz="1700" b="1">
                          <a:latin typeface="Times New Roman"/>
                          <a:cs typeface="Times New Roman"/>
                        </a:rPr>
                        <a:t>Go</a:t>
                      </a:r>
                      <a:r>
                        <a:rPr dirty="0" sz="1700" spc="-45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700" b="1">
                          <a:latin typeface="Times New Roman"/>
                          <a:cs typeface="Times New Roman"/>
                        </a:rPr>
                        <a:t>to</a:t>
                      </a:r>
                      <a:r>
                        <a:rPr dirty="0" sz="1700" spc="-45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700" b="1">
                          <a:latin typeface="Times New Roman"/>
                          <a:cs typeface="Times New Roman"/>
                        </a:rPr>
                        <a:t>previous</a:t>
                      </a:r>
                      <a:r>
                        <a:rPr dirty="0" sz="1700" spc="-45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700" spc="-10" b="1">
                          <a:latin typeface="Times New Roman"/>
                          <a:cs typeface="Times New Roman"/>
                        </a:rPr>
                        <a:t>directory</a:t>
                      </a: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3937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7366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0"/>
                        </a:spcBef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  <a:p>
                      <a:pPr marL="288290">
                        <a:lnSpc>
                          <a:spcPct val="100000"/>
                        </a:lnSpc>
                      </a:pPr>
                      <a:r>
                        <a:rPr dirty="0" sz="1700" b="1">
                          <a:solidFill>
                            <a:srgbClr val="178037"/>
                          </a:solidFill>
                          <a:latin typeface="Courier New"/>
                          <a:cs typeface="Courier New"/>
                        </a:rPr>
                        <a:t>cd</a:t>
                      </a:r>
                      <a:r>
                        <a:rPr dirty="0" sz="1700" spc="-35" b="1">
                          <a:solidFill>
                            <a:srgbClr val="178037"/>
                          </a:solidFill>
                          <a:latin typeface="Courier New"/>
                          <a:cs typeface="Courier New"/>
                        </a:rPr>
                        <a:t> </a:t>
                      </a:r>
                      <a:r>
                        <a:rPr dirty="0" sz="1700" spc="-10" b="1">
                          <a:solidFill>
                            <a:srgbClr val="178037"/>
                          </a:solidFill>
                          <a:latin typeface="Courier New"/>
                          <a:cs typeface="Courier New"/>
                        </a:rPr>
                        <a:t>~/folder</a:t>
                      </a:r>
                      <a:endParaRPr sz="1700">
                        <a:latin typeface="Courier New"/>
                        <a:cs typeface="Courier New"/>
                      </a:endParaRPr>
                    </a:p>
                  </a:txBody>
                  <a:tcPr marL="0" marR="0" marB="0" marT="6985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  <a:p>
                      <a:pPr marL="292100">
                        <a:lnSpc>
                          <a:spcPct val="100000"/>
                        </a:lnSpc>
                      </a:pPr>
                      <a:r>
                        <a:rPr dirty="0" sz="1700" b="1">
                          <a:latin typeface="Times New Roman"/>
                          <a:cs typeface="Times New Roman"/>
                        </a:rPr>
                        <a:t>Folder</a:t>
                      </a:r>
                      <a:r>
                        <a:rPr dirty="0" sz="1700" spc="-50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700" b="1">
                          <a:latin typeface="Times New Roman"/>
                          <a:cs typeface="Times New Roman"/>
                        </a:rPr>
                        <a:t>inside</a:t>
                      </a:r>
                      <a:r>
                        <a:rPr dirty="0" sz="1700" spc="-45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700" b="1">
                          <a:latin typeface="Times New Roman"/>
                          <a:cs typeface="Times New Roman"/>
                        </a:rPr>
                        <a:t>home</a:t>
                      </a:r>
                      <a:r>
                        <a:rPr dirty="0" sz="1700" spc="-45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700" spc="-10" b="1">
                          <a:latin typeface="Times New Roman"/>
                          <a:cs typeface="Times New Roman"/>
                        </a:rPr>
                        <a:t>directory</a:t>
                      </a: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4508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673100" y="1880393"/>
            <a:ext cx="4772025" cy="17735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27329" indent="-214629">
              <a:lnSpc>
                <a:spcPct val="100000"/>
              </a:lnSpc>
              <a:spcBef>
                <a:spcPts val="100"/>
              </a:spcBef>
              <a:buFont typeface="Times New Roman"/>
              <a:buAutoNum type="arabicPeriod" startAt="3"/>
              <a:tabLst>
                <a:tab pos="227329" algn="l"/>
              </a:tabLst>
            </a:pPr>
            <a:r>
              <a:rPr dirty="0" sz="1700" b="1">
                <a:latin typeface="Times New Roman"/>
                <a:cs typeface="Times New Roman"/>
              </a:rPr>
              <a:t>Creating</a:t>
            </a:r>
            <a:r>
              <a:rPr dirty="0" sz="1700" spc="-85" b="1">
                <a:latin typeface="Times New Roman"/>
                <a:cs typeface="Times New Roman"/>
              </a:rPr>
              <a:t> </a:t>
            </a:r>
            <a:r>
              <a:rPr dirty="0" sz="1700" spc="-10" b="1">
                <a:latin typeface="Times New Roman"/>
                <a:cs typeface="Times New Roman"/>
              </a:rPr>
              <a:t>Directories</a:t>
            </a:r>
            <a:endParaRPr sz="1700">
              <a:latin typeface="Times New Roman"/>
              <a:cs typeface="Times New Roman"/>
            </a:endParaRPr>
          </a:p>
          <a:p>
            <a:pPr lvl="1" marL="241935" indent="-229235">
              <a:lnSpc>
                <a:spcPct val="100000"/>
              </a:lnSpc>
              <a:spcBef>
                <a:spcPts val="1460"/>
              </a:spcBef>
              <a:buClr>
                <a:srgbClr val="000000"/>
              </a:buClr>
              <a:buFont typeface="Arial"/>
              <a:buChar char="●"/>
              <a:tabLst>
                <a:tab pos="241935" algn="l"/>
              </a:tabLst>
            </a:pPr>
            <a:r>
              <a:rPr dirty="0" sz="1600" b="1">
                <a:solidFill>
                  <a:srgbClr val="178037"/>
                </a:solidFill>
                <a:latin typeface="Courier New"/>
                <a:cs typeface="Courier New"/>
              </a:rPr>
              <a:t>mkdir</a:t>
            </a:r>
            <a:r>
              <a:rPr dirty="0" sz="1600" spc="-75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600" spc="-10" b="1">
                <a:solidFill>
                  <a:srgbClr val="178037"/>
                </a:solidFill>
                <a:latin typeface="Courier New"/>
                <a:cs typeface="Courier New"/>
              </a:rPr>
              <a:t>[directory_name]</a:t>
            </a:r>
            <a:endParaRPr sz="1600">
              <a:latin typeface="Courier New"/>
              <a:cs typeface="Courier New"/>
            </a:endParaRPr>
          </a:p>
          <a:p>
            <a:pPr marL="291465">
              <a:lnSpc>
                <a:spcPct val="100000"/>
              </a:lnSpc>
              <a:spcBef>
                <a:spcPts val="170"/>
              </a:spcBef>
            </a:pPr>
            <a:r>
              <a:rPr dirty="0" sz="1600" b="1">
                <a:latin typeface="Times New Roman"/>
                <a:cs typeface="Times New Roman"/>
              </a:rPr>
              <a:t>Creates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a</a:t>
            </a:r>
            <a:r>
              <a:rPr dirty="0" sz="1600" spc="-3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new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directory</a:t>
            </a:r>
            <a:r>
              <a:rPr dirty="0" sz="1600" spc="-3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or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folder.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95"/>
              </a:spcBef>
            </a:pPr>
            <a:endParaRPr sz="1600">
              <a:latin typeface="Times New Roman"/>
              <a:cs typeface="Times New Roman"/>
            </a:endParaRPr>
          </a:p>
          <a:p>
            <a:pPr lvl="1" marL="241935" indent="-229235">
              <a:lnSpc>
                <a:spcPct val="100000"/>
              </a:lnSpc>
              <a:buClr>
                <a:srgbClr val="000000"/>
              </a:buClr>
              <a:buFont typeface="Arial"/>
              <a:buChar char="●"/>
              <a:tabLst>
                <a:tab pos="241935" algn="l"/>
              </a:tabLst>
            </a:pPr>
            <a:r>
              <a:rPr dirty="0" sz="1600" spc="-25" b="1">
                <a:solidFill>
                  <a:srgbClr val="178037"/>
                </a:solidFill>
                <a:latin typeface="Courier New"/>
                <a:cs typeface="Courier New"/>
              </a:rPr>
              <a:t>ls</a:t>
            </a:r>
            <a:endParaRPr sz="1600">
              <a:latin typeface="Courier New"/>
              <a:cs typeface="Courier New"/>
            </a:endParaRPr>
          </a:p>
          <a:p>
            <a:pPr marL="291465">
              <a:lnSpc>
                <a:spcPct val="100000"/>
              </a:lnSpc>
              <a:spcBef>
                <a:spcPts val="175"/>
              </a:spcBef>
            </a:pPr>
            <a:r>
              <a:rPr dirty="0" sz="1600" b="1">
                <a:latin typeface="Times New Roman"/>
                <a:cs typeface="Times New Roman"/>
              </a:rPr>
              <a:t>Lists</a:t>
            </a:r>
            <a:r>
              <a:rPr dirty="0" sz="1600" spc="-4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all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files</a:t>
            </a:r>
            <a:r>
              <a:rPr dirty="0" sz="1600" spc="-4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and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directories</a:t>
            </a:r>
            <a:r>
              <a:rPr dirty="0" sz="1600" spc="-4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in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the</a:t>
            </a:r>
            <a:r>
              <a:rPr dirty="0" sz="1600" spc="-4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current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location.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3" name="object 3" descr=""/>
          <p:cNvSpPr/>
          <p:nvPr/>
        </p:nvSpPr>
        <p:spPr>
          <a:xfrm>
            <a:off x="723900" y="4235425"/>
            <a:ext cx="6273800" cy="0"/>
          </a:xfrm>
          <a:custGeom>
            <a:avLst/>
            <a:gdLst/>
            <a:ahLst/>
            <a:cxnLst/>
            <a:rect l="l" t="t" r="r" b="b"/>
            <a:pathLst>
              <a:path w="6273800" h="0">
                <a:moveTo>
                  <a:pt x="0" y="0"/>
                </a:moveTo>
                <a:lnTo>
                  <a:pt x="6273800" y="0"/>
                </a:lnTo>
              </a:path>
            </a:pathLst>
          </a:custGeom>
          <a:ln w="12700">
            <a:solidFill>
              <a:srgbClr val="87878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 txBox="1"/>
          <p:nvPr/>
        </p:nvSpPr>
        <p:spPr>
          <a:xfrm>
            <a:off x="673100" y="4520927"/>
            <a:ext cx="4183379" cy="256667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27329" indent="-214629">
              <a:lnSpc>
                <a:spcPct val="100000"/>
              </a:lnSpc>
              <a:spcBef>
                <a:spcPts val="100"/>
              </a:spcBef>
              <a:buFont typeface="Times New Roman"/>
              <a:buAutoNum type="arabicPeriod" startAt="4"/>
              <a:tabLst>
                <a:tab pos="227329" algn="l"/>
              </a:tabLst>
            </a:pPr>
            <a:r>
              <a:rPr dirty="0" sz="1700" b="1">
                <a:latin typeface="Times New Roman"/>
                <a:cs typeface="Times New Roman"/>
              </a:rPr>
              <a:t>Copying</a:t>
            </a:r>
            <a:r>
              <a:rPr dirty="0" sz="1700" spc="-60" b="1">
                <a:latin typeface="Times New Roman"/>
                <a:cs typeface="Times New Roman"/>
              </a:rPr>
              <a:t> </a:t>
            </a:r>
            <a:r>
              <a:rPr dirty="0" sz="1700" spc="-20" b="1">
                <a:latin typeface="Times New Roman"/>
                <a:cs typeface="Times New Roman"/>
              </a:rPr>
              <a:t>Files</a:t>
            </a:r>
            <a:endParaRPr sz="1700">
              <a:latin typeface="Times New Roman"/>
              <a:cs typeface="Times New Roman"/>
            </a:endParaRPr>
          </a:p>
          <a:p>
            <a:pPr lvl="1" marL="241935" indent="-229235">
              <a:lnSpc>
                <a:spcPct val="100000"/>
              </a:lnSpc>
              <a:spcBef>
                <a:spcPts val="1460"/>
              </a:spcBef>
              <a:buClr>
                <a:srgbClr val="000000"/>
              </a:buClr>
              <a:buFont typeface="Arial"/>
              <a:buChar char="●"/>
              <a:tabLst>
                <a:tab pos="241935" algn="l"/>
              </a:tabLst>
            </a:pPr>
            <a:r>
              <a:rPr dirty="0" sz="1600" b="1">
                <a:solidFill>
                  <a:srgbClr val="178037"/>
                </a:solidFill>
                <a:latin typeface="Courier New"/>
                <a:cs typeface="Courier New"/>
              </a:rPr>
              <a:t>cp</a:t>
            </a:r>
            <a:r>
              <a:rPr dirty="0" sz="1600" spc="-110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600" b="1">
                <a:solidFill>
                  <a:srgbClr val="178037"/>
                </a:solidFill>
                <a:latin typeface="Courier New"/>
                <a:cs typeface="Courier New"/>
              </a:rPr>
              <a:t>[source_file]</a:t>
            </a:r>
            <a:r>
              <a:rPr dirty="0" sz="1600" spc="-110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600" spc="-10" b="1">
                <a:solidFill>
                  <a:srgbClr val="178037"/>
                </a:solidFill>
                <a:latin typeface="Courier New"/>
                <a:cs typeface="Courier New"/>
              </a:rPr>
              <a:t>[destination]</a:t>
            </a:r>
            <a:endParaRPr sz="1600">
              <a:latin typeface="Courier New"/>
              <a:cs typeface="Courier New"/>
            </a:endParaRPr>
          </a:p>
          <a:p>
            <a:pPr marL="291465">
              <a:lnSpc>
                <a:spcPct val="100000"/>
              </a:lnSpc>
              <a:spcBef>
                <a:spcPts val="170"/>
              </a:spcBef>
            </a:pPr>
            <a:r>
              <a:rPr dirty="0" sz="1600" b="1">
                <a:latin typeface="Times New Roman"/>
                <a:cs typeface="Times New Roman"/>
              </a:rPr>
              <a:t>Copies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a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file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to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another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location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or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directory.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95"/>
              </a:spcBef>
            </a:pPr>
            <a:endParaRPr sz="1600">
              <a:latin typeface="Times New Roman"/>
              <a:cs typeface="Times New Roman"/>
            </a:endParaRPr>
          </a:p>
          <a:p>
            <a:pPr lvl="1" marL="241935" indent="-229235">
              <a:lnSpc>
                <a:spcPct val="100000"/>
              </a:lnSpc>
              <a:buClr>
                <a:srgbClr val="000000"/>
              </a:buClr>
              <a:buFont typeface="Arial"/>
              <a:buChar char="●"/>
              <a:tabLst>
                <a:tab pos="241935" algn="l"/>
              </a:tabLst>
            </a:pPr>
            <a:r>
              <a:rPr dirty="0" sz="1600" b="1">
                <a:solidFill>
                  <a:srgbClr val="178037"/>
                </a:solidFill>
                <a:latin typeface="Courier New"/>
                <a:cs typeface="Courier New"/>
              </a:rPr>
              <a:t>cd</a:t>
            </a:r>
            <a:r>
              <a:rPr dirty="0" sz="1600" spc="-30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600" spc="-10" b="1">
                <a:solidFill>
                  <a:srgbClr val="178037"/>
                </a:solidFill>
                <a:latin typeface="Courier New"/>
                <a:cs typeface="Courier New"/>
              </a:rPr>
              <a:t>[directory_name]</a:t>
            </a:r>
            <a:endParaRPr sz="1600">
              <a:latin typeface="Courier New"/>
              <a:cs typeface="Courier New"/>
            </a:endParaRPr>
          </a:p>
          <a:p>
            <a:pPr marL="291465">
              <a:lnSpc>
                <a:spcPct val="100000"/>
              </a:lnSpc>
              <a:spcBef>
                <a:spcPts val="175"/>
              </a:spcBef>
            </a:pPr>
            <a:r>
              <a:rPr dirty="0" sz="1600" b="1">
                <a:latin typeface="Times New Roman"/>
                <a:cs typeface="Times New Roman"/>
              </a:rPr>
              <a:t>Navigate</a:t>
            </a:r>
            <a:r>
              <a:rPr dirty="0" sz="1600" spc="-5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to</a:t>
            </a:r>
            <a:r>
              <a:rPr dirty="0" sz="1600" spc="-5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the</a:t>
            </a:r>
            <a:r>
              <a:rPr dirty="0" sz="1600" spc="-5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specified</a:t>
            </a:r>
            <a:r>
              <a:rPr dirty="0" sz="1600" spc="-50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directory.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95"/>
              </a:spcBef>
            </a:pPr>
            <a:endParaRPr sz="1600">
              <a:latin typeface="Times New Roman"/>
              <a:cs typeface="Times New Roman"/>
            </a:endParaRPr>
          </a:p>
          <a:p>
            <a:pPr lvl="1" marL="241935" indent="-229235">
              <a:lnSpc>
                <a:spcPct val="100000"/>
              </a:lnSpc>
              <a:buClr>
                <a:srgbClr val="000000"/>
              </a:buClr>
              <a:buFont typeface="Arial"/>
              <a:buChar char="●"/>
              <a:tabLst>
                <a:tab pos="241935" algn="l"/>
              </a:tabLst>
            </a:pPr>
            <a:r>
              <a:rPr dirty="0" sz="1600" spc="-25" b="1">
                <a:solidFill>
                  <a:srgbClr val="178037"/>
                </a:solidFill>
                <a:latin typeface="Courier New"/>
                <a:cs typeface="Courier New"/>
              </a:rPr>
              <a:t>ls</a:t>
            </a:r>
            <a:endParaRPr sz="1600">
              <a:latin typeface="Courier New"/>
              <a:cs typeface="Courier New"/>
            </a:endParaRPr>
          </a:p>
          <a:p>
            <a:pPr marL="291465">
              <a:lnSpc>
                <a:spcPct val="100000"/>
              </a:lnSpc>
              <a:spcBef>
                <a:spcPts val="175"/>
              </a:spcBef>
            </a:pPr>
            <a:r>
              <a:rPr dirty="0" sz="1600" b="1">
                <a:latin typeface="Times New Roman"/>
                <a:cs typeface="Times New Roman"/>
              </a:rPr>
              <a:t>Check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the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contents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of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the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directory.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5" name="object 5" descr=""/>
          <p:cNvSpPr/>
          <p:nvPr/>
        </p:nvSpPr>
        <p:spPr>
          <a:xfrm>
            <a:off x="723900" y="7677143"/>
            <a:ext cx="6273800" cy="0"/>
          </a:xfrm>
          <a:custGeom>
            <a:avLst/>
            <a:gdLst/>
            <a:ahLst/>
            <a:cxnLst/>
            <a:rect l="l" t="t" r="r" b="b"/>
            <a:pathLst>
              <a:path w="6273800" h="0">
                <a:moveTo>
                  <a:pt x="0" y="0"/>
                </a:moveTo>
                <a:lnTo>
                  <a:pt x="6273800" y="0"/>
                </a:lnTo>
              </a:path>
            </a:pathLst>
          </a:custGeom>
          <a:ln w="12700">
            <a:solidFill>
              <a:srgbClr val="87878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 descr=""/>
          <p:cNvSpPr txBox="1"/>
          <p:nvPr/>
        </p:nvSpPr>
        <p:spPr>
          <a:xfrm>
            <a:off x="673100" y="7954962"/>
            <a:ext cx="4278630" cy="97980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27329" indent="-214629">
              <a:lnSpc>
                <a:spcPct val="100000"/>
              </a:lnSpc>
              <a:spcBef>
                <a:spcPts val="100"/>
              </a:spcBef>
              <a:buFont typeface="Times New Roman"/>
              <a:buAutoNum type="arabicPeriod" startAt="5"/>
              <a:tabLst>
                <a:tab pos="227329" algn="l"/>
              </a:tabLst>
            </a:pPr>
            <a:r>
              <a:rPr dirty="0" sz="1700" b="1">
                <a:latin typeface="Times New Roman"/>
                <a:cs typeface="Times New Roman"/>
              </a:rPr>
              <a:t>Moving</a:t>
            </a:r>
            <a:r>
              <a:rPr dirty="0" sz="1700" spc="-45" b="1">
                <a:latin typeface="Times New Roman"/>
                <a:cs typeface="Times New Roman"/>
              </a:rPr>
              <a:t> </a:t>
            </a:r>
            <a:r>
              <a:rPr dirty="0" sz="1700" spc="-10" b="1">
                <a:latin typeface="Times New Roman"/>
                <a:cs typeface="Times New Roman"/>
              </a:rPr>
              <a:t>Files</a:t>
            </a:r>
            <a:endParaRPr sz="1700">
              <a:latin typeface="Times New Roman"/>
              <a:cs typeface="Times New Roman"/>
            </a:endParaRPr>
          </a:p>
          <a:p>
            <a:pPr lvl="1" marL="241935" indent="-229235">
              <a:lnSpc>
                <a:spcPct val="100000"/>
              </a:lnSpc>
              <a:spcBef>
                <a:spcPts val="1455"/>
              </a:spcBef>
              <a:buClr>
                <a:srgbClr val="000000"/>
              </a:buClr>
              <a:buFont typeface="Arial"/>
              <a:buChar char="●"/>
              <a:tabLst>
                <a:tab pos="241935" algn="l"/>
              </a:tabLst>
            </a:pPr>
            <a:r>
              <a:rPr dirty="0" sz="1600" b="1">
                <a:solidFill>
                  <a:srgbClr val="178037"/>
                </a:solidFill>
                <a:latin typeface="Courier New"/>
                <a:cs typeface="Courier New"/>
              </a:rPr>
              <a:t>mv</a:t>
            </a:r>
            <a:r>
              <a:rPr dirty="0" sz="1600" spc="-110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600" b="1">
                <a:solidFill>
                  <a:srgbClr val="178037"/>
                </a:solidFill>
                <a:latin typeface="Courier New"/>
                <a:cs typeface="Courier New"/>
              </a:rPr>
              <a:t>[source_file]</a:t>
            </a:r>
            <a:r>
              <a:rPr dirty="0" sz="1600" spc="-110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600" spc="-10" b="1">
                <a:solidFill>
                  <a:srgbClr val="178037"/>
                </a:solidFill>
                <a:latin typeface="Courier New"/>
                <a:cs typeface="Courier New"/>
              </a:rPr>
              <a:t>[destination]</a:t>
            </a:r>
            <a:endParaRPr sz="1600">
              <a:latin typeface="Courier New"/>
              <a:cs typeface="Courier New"/>
            </a:endParaRPr>
          </a:p>
          <a:p>
            <a:pPr marL="291465">
              <a:lnSpc>
                <a:spcPct val="100000"/>
              </a:lnSpc>
              <a:spcBef>
                <a:spcPts val="175"/>
              </a:spcBef>
            </a:pPr>
            <a:r>
              <a:rPr dirty="0" sz="1600" b="1">
                <a:latin typeface="Times New Roman"/>
                <a:cs typeface="Times New Roman"/>
              </a:rPr>
              <a:t>Moves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a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file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to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another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location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or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renames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spc="-25" b="1">
                <a:latin typeface="Times New Roman"/>
                <a:cs typeface="Times New Roman"/>
              </a:rPr>
              <a:t>it.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7" name="object 7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25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/>
              <a:t>Md.</a:t>
            </a:r>
            <a:r>
              <a:rPr dirty="0" spc="55"/>
              <a:t> </a:t>
            </a:r>
            <a:r>
              <a:rPr dirty="0" spc="-25"/>
              <a:t>Tariqul</a:t>
            </a:r>
            <a:r>
              <a:rPr dirty="0" spc="60"/>
              <a:t> </a:t>
            </a:r>
            <a:r>
              <a:rPr dirty="0"/>
              <a:t>Islam,</a:t>
            </a:r>
            <a:r>
              <a:rPr dirty="0" spc="55"/>
              <a:t> </a:t>
            </a:r>
            <a:r>
              <a:rPr dirty="0" spc="-30"/>
              <a:t>Lecturer,</a:t>
            </a:r>
            <a:r>
              <a:rPr dirty="0" spc="60"/>
              <a:t> </a:t>
            </a:r>
            <a:r>
              <a:rPr dirty="0" spc="-20"/>
              <a:t>Department</a:t>
            </a:r>
            <a:r>
              <a:rPr dirty="0" spc="55"/>
              <a:t> </a:t>
            </a:r>
            <a:r>
              <a:rPr dirty="0"/>
              <a:t>of</a:t>
            </a:r>
            <a:r>
              <a:rPr dirty="0" spc="60"/>
              <a:t> CSE,</a:t>
            </a:r>
            <a:r>
              <a:rPr dirty="0" spc="55"/>
              <a:t> </a:t>
            </a:r>
            <a:r>
              <a:rPr dirty="0"/>
              <a:t>University</a:t>
            </a:r>
            <a:r>
              <a:rPr dirty="0" spc="60"/>
              <a:t> </a:t>
            </a:r>
            <a:r>
              <a:rPr dirty="0"/>
              <a:t>of</a:t>
            </a:r>
            <a:r>
              <a:rPr dirty="0" spc="60"/>
              <a:t> </a:t>
            </a:r>
            <a:r>
              <a:rPr dirty="0"/>
              <a:t>Global</a:t>
            </a:r>
            <a:r>
              <a:rPr dirty="0" spc="55"/>
              <a:t> </a:t>
            </a:r>
            <a:r>
              <a:rPr dirty="0"/>
              <a:t>Village</a:t>
            </a:r>
            <a:r>
              <a:rPr dirty="0" spc="60"/>
              <a:t> </a:t>
            </a:r>
            <a:r>
              <a:rPr dirty="0" spc="-10"/>
              <a:t>(UGV)</a:t>
            </a:r>
          </a:p>
        </p:txBody>
      </p:sp>
      <p:sp>
        <p:nvSpPr>
          <p:cNvPr id="8" name="object 8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25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 spc="-20"/>
              <a:t>Page:</a:t>
            </a:r>
            <a:r>
              <a:rPr dirty="0" spc="-10"/>
              <a:t> </a:t>
            </a:r>
            <a:r>
              <a:rPr dirty="0" spc="-40"/>
              <a:t>36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673100" y="889257"/>
            <a:ext cx="5440680" cy="557530"/>
          </a:xfrm>
          <a:prstGeom prst="rect">
            <a:avLst/>
          </a:prstGeom>
        </p:spPr>
        <p:txBody>
          <a:bodyPr wrap="square" lIns="0" tIns="34925" rIns="0" bIns="0" rtlCol="0" vert="horz">
            <a:spAutoFit/>
          </a:bodyPr>
          <a:lstStyle/>
          <a:p>
            <a:pPr marL="241935" indent="-229235">
              <a:lnSpc>
                <a:spcPct val="100000"/>
              </a:lnSpc>
              <a:spcBef>
                <a:spcPts val="275"/>
              </a:spcBef>
              <a:buClr>
                <a:srgbClr val="000000"/>
              </a:buClr>
              <a:buFont typeface="Arial"/>
              <a:buChar char="●"/>
              <a:tabLst>
                <a:tab pos="241935" algn="l"/>
              </a:tabLst>
            </a:pPr>
            <a:r>
              <a:rPr dirty="0" sz="1600" spc="-25" b="1">
                <a:solidFill>
                  <a:srgbClr val="178037"/>
                </a:solidFill>
                <a:latin typeface="Courier New"/>
                <a:cs typeface="Courier New"/>
              </a:rPr>
              <a:t>ls</a:t>
            </a:r>
            <a:endParaRPr sz="1600">
              <a:latin typeface="Courier New"/>
              <a:cs typeface="Courier New"/>
            </a:endParaRPr>
          </a:p>
          <a:p>
            <a:pPr marL="291465">
              <a:lnSpc>
                <a:spcPct val="100000"/>
              </a:lnSpc>
              <a:spcBef>
                <a:spcPts val="175"/>
              </a:spcBef>
            </a:pPr>
            <a:r>
              <a:rPr dirty="0" sz="1600" b="1">
                <a:latin typeface="Times New Roman"/>
                <a:cs typeface="Times New Roman"/>
              </a:rPr>
              <a:t>Check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the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contents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of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the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directory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to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verify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the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moved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file.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3" name="object 3" descr=""/>
          <p:cNvSpPr/>
          <p:nvPr/>
        </p:nvSpPr>
        <p:spPr>
          <a:xfrm>
            <a:off x="723900" y="2025654"/>
            <a:ext cx="6273800" cy="0"/>
          </a:xfrm>
          <a:custGeom>
            <a:avLst/>
            <a:gdLst/>
            <a:ahLst/>
            <a:cxnLst/>
            <a:rect l="l" t="t" r="r" b="b"/>
            <a:pathLst>
              <a:path w="6273800" h="0">
                <a:moveTo>
                  <a:pt x="0" y="0"/>
                </a:moveTo>
                <a:lnTo>
                  <a:pt x="6273800" y="0"/>
                </a:lnTo>
              </a:path>
            </a:pathLst>
          </a:custGeom>
          <a:ln w="12700">
            <a:solidFill>
              <a:srgbClr val="87878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 txBox="1"/>
          <p:nvPr/>
        </p:nvSpPr>
        <p:spPr>
          <a:xfrm>
            <a:off x="673100" y="2314029"/>
            <a:ext cx="6200140" cy="45034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R="4838065">
              <a:lnSpc>
                <a:spcPct val="100000"/>
              </a:lnSpc>
              <a:spcBef>
                <a:spcPts val="100"/>
              </a:spcBef>
            </a:pPr>
            <a:r>
              <a:rPr dirty="0" sz="1700" b="1">
                <a:latin typeface="Times New Roman"/>
                <a:cs typeface="Times New Roman"/>
              </a:rPr>
              <a:t>Practice</a:t>
            </a:r>
            <a:r>
              <a:rPr dirty="0" sz="1700" spc="-45" b="1">
                <a:latin typeface="Times New Roman"/>
                <a:cs typeface="Times New Roman"/>
              </a:rPr>
              <a:t> </a:t>
            </a:r>
            <a:r>
              <a:rPr dirty="0" sz="1700" spc="-20" b="1">
                <a:latin typeface="Times New Roman"/>
                <a:cs typeface="Times New Roman"/>
              </a:rPr>
              <a:t>Tasks</a:t>
            </a:r>
            <a:endParaRPr sz="1700">
              <a:latin typeface="Times New Roman"/>
              <a:cs typeface="Times New Roman"/>
            </a:endParaRPr>
          </a:p>
          <a:p>
            <a:pPr marL="240665" indent="-227965">
              <a:lnSpc>
                <a:spcPct val="100000"/>
              </a:lnSpc>
              <a:spcBef>
                <a:spcPts val="1460"/>
              </a:spcBef>
              <a:buAutoNum type="arabicPeriod"/>
              <a:tabLst>
                <a:tab pos="240665" algn="l"/>
              </a:tabLst>
            </a:pPr>
            <a:r>
              <a:rPr dirty="0" sz="1600" b="1">
                <a:latin typeface="Times New Roman"/>
                <a:cs typeface="Times New Roman"/>
              </a:rPr>
              <a:t>Use</a:t>
            </a:r>
            <a:r>
              <a:rPr dirty="0" sz="1600" spc="-75" b="1">
                <a:latin typeface="Times New Roman"/>
                <a:cs typeface="Times New Roman"/>
              </a:rPr>
              <a:t> </a:t>
            </a:r>
            <a:r>
              <a:rPr dirty="0" sz="1600" spc="-20" b="1">
                <a:solidFill>
                  <a:srgbClr val="178037"/>
                </a:solidFill>
                <a:latin typeface="Courier New"/>
                <a:cs typeface="Courier New"/>
              </a:rPr>
              <a:t>pwd</a:t>
            </a:r>
            <a:r>
              <a:rPr dirty="0" sz="1600" spc="-565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to</a:t>
            </a:r>
            <a:r>
              <a:rPr dirty="0" sz="1600" spc="-3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check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your</a:t>
            </a:r>
            <a:r>
              <a:rPr dirty="0" sz="1600" spc="-3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current</a:t>
            </a:r>
            <a:r>
              <a:rPr dirty="0" sz="1600" spc="-30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directory.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0"/>
              </a:spcBef>
              <a:buFont typeface="Times New Roman"/>
              <a:buAutoNum type="arabicPeriod"/>
            </a:pPr>
            <a:endParaRPr sz="1600">
              <a:latin typeface="Times New Roman"/>
              <a:cs typeface="Times New Roman"/>
            </a:endParaRPr>
          </a:p>
          <a:p>
            <a:pPr marL="240665" indent="-227965">
              <a:lnSpc>
                <a:spcPct val="100000"/>
              </a:lnSpc>
              <a:buAutoNum type="arabicPeriod"/>
              <a:tabLst>
                <a:tab pos="240665" algn="l"/>
              </a:tabLst>
            </a:pPr>
            <a:r>
              <a:rPr dirty="0" sz="1600" b="1">
                <a:latin typeface="Times New Roman"/>
                <a:cs typeface="Times New Roman"/>
              </a:rPr>
              <a:t>Navigate</a:t>
            </a:r>
            <a:r>
              <a:rPr dirty="0" sz="1600" spc="-8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through</a:t>
            </a:r>
            <a:r>
              <a:rPr dirty="0" sz="1600" spc="-45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directories</a:t>
            </a:r>
            <a:r>
              <a:rPr dirty="0" sz="1600" spc="-4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using</a:t>
            </a:r>
            <a:r>
              <a:rPr dirty="0" sz="1600" spc="-45" b="1">
                <a:latin typeface="Times New Roman"/>
                <a:cs typeface="Times New Roman"/>
              </a:rPr>
              <a:t> </a:t>
            </a:r>
            <a:r>
              <a:rPr dirty="0" sz="1600" spc="-20" b="1">
                <a:solidFill>
                  <a:srgbClr val="178037"/>
                </a:solidFill>
                <a:latin typeface="Courier New"/>
                <a:cs typeface="Courier New"/>
              </a:rPr>
              <a:t>cd</a:t>
            </a:r>
            <a:r>
              <a:rPr dirty="0" sz="1600" spc="-565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commands.</a:t>
            </a:r>
            <a:r>
              <a:rPr dirty="0" sz="1600" spc="-45" b="1">
                <a:latin typeface="Times New Roman"/>
                <a:cs typeface="Times New Roman"/>
              </a:rPr>
              <a:t> </a:t>
            </a:r>
            <a:r>
              <a:rPr dirty="0" sz="1600" spc="-20" b="1">
                <a:latin typeface="Times New Roman"/>
                <a:cs typeface="Times New Roman"/>
              </a:rPr>
              <a:t>Try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 b="1">
                <a:solidFill>
                  <a:srgbClr val="178037"/>
                </a:solidFill>
                <a:latin typeface="Courier New"/>
                <a:cs typeface="Courier New"/>
              </a:rPr>
              <a:t>cd</a:t>
            </a:r>
            <a:r>
              <a:rPr dirty="0" sz="1600" spc="-100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600" b="1">
                <a:solidFill>
                  <a:srgbClr val="178037"/>
                </a:solidFill>
                <a:latin typeface="Courier New"/>
                <a:cs typeface="Courier New"/>
              </a:rPr>
              <a:t>/tmp</a:t>
            </a:r>
            <a:r>
              <a:rPr dirty="0" sz="1600" b="1">
                <a:latin typeface="Times New Roman"/>
                <a:cs typeface="Times New Roman"/>
              </a:rPr>
              <a:t>,</a:t>
            </a:r>
            <a:r>
              <a:rPr dirty="0" sz="1600" spc="-45" b="1">
                <a:latin typeface="Times New Roman"/>
                <a:cs typeface="Times New Roman"/>
              </a:rPr>
              <a:t> </a:t>
            </a:r>
            <a:r>
              <a:rPr dirty="0" sz="1600" spc="-25" b="1">
                <a:solidFill>
                  <a:srgbClr val="178037"/>
                </a:solidFill>
                <a:latin typeface="Courier New"/>
                <a:cs typeface="Courier New"/>
              </a:rPr>
              <a:t>cd</a:t>
            </a:r>
            <a:endParaRPr sz="1600">
              <a:latin typeface="Courier New"/>
              <a:cs typeface="Courier New"/>
            </a:endParaRPr>
          </a:p>
          <a:p>
            <a:pPr marL="241300">
              <a:lnSpc>
                <a:spcPct val="100000"/>
              </a:lnSpc>
              <a:spcBef>
                <a:spcPts val="359"/>
              </a:spcBef>
            </a:pPr>
            <a:r>
              <a:rPr dirty="0" sz="1600" b="1">
                <a:solidFill>
                  <a:srgbClr val="178037"/>
                </a:solidFill>
                <a:latin typeface="Courier New"/>
                <a:cs typeface="Courier New"/>
              </a:rPr>
              <a:t>..</a:t>
            </a:r>
            <a:r>
              <a:rPr dirty="0" sz="1600" b="1">
                <a:latin typeface="Times New Roman"/>
                <a:cs typeface="Times New Roman"/>
              </a:rPr>
              <a:t>,</a:t>
            </a:r>
            <a:r>
              <a:rPr dirty="0" sz="1600" spc="-2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and</a:t>
            </a:r>
            <a:r>
              <a:rPr dirty="0" sz="1600" spc="-20" b="1">
                <a:latin typeface="Times New Roman"/>
                <a:cs typeface="Times New Roman"/>
              </a:rPr>
              <a:t> </a:t>
            </a:r>
            <a:r>
              <a:rPr dirty="0" sz="1600" b="1">
                <a:solidFill>
                  <a:srgbClr val="178037"/>
                </a:solidFill>
                <a:latin typeface="Courier New"/>
                <a:cs typeface="Courier New"/>
              </a:rPr>
              <a:t>cd</a:t>
            </a:r>
            <a:r>
              <a:rPr dirty="0" sz="1600" spc="-40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600" spc="-25" b="1">
                <a:solidFill>
                  <a:srgbClr val="178037"/>
                </a:solidFill>
                <a:latin typeface="Courier New"/>
                <a:cs typeface="Courier New"/>
              </a:rPr>
              <a:t>~</a:t>
            </a:r>
            <a:r>
              <a:rPr dirty="0" sz="1600" spc="-25" b="1">
                <a:latin typeface="Times New Roman"/>
                <a:cs typeface="Times New Roman"/>
              </a:rPr>
              <a:t>.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0"/>
              </a:spcBef>
            </a:pPr>
            <a:endParaRPr sz="1600">
              <a:latin typeface="Times New Roman"/>
              <a:cs typeface="Times New Roman"/>
            </a:endParaRPr>
          </a:p>
          <a:p>
            <a:pPr marL="240665" indent="-227965">
              <a:lnSpc>
                <a:spcPct val="100000"/>
              </a:lnSpc>
              <a:buAutoNum type="arabicPeriod" startAt="3"/>
              <a:tabLst>
                <a:tab pos="240665" algn="l"/>
              </a:tabLst>
            </a:pPr>
            <a:r>
              <a:rPr dirty="0" sz="1600" b="1">
                <a:latin typeface="Times New Roman"/>
                <a:cs typeface="Times New Roman"/>
              </a:rPr>
              <a:t>Create</a:t>
            </a:r>
            <a:r>
              <a:rPr dirty="0" sz="1600" spc="-4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a</a:t>
            </a:r>
            <a:r>
              <a:rPr dirty="0" sz="1600" spc="-2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text</a:t>
            </a:r>
            <a:r>
              <a:rPr dirty="0" sz="1600" spc="-2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file</a:t>
            </a:r>
            <a:r>
              <a:rPr dirty="0" sz="1600" spc="-2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named</a:t>
            </a:r>
            <a:r>
              <a:rPr dirty="0" sz="1600" spc="-25" b="1">
                <a:latin typeface="Times New Roman"/>
                <a:cs typeface="Times New Roman"/>
              </a:rPr>
              <a:t> </a:t>
            </a:r>
            <a:r>
              <a:rPr dirty="0" sz="1600" spc="-20" b="1">
                <a:solidFill>
                  <a:srgbClr val="178037"/>
                </a:solidFill>
                <a:latin typeface="Courier New"/>
                <a:cs typeface="Courier New"/>
              </a:rPr>
              <a:t>test.text</a:t>
            </a:r>
            <a:r>
              <a:rPr dirty="0" sz="1600" spc="-565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with</a:t>
            </a:r>
            <a:r>
              <a:rPr dirty="0" sz="1600" spc="-2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the</a:t>
            </a:r>
            <a:r>
              <a:rPr dirty="0" sz="1600" spc="-25" b="1">
                <a:latin typeface="Times New Roman"/>
                <a:cs typeface="Times New Roman"/>
              </a:rPr>
              <a:t> </a:t>
            </a:r>
            <a:r>
              <a:rPr dirty="0" sz="1600" b="1">
                <a:solidFill>
                  <a:srgbClr val="178037"/>
                </a:solidFill>
                <a:latin typeface="Courier New"/>
                <a:cs typeface="Courier New"/>
              </a:rPr>
              <a:t>cat</a:t>
            </a:r>
            <a:r>
              <a:rPr dirty="0" sz="1600" spc="-50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600" b="1">
                <a:solidFill>
                  <a:srgbClr val="178037"/>
                </a:solidFill>
                <a:latin typeface="Courier New"/>
                <a:cs typeface="Courier New"/>
              </a:rPr>
              <a:t>&gt;</a:t>
            </a:r>
            <a:r>
              <a:rPr dirty="0" sz="1600" spc="-50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600" spc="-10" b="1">
                <a:solidFill>
                  <a:srgbClr val="178037"/>
                </a:solidFill>
                <a:latin typeface="Courier New"/>
                <a:cs typeface="Courier New"/>
              </a:rPr>
              <a:t>test.text</a:t>
            </a:r>
            <a:endParaRPr sz="1600">
              <a:latin typeface="Courier New"/>
              <a:cs typeface="Courier New"/>
            </a:endParaRPr>
          </a:p>
          <a:p>
            <a:pPr algn="ctr" marR="4800600">
              <a:lnSpc>
                <a:spcPct val="100000"/>
              </a:lnSpc>
              <a:spcBef>
                <a:spcPts val="175"/>
              </a:spcBef>
            </a:pPr>
            <a:r>
              <a:rPr dirty="0" sz="1600" spc="-10" b="1">
                <a:latin typeface="Times New Roman"/>
                <a:cs typeface="Times New Roman"/>
              </a:rPr>
              <a:t>command.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95"/>
              </a:spcBef>
            </a:pPr>
            <a:endParaRPr sz="1600">
              <a:latin typeface="Times New Roman"/>
              <a:cs typeface="Times New Roman"/>
            </a:endParaRPr>
          </a:p>
          <a:p>
            <a:pPr marL="240665" indent="-227965">
              <a:lnSpc>
                <a:spcPct val="100000"/>
              </a:lnSpc>
              <a:buAutoNum type="arabicPeriod" startAt="4"/>
              <a:tabLst>
                <a:tab pos="240665" algn="l"/>
              </a:tabLst>
            </a:pPr>
            <a:r>
              <a:rPr dirty="0" sz="1600" b="1">
                <a:latin typeface="Times New Roman"/>
                <a:cs typeface="Times New Roman"/>
              </a:rPr>
              <a:t>Display</a:t>
            </a:r>
            <a:r>
              <a:rPr dirty="0" sz="1600" spc="-4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the</a:t>
            </a:r>
            <a:r>
              <a:rPr dirty="0" sz="1600" spc="-2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content</a:t>
            </a:r>
            <a:r>
              <a:rPr dirty="0" sz="1600" spc="-2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of</a:t>
            </a:r>
            <a:r>
              <a:rPr dirty="0" sz="1600" spc="-25" b="1">
                <a:latin typeface="Times New Roman"/>
                <a:cs typeface="Times New Roman"/>
              </a:rPr>
              <a:t> </a:t>
            </a:r>
            <a:r>
              <a:rPr dirty="0" sz="1600" spc="-20" b="1">
                <a:solidFill>
                  <a:srgbClr val="178037"/>
                </a:solidFill>
                <a:latin typeface="Courier New"/>
                <a:cs typeface="Courier New"/>
              </a:rPr>
              <a:t>test.text</a:t>
            </a:r>
            <a:r>
              <a:rPr dirty="0" sz="1600" spc="-565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using</a:t>
            </a:r>
            <a:r>
              <a:rPr dirty="0" sz="1600" spc="-25" b="1">
                <a:latin typeface="Times New Roman"/>
                <a:cs typeface="Times New Roman"/>
              </a:rPr>
              <a:t> </a:t>
            </a:r>
            <a:r>
              <a:rPr dirty="0" sz="1600" b="1">
                <a:solidFill>
                  <a:srgbClr val="178037"/>
                </a:solidFill>
                <a:latin typeface="Courier New"/>
                <a:cs typeface="Courier New"/>
              </a:rPr>
              <a:t>cat</a:t>
            </a:r>
            <a:r>
              <a:rPr dirty="0" sz="1600" spc="-50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600" spc="-10" b="1">
                <a:solidFill>
                  <a:srgbClr val="178037"/>
                </a:solidFill>
                <a:latin typeface="Courier New"/>
                <a:cs typeface="Courier New"/>
              </a:rPr>
              <a:t>test.text</a:t>
            </a:r>
            <a:r>
              <a:rPr dirty="0" sz="1600" spc="-10" b="1">
                <a:latin typeface="Times New Roman"/>
                <a:cs typeface="Times New Roman"/>
              </a:rPr>
              <a:t>.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0"/>
              </a:spcBef>
              <a:buFont typeface="Times New Roman"/>
              <a:buAutoNum type="arabicPeriod" startAt="4"/>
            </a:pPr>
            <a:endParaRPr sz="1600">
              <a:latin typeface="Times New Roman"/>
              <a:cs typeface="Times New Roman"/>
            </a:endParaRPr>
          </a:p>
          <a:p>
            <a:pPr marL="240665" indent="-227965">
              <a:lnSpc>
                <a:spcPct val="100000"/>
              </a:lnSpc>
              <a:buAutoNum type="arabicPeriod" startAt="4"/>
              <a:tabLst>
                <a:tab pos="240665" algn="l"/>
              </a:tabLst>
            </a:pPr>
            <a:r>
              <a:rPr dirty="0" sz="1600" b="1">
                <a:latin typeface="Times New Roman"/>
                <a:cs typeface="Times New Roman"/>
              </a:rPr>
              <a:t>Create</a:t>
            </a:r>
            <a:r>
              <a:rPr dirty="0" sz="1600" spc="-5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a</a:t>
            </a:r>
            <a:r>
              <a:rPr dirty="0" sz="1600" spc="-3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new</a:t>
            </a:r>
            <a:r>
              <a:rPr dirty="0" sz="1600" spc="-30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directory</a:t>
            </a:r>
            <a:r>
              <a:rPr dirty="0" sz="1600" spc="-2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named</a:t>
            </a:r>
            <a:r>
              <a:rPr dirty="0" sz="1600" spc="-30" b="1">
                <a:latin typeface="Times New Roman"/>
                <a:cs typeface="Times New Roman"/>
              </a:rPr>
              <a:t> </a:t>
            </a:r>
            <a:r>
              <a:rPr dirty="0" sz="1600" spc="-20" b="1">
                <a:solidFill>
                  <a:srgbClr val="178037"/>
                </a:solidFill>
                <a:latin typeface="Courier New"/>
                <a:cs typeface="Courier New"/>
              </a:rPr>
              <a:t>Tariq</a:t>
            </a:r>
            <a:r>
              <a:rPr dirty="0" sz="1600" spc="-565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using</a:t>
            </a:r>
            <a:r>
              <a:rPr dirty="0" sz="1600" spc="-30" b="1">
                <a:latin typeface="Times New Roman"/>
                <a:cs typeface="Times New Roman"/>
              </a:rPr>
              <a:t> </a:t>
            </a:r>
            <a:r>
              <a:rPr dirty="0" sz="1600" b="1">
                <a:solidFill>
                  <a:srgbClr val="178037"/>
                </a:solidFill>
                <a:latin typeface="Courier New"/>
                <a:cs typeface="Courier New"/>
              </a:rPr>
              <a:t>mkdir</a:t>
            </a:r>
            <a:r>
              <a:rPr dirty="0" sz="1600" spc="-60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600" spc="-10" b="1">
                <a:solidFill>
                  <a:srgbClr val="178037"/>
                </a:solidFill>
                <a:latin typeface="Courier New"/>
                <a:cs typeface="Courier New"/>
              </a:rPr>
              <a:t>Tariq</a:t>
            </a:r>
            <a:r>
              <a:rPr dirty="0" sz="1600" spc="-10" b="1">
                <a:latin typeface="Times New Roman"/>
                <a:cs typeface="Times New Roman"/>
              </a:rPr>
              <a:t>.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5"/>
              </a:spcBef>
              <a:buFont typeface="Times New Roman"/>
              <a:buAutoNum type="arabicPeriod" startAt="4"/>
            </a:pPr>
            <a:endParaRPr sz="1600">
              <a:latin typeface="Times New Roman"/>
              <a:cs typeface="Times New Roman"/>
            </a:endParaRPr>
          </a:p>
          <a:p>
            <a:pPr marL="240665" indent="-227965">
              <a:lnSpc>
                <a:spcPct val="100000"/>
              </a:lnSpc>
              <a:buAutoNum type="arabicPeriod" startAt="4"/>
              <a:tabLst>
                <a:tab pos="240665" algn="l"/>
              </a:tabLst>
            </a:pPr>
            <a:r>
              <a:rPr dirty="0" sz="1600" b="1">
                <a:latin typeface="Times New Roman"/>
                <a:cs typeface="Times New Roman"/>
              </a:rPr>
              <a:t>Copy</a:t>
            </a:r>
            <a:r>
              <a:rPr dirty="0" sz="1600" spc="-15" b="1">
                <a:latin typeface="Times New Roman"/>
                <a:cs typeface="Times New Roman"/>
              </a:rPr>
              <a:t> </a:t>
            </a:r>
            <a:r>
              <a:rPr dirty="0" sz="1600" spc="-20" b="1">
                <a:solidFill>
                  <a:srgbClr val="178037"/>
                </a:solidFill>
                <a:latin typeface="Courier New"/>
                <a:cs typeface="Courier New"/>
              </a:rPr>
              <a:t>test.text</a:t>
            </a:r>
            <a:r>
              <a:rPr dirty="0" sz="1600" spc="-565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to</a:t>
            </a:r>
            <a:r>
              <a:rPr dirty="0" sz="1600" spc="-1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the</a:t>
            </a:r>
            <a:r>
              <a:rPr dirty="0" sz="1600" spc="-5" b="1">
                <a:latin typeface="Times New Roman"/>
                <a:cs typeface="Times New Roman"/>
              </a:rPr>
              <a:t> </a:t>
            </a:r>
            <a:r>
              <a:rPr dirty="0" sz="1600" spc="-20" b="1">
                <a:solidFill>
                  <a:srgbClr val="178037"/>
                </a:solidFill>
                <a:latin typeface="Courier New"/>
                <a:cs typeface="Courier New"/>
              </a:rPr>
              <a:t>Tariq</a:t>
            </a:r>
            <a:r>
              <a:rPr dirty="0" sz="1600" spc="-565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directory </a:t>
            </a:r>
            <a:r>
              <a:rPr dirty="0" sz="1600" b="1">
                <a:latin typeface="Times New Roman"/>
                <a:cs typeface="Times New Roman"/>
              </a:rPr>
              <a:t>using</a:t>
            </a:r>
            <a:r>
              <a:rPr dirty="0" sz="1600" spc="-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the</a:t>
            </a:r>
            <a:r>
              <a:rPr dirty="0" sz="1600" spc="-10" b="1">
                <a:latin typeface="Times New Roman"/>
                <a:cs typeface="Times New Roman"/>
              </a:rPr>
              <a:t> </a:t>
            </a:r>
            <a:r>
              <a:rPr dirty="0" sz="1600" spc="-20" b="1">
                <a:solidFill>
                  <a:srgbClr val="178037"/>
                </a:solidFill>
                <a:latin typeface="Courier New"/>
                <a:cs typeface="Courier New"/>
              </a:rPr>
              <a:t>cp</a:t>
            </a:r>
            <a:r>
              <a:rPr dirty="0" sz="1600" spc="-565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command.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0"/>
              </a:spcBef>
              <a:buFont typeface="Times New Roman"/>
              <a:buAutoNum type="arabicPeriod" startAt="4"/>
            </a:pPr>
            <a:endParaRPr sz="1600">
              <a:latin typeface="Times New Roman"/>
              <a:cs typeface="Times New Roman"/>
            </a:endParaRPr>
          </a:p>
          <a:p>
            <a:pPr marL="240665" indent="-227965">
              <a:lnSpc>
                <a:spcPct val="100000"/>
              </a:lnSpc>
              <a:buAutoNum type="arabicPeriod" startAt="4"/>
              <a:tabLst>
                <a:tab pos="240665" algn="l"/>
              </a:tabLst>
            </a:pPr>
            <a:r>
              <a:rPr dirty="0" sz="1600" b="1">
                <a:latin typeface="Times New Roman"/>
                <a:cs typeface="Times New Roman"/>
              </a:rPr>
              <a:t>Move</a:t>
            </a:r>
            <a:r>
              <a:rPr dirty="0" sz="1600" spc="-4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the</a:t>
            </a:r>
            <a:r>
              <a:rPr dirty="0" sz="1600" spc="-2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file</a:t>
            </a:r>
            <a:r>
              <a:rPr dirty="0" sz="1600" spc="-15" b="1">
                <a:latin typeface="Times New Roman"/>
                <a:cs typeface="Times New Roman"/>
              </a:rPr>
              <a:t> </a:t>
            </a:r>
            <a:r>
              <a:rPr dirty="0" sz="1600" spc="-20" b="1">
                <a:solidFill>
                  <a:srgbClr val="178037"/>
                </a:solidFill>
                <a:latin typeface="Courier New"/>
                <a:cs typeface="Courier New"/>
              </a:rPr>
              <a:t>test.text</a:t>
            </a:r>
            <a:r>
              <a:rPr dirty="0" sz="1600" spc="-565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to</a:t>
            </a:r>
            <a:r>
              <a:rPr dirty="0" sz="1600" spc="-2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a</a:t>
            </a:r>
            <a:r>
              <a:rPr dirty="0" sz="1600" spc="-2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new</a:t>
            </a:r>
            <a:r>
              <a:rPr dirty="0" sz="1600" spc="-1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name</a:t>
            </a:r>
            <a:r>
              <a:rPr dirty="0" sz="1600" spc="-20" b="1">
                <a:latin typeface="Times New Roman"/>
                <a:cs typeface="Times New Roman"/>
              </a:rPr>
              <a:t> </a:t>
            </a:r>
            <a:r>
              <a:rPr dirty="0" sz="1600" spc="-20" b="1">
                <a:solidFill>
                  <a:srgbClr val="178037"/>
                </a:solidFill>
                <a:latin typeface="Courier New"/>
                <a:cs typeface="Courier New"/>
              </a:rPr>
              <a:t>new</a:t>
            </a:r>
            <a:r>
              <a:rPr dirty="0" sz="1600" spc="-565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using</a:t>
            </a:r>
            <a:r>
              <a:rPr dirty="0" sz="1600" spc="-15" b="1">
                <a:latin typeface="Times New Roman"/>
                <a:cs typeface="Times New Roman"/>
              </a:rPr>
              <a:t> </a:t>
            </a:r>
            <a:r>
              <a:rPr dirty="0" sz="1600" spc="-25" b="1">
                <a:solidFill>
                  <a:srgbClr val="178037"/>
                </a:solidFill>
                <a:latin typeface="Courier New"/>
                <a:cs typeface="Courier New"/>
              </a:rPr>
              <a:t>mv</a:t>
            </a:r>
            <a:r>
              <a:rPr dirty="0" sz="1600" spc="-25" b="1">
                <a:latin typeface="Times New Roman"/>
                <a:cs typeface="Times New Roman"/>
              </a:rPr>
              <a:t>.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5" name="object 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25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/>
              <a:t>Md.</a:t>
            </a:r>
            <a:r>
              <a:rPr dirty="0" spc="55"/>
              <a:t> </a:t>
            </a:r>
            <a:r>
              <a:rPr dirty="0" spc="-25"/>
              <a:t>Tariqul</a:t>
            </a:r>
            <a:r>
              <a:rPr dirty="0" spc="60"/>
              <a:t> </a:t>
            </a:r>
            <a:r>
              <a:rPr dirty="0"/>
              <a:t>Islam,</a:t>
            </a:r>
            <a:r>
              <a:rPr dirty="0" spc="55"/>
              <a:t> </a:t>
            </a:r>
            <a:r>
              <a:rPr dirty="0" spc="-30"/>
              <a:t>Lecturer,</a:t>
            </a:r>
            <a:r>
              <a:rPr dirty="0" spc="60"/>
              <a:t> </a:t>
            </a:r>
            <a:r>
              <a:rPr dirty="0" spc="-20"/>
              <a:t>Department</a:t>
            </a:r>
            <a:r>
              <a:rPr dirty="0" spc="55"/>
              <a:t> </a:t>
            </a:r>
            <a:r>
              <a:rPr dirty="0"/>
              <a:t>of</a:t>
            </a:r>
            <a:r>
              <a:rPr dirty="0" spc="60"/>
              <a:t> CSE,</a:t>
            </a:r>
            <a:r>
              <a:rPr dirty="0" spc="55"/>
              <a:t> </a:t>
            </a:r>
            <a:r>
              <a:rPr dirty="0"/>
              <a:t>University</a:t>
            </a:r>
            <a:r>
              <a:rPr dirty="0" spc="60"/>
              <a:t> </a:t>
            </a:r>
            <a:r>
              <a:rPr dirty="0"/>
              <a:t>of</a:t>
            </a:r>
            <a:r>
              <a:rPr dirty="0" spc="60"/>
              <a:t> </a:t>
            </a:r>
            <a:r>
              <a:rPr dirty="0"/>
              <a:t>Global</a:t>
            </a:r>
            <a:r>
              <a:rPr dirty="0" spc="55"/>
              <a:t> </a:t>
            </a:r>
            <a:r>
              <a:rPr dirty="0"/>
              <a:t>Village</a:t>
            </a:r>
            <a:r>
              <a:rPr dirty="0" spc="60"/>
              <a:t> </a:t>
            </a:r>
            <a:r>
              <a:rPr dirty="0" spc="-10"/>
              <a:t>(UGV)</a:t>
            </a:r>
          </a:p>
        </p:txBody>
      </p:sp>
      <p:sp>
        <p:nvSpPr>
          <p:cNvPr id="6" name="object 6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25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 spc="-20"/>
              <a:t>Page:</a:t>
            </a:r>
            <a:r>
              <a:rPr dirty="0" spc="-10"/>
              <a:t> </a:t>
            </a:r>
            <a:r>
              <a:rPr dirty="0" spc="-40"/>
              <a:t>37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444500" y="882302"/>
            <a:ext cx="6424930" cy="1405255"/>
          </a:xfrm>
          <a:prstGeom prst="rect">
            <a:avLst/>
          </a:prstGeom>
        </p:spPr>
        <p:txBody>
          <a:bodyPr wrap="square" lIns="0" tIns="635" rIns="0" bIns="0" rtlCol="0" vert="horz">
            <a:spAutoFit/>
          </a:bodyPr>
          <a:lstStyle/>
          <a:p>
            <a:pPr marL="469900" marR="177800">
              <a:lnSpc>
                <a:spcPct val="103400"/>
              </a:lnSpc>
              <a:spcBef>
                <a:spcPts val="5"/>
              </a:spcBef>
            </a:pPr>
            <a:r>
              <a:rPr dirty="0" sz="2300" b="1">
                <a:latin typeface="Times New Roman"/>
                <a:cs typeface="Times New Roman"/>
              </a:rPr>
              <a:t>Day</a:t>
            </a:r>
            <a:r>
              <a:rPr dirty="0" sz="2300" spc="-30" b="1">
                <a:latin typeface="Times New Roman"/>
                <a:cs typeface="Times New Roman"/>
              </a:rPr>
              <a:t> </a:t>
            </a:r>
            <a:r>
              <a:rPr dirty="0" sz="2300" b="1">
                <a:latin typeface="Times New Roman"/>
                <a:cs typeface="Times New Roman"/>
              </a:rPr>
              <a:t>03</a:t>
            </a:r>
            <a:r>
              <a:rPr dirty="0" sz="2300" spc="-30" b="1">
                <a:latin typeface="Times New Roman"/>
                <a:cs typeface="Times New Roman"/>
              </a:rPr>
              <a:t> </a:t>
            </a:r>
            <a:r>
              <a:rPr dirty="0" sz="2300" b="1">
                <a:latin typeface="Times New Roman"/>
                <a:cs typeface="Times New Roman"/>
              </a:rPr>
              <a:t>–</a:t>
            </a:r>
            <a:r>
              <a:rPr dirty="0" sz="2300" spc="-30" b="1">
                <a:latin typeface="Times New Roman"/>
                <a:cs typeface="Times New Roman"/>
              </a:rPr>
              <a:t> </a:t>
            </a:r>
            <a:r>
              <a:rPr dirty="0" sz="2300" b="1">
                <a:latin typeface="Times New Roman"/>
                <a:cs typeface="Times New Roman"/>
              </a:rPr>
              <a:t>Managing</a:t>
            </a:r>
            <a:r>
              <a:rPr dirty="0" sz="2300" spc="-25" b="1">
                <a:latin typeface="Times New Roman"/>
                <a:cs typeface="Times New Roman"/>
              </a:rPr>
              <a:t> </a:t>
            </a:r>
            <a:r>
              <a:rPr dirty="0" sz="2300" b="1">
                <a:latin typeface="Times New Roman"/>
                <a:cs typeface="Times New Roman"/>
              </a:rPr>
              <a:t>Files</a:t>
            </a:r>
            <a:r>
              <a:rPr dirty="0" sz="2300" spc="-30" b="1">
                <a:latin typeface="Times New Roman"/>
                <a:cs typeface="Times New Roman"/>
              </a:rPr>
              <a:t> </a:t>
            </a:r>
            <a:r>
              <a:rPr dirty="0" sz="2300" b="1">
                <a:latin typeface="Times New Roman"/>
                <a:cs typeface="Times New Roman"/>
              </a:rPr>
              <a:t>&amp;</a:t>
            </a:r>
            <a:r>
              <a:rPr dirty="0" sz="2300" spc="-30" b="1">
                <a:latin typeface="Times New Roman"/>
                <a:cs typeface="Times New Roman"/>
              </a:rPr>
              <a:t> </a:t>
            </a:r>
            <a:r>
              <a:rPr dirty="0" sz="2300" spc="-10" b="1">
                <a:latin typeface="Times New Roman"/>
                <a:cs typeface="Times New Roman"/>
              </a:rPr>
              <a:t>Directories</a:t>
            </a:r>
            <a:r>
              <a:rPr dirty="0" sz="2300" spc="-30" b="1">
                <a:latin typeface="Times New Roman"/>
                <a:cs typeface="Times New Roman"/>
              </a:rPr>
              <a:t> </a:t>
            </a:r>
            <a:r>
              <a:rPr dirty="0" sz="2300" b="1">
                <a:latin typeface="Times New Roman"/>
                <a:cs typeface="Times New Roman"/>
              </a:rPr>
              <a:t>in</a:t>
            </a:r>
            <a:r>
              <a:rPr dirty="0" sz="2300" spc="-25" b="1">
                <a:latin typeface="Times New Roman"/>
                <a:cs typeface="Times New Roman"/>
              </a:rPr>
              <a:t> </a:t>
            </a:r>
            <a:r>
              <a:rPr dirty="0" sz="2300" spc="-20" b="1">
                <a:latin typeface="Times New Roman"/>
                <a:cs typeface="Times New Roman"/>
              </a:rPr>
              <a:t>Kali </a:t>
            </a:r>
            <a:r>
              <a:rPr dirty="0" sz="2300" spc="-10" b="1">
                <a:latin typeface="Times New Roman"/>
                <a:cs typeface="Times New Roman"/>
              </a:rPr>
              <a:t>Linux</a:t>
            </a:r>
            <a:endParaRPr sz="2300">
              <a:latin typeface="Times New Roman"/>
              <a:cs typeface="Times New Roman"/>
            </a:endParaRPr>
          </a:p>
          <a:p>
            <a:pPr marL="12700" marR="5080">
              <a:lnSpc>
                <a:spcPct val="103400"/>
              </a:lnSpc>
              <a:spcBef>
                <a:spcPts val="1275"/>
              </a:spcBef>
            </a:pPr>
            <a:r>
              <a:rPr dirty="0" sz="1600" b="1">
                <a:latin typeface="Times New Roman"/>
                <a:cs typeface="Times New Roman"/>
              </a:rPr>
              <a:t>In</a:t>
            </a:r>
            <a:r>
              <a:rPr dirty="0" sz="1600" spc="-4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this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section,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we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will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learn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how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to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delete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files,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folders,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and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use</a:t>
            </a:r>
            <a:r>
              <a:rPr dirty="0" sz="1600" spc="-45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additional </a:t>
            </a:r>
            <a:r>
              <a:rPr dirty="0" sz="1600" b="1">
                <a:latin typeface="Times New Roman"/>
                <a:cs typeface="Times New Roman"/>
              </a:rPr>
              <a:t>commands</a:t>
            </a:r>
            <a:r>
              <a:rPr dirty="0" sz="1600" spc="-5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to</a:t>
            </a:r>
            <a:r>
              <a:rPr dirty="0" sz="1600" spc="-5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manage</a:t>
            </a:r>
            <a:r>
              <a:rPr dirty="0" sz="1600" spc="-5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files</a:t>
            </a:r>
            <a:r>
              <a:rPr dirty="0" sz="1600" spc="-50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effectively.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3" name="object 3" descr=""/>
          <p:cNvSpPr/>
          <p:nvPr/>
        </p:nvSpPr>
        <p:spPr>
          <a:xfrm>
            <a:off x="952500" y="2622549"/>
            <a:ext cx="6045200" cy="0"/>
          </a:xfrm>
          <a:custGeom>
            <a:avLst/>
            <a:gdLst/>
            <a:ahLst/>
            <a:cxnLst/>
            <a:rect l="l" t="t" r="r" b="b"/>
            <a:pathLst>
              <a:path w="6045200" h="0">
                <a:moveTo>
                  <a:pt x="0" y="0"/>
                </a:moveTo>
                <a:lnTo>
                  <a:pt x="6045200" y="0"/>
                </a:lnTo>
              </a:path>
            </a:pathLst>
          </a:custGeom>
          <a:ln w="12700">
            <a:solidFill>
              <a:srgbClr val="87878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 txBox="1"/>
          <p:nvPr/>
        </p:nvSpPr>
        <p:spPr>
          <a:xfrm>
            <a:off x="673100" y="2902198"/>
            <a:ext cx="4713605" cy="590486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41300">
              <a:lnSpc>
                <a:spcPct val="100000"/>
              </a:lnSpc>
              <a:spcBef>
                <a:spcPts val="100"/>
              </a:spcBef>
            </a:pPr>
            <a:r>
              <a:rPr dirty="0" sz="1700" b="1">
                <a:latin typeface="Times New Roman"/>
                <a:cs typeface="Times New Roman"/>
              </a:rPr>
              <a:t>1.</a:t>
            </a:r>
            <a:r>
              <a:rPr dirty="0" sz="1700" spc="-35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Deleting</a:t>
            </a:r>
            <a:r>
              <a:rPr dirty="0" sz="1700" spc="-35" b="1">
                <a:latin typeface="Times New Roman"/>
                <a:cs typeface="Times New Roman"/>
              </a:rPr>
              <a:t> </a:t>
            </a:r>
            <a:r>
              <a:rPr dirty="0" sz="1700" spc="-20" b="1">
                <a:latin typeface="Times New Roman"/>
                <a:cs typeface="Times New Roman"/>
              </a:rPr>
              <a:t>Files</a:t>
            </a:r>
            <a:endParaRPr sz="1700">
              <a:latin typeface="Times New Roman"/>
              <a:cs typeface="Times New Roman"/>
            </a:endParaRPr>
          </a:p>
          <a:p>
            <a:pPr marL="241935" indent="-229235">
              <a:lnSpc>
                <a:spcPct val="100000"/>
              </a:lnSpc>
              <a:spcBef>
                <a:spcPts val="1460"/>
              </a:spcBef>
              <a:buClr>
                <a:srgbClr val="000000"/>
              </a:buClr>
              <a:buFont typeface="Arial"/>
              <a:buChar char="●"/>
              <a:tabLst>
                <a:tab pos="241935" algn="l"/>
              </a:tabLst>
            </a:pPr>
            <a:r>
              <a:rPr dirty="0" sz="1600" b="1">
                <a:solidFill>
                  <a:srgbClr val="178037"/>
                </a:solidFill>
                <a:latin typeface="Courier New"/>
                <a:cs typeface="Courier New"/>
              </a:rPr>
              <a:t>cd</a:t>
            </a:r>
            <a:r>
              <a:rPr dirty="0" sz="1600" spc="-30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600" spc="-25" b="1">
                <a:solidFill>
                  <a:srgbClr val="178037"/>
                </a:solidFill>
                <a:latin typeface="Courier New"/>
                <a:cs typeface="Courier New"/>
              </a:rPr>
              <a:t>new</a:t>
            </a:r>
            <a:endParaRPr sz="1600">
              <a:latin typeface="Courier New"/>
              <a:cs typeface="Courier New"/>
            </a:endParaRPr>
          </a:p>
          <a:p>
            <a:pPr marL="291465">
              <a:lnSpc>
                <a:spcPct val="100000"/>
              </a:lnSpc>
              <a:spcBef>
                <a:spcPts val="355"/>
              </a:spcBef>
            </a:pPr>
            <a:r>
              <a:rPr dirty="0" sz="1600" b="1">
                <a:latin typeface="Times New Roman"/>
                <a:cs typeface="Times New Roman"/>
              </a:rPr>
              <a:t>Navigate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to</a:t>
            </a:r>
            <a:r>
              <a:rPr dirty="0" sz="1600" spc="-2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the</a:t>
            </a:r>
            <a:r>
              <a:rPr dirty="0" sz="1600" spc="-20" b="1">
                <a:latin typeface="Times New Roman"/>
                <a:cs typeface="Times New Roman"/>
              </a:rPr>
              <a:t> </a:t>
            </a:r>
            <a:r>
              <a:rPr dirty="0" sz="1600" spc="-20" b="1">
                <a:solidFill>
                  <a:srgbClr val="178037"/>
                </a:solidFill>
                <a:latin typeface="Courier New"/>
                <a:cs typeface="Courier New"/>
              </a:rPr>
              <a:t>new</a:t>
            </a:r>
            <a:r>
              <a:rPr dirty="0" sz="1600" spc="-565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directory.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0"/>
              </a:spcBef>
            </a:pPr>
            <a:endParaRPr sz="1600">
              <a:latin typeface="Times New Roman"/>
              <a:cs typeface="Times New Roman"/>
            </a:endParaRPr>
          </a:p>
          <a:p>
            <a:pPr marL="241935" indent="-229235">
              <a:lnSpc>
                <a:spcPct val="100000"/>
              </a:lnSpc>
              <a:spcBef>
                <a:spcPts val="5"/>
              </a:spcBef>
              <a:buClr>
                <a:srgbClr val="000000"/>
              </a:buClr>
              <a:buFont typeface="Arial"/>
              <a:buChar char="●"/>
              <a:tabLst>
                <a:tab pos="241935" algn="l"/>
              </a:tabLst>
            </a:pPr>
            <a:r>
              <a:rPr dirty="0" sz="1600" spc="-25" b="1">
                <a:solidFill>
                  <a:srgbClr val="178037"/>
                </a:solidFill>
                <a:latin typeface="Courier New"/>
                <a:cs typeface="Courier New"/>
              </a:rPr>
              <a:t>ls</a:t>
            </a:r>
            <a:endParaRPr sz="1600">
              <a:latin typeface="Courier New"/>
              <a:cs typeface="Courier New"/>
            </a:endParaRPr>
          </a:p>
          <a:p>
            <a:pPr marL="291465">
              <a:lnSpc>
                <a:spcPct val="100000"/>
              </a:lnSpc>
              <a:spcBef>
                <a:spcPts val="170"/>
              </a:spcBef>
            </a:pPr>
            <a:r>
              <a:rPr dirty="0" sz="1600" b="1">
                <a:latin typeface="Times New Roman"/>
                <a:cs typeface="Times New Roman"/>
              </a:rPr>
              <a:t>List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the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files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and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directories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to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verify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the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file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exists.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95"/>
              </a:spcBef>
            </a:pPr>
            <a:endParaRPr sz="1600">
              <a:latin typeface="Times New Roman"/>
              <a:cs typeface="Times New Roman"/>
            </a:endParaRPr>
          </a:p>
          <a:p>
            <a:pPr marL="241935" indent="-229235">
              <a:lnSpc>
                <a:spcPct val="100000"/>
              </a:lnSpc>
              <a:buClr>
                <a:srgbClr val="000000"/>
              </a:buClr>
              <a:buFont typeface="Arial"/>
              <a:buChar char="●"/>
              <a:tabLst>
                <a:tab pos="241935" algn="l"/>
              </a:tabLst>
            </a:pPr>
            <a:r>
              <a:rPr dirty="0" sz="1600" b="1">
                <a:solidFill>
                  <a:srgbClr val="178037"/>
                </a:solidFill>
                <a:latin typeface="Courier New"/>
                <a:cs typeface="Courier New"/>
              </a:rPr>
              <a:t>rm</a:t>
            </a:r>
            <a:r>
              <a:rPr dirty="0" sz="1600" spc="-30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600" spc="-10" b="1">
                <a:solidFill>
                  <a:srgbClr val="178037"/>
                </a:solidFill>
                <a:latin typeface="Courier New"/>
                <a:cs typeface="Courier New"/>
              </a:rPr>
              <a:t>test.text</a:t>
            </a:r>
            <a:endParaRPr sz="1600">
              <a:latin typeface="Courier New"/>
              <a:cs typeface="Courier New"/>
            </a:endParaRPr>
          </a:p>
          <a:p>
            <a:pPr marL="291465">
              <a:lnSpc>
                <a:spcPct val="100000"/>
              </a:lnSpc>
              <a:spcBef>
                <a:spcPts val="359"/>
              </a:spcBef>
            </a:pPr>
            <a:r>
              <a:rPr dirty="0" sz="1600" b="1">
                <a:latin typeface="Times New Roman"/>
                <a:cs typeface="Times New Roman"/>
              </a:rPr>
              <a:t>Deletes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the</a:t>
            </a:r>
            <a:r>
              <a:rPr dirty="0" sz="1600" spc="-20" b="1">
                <a:latin typeface="Times New Roman"/>
                <a:cs typeface="Times New Roman"/>
              </a:rPr>
              <a:t> </a:t>
            </a:r>
            <a:r>
              <a:rPr dirty="0" sz="1600" spc="-20" b="1">
                <a:solidFill>
                  <a:srgbClr val="178037"/>
                </a:solidFill>
                <a:latin typeface="Courier New"/>
                <a:cs typeface="Courier New"/>
              </a:rPr>
              <a:t>test.text</a:t>
            </a:r>
            <a:r>
              <a:rPr dirty="0" sz="1600" spc="-565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600" spc="-20" b="1">
                <a:latin typeface="Times New Roman"/>
                <a:cs typeface="Times New Roman"/>
              </a:rPr>
              <a:t>file.</a:t>
            </a:r>
            <a:endParaRPr sz="1600">
              <a:latin typeface="Times New Roman"/>
              <a:cs typeface="Times New Roman"/>
            </a:endParaRPr>
          </a:p>
          <a:p>
            <a:pPr marL="241935" indent="-229235">
              <a:lnSpc>
                <a:spcPct val="100000"/>
              </a:lnSpc>
              <a:spcBef>
                <a:spcPts val="355"/>
              </a:spcBef>
              <a:buClr>
                <a:srgbClr val="000000"/>
              </a:buClr>
              <a:buFont typeface="Arial"/>
              <a:buChar char="●"/>
              <a:tabLst>
                <a:tab pos="241935" algn="l"/>
              </a:tabLst>
            </a:pPr>
            <a:r>
              <a:rPr dirty="0" sz="1600" b="1">
                <a:solidFill>
                  <a:srgbClr val="178037"/>
                </a:solidFill>
                <a:latin typeface="Courier New"/>
                <a:cs typeface="Courier New"/>
              </a:rPr>
              <a:t>rm</a:t>
            </a:r>
            <a:r>
              <a:rPr dirty="0" sz="1600" spc="-45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600" spc="-20" b="1">
                <a:solidFill>
                  <a:srgbClr val="178037"/>
                </a:solidFill>
                <a:latin typeface="Courier New"/>
                <a:cs typeface="Courier New"/>
              </a:rPr>
              <a:t>-</a:t>
            </a:r>
            <a:r>
              <a:rPr dirty="0" sz="1600" b="1">
                <a:solidFill>
                  <a:srgbClr val="178037"/>
                </a:solidFill>
                <a:latin typeface="Courier New"/>
                <a:cs typeface="Courier New"/>
              </a:rPr>
              <a:t>r</a:t>
            </a:r>
            <a:r>
              <a:rPr dirty="0" sz="1600" spc="-40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600" b="1">
                <a:solidFill>
                  <a:srgbClr val="178037"/>
                </a:solidFill>
                <a:latin typeface="Courier New"/>
                <a:cs typeface="Courier New"/>
              </a:rPr>
              <a:t>folder</a:t>
            </a:r>
            <a:r>
              <a:rPr dirty="0" sz="1600" spc="-45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600" spc="-20" b="1">
                <a:solidFill>
                  <a:srgbClr val="178037"/>
                </a:solidFill>
                <a:latin typeface="Courier New"/>
                <a:cs typeface="Courier New"/>
              </a:rPr>
              <a:t>name</a:t>
            </a:r>
            <a:endParaRPr sz="1600">
              <a:latin typeface="Courier New"/>
              <a:cs typeface="Courier New"/>
            </a:endParaRPr>
          </a:p>
          <a:p>
            <a:pPr marL="291465">
              <a:lnSpc>
                <a:spcPct val="100000"/>
              </a:lnSpc>
              <a:spcBef>
                <a:spcPts val="1560"/>
              </a:spcBef>
            </a:pPr>
            <a:r>
              <a:rPr dirty="0" sz="1600" b="1">
                <a:latin typeface="Times New Roman"/>
                <a:cs typeface="Times New Roman"/>
              </a:rPr>
              <a:t>Deletes</a:t>
            </a:r>
            <a:r>
              <a:rPr dirty="0" sz="1600" spc="-4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the</a:t>
            </a:r>
            <a:r>
              <a:rPr dirty="0" sz="1600" spc="-25" b="1">
                <a:latin typeface="Times New Roman"/>
                <a:cs typeface="Times New Roman"/>
              </a:rPr>
              <a:t> </a:t>
            </a:r>
            <a:r>
              <a:rPr dirty="0" sz="1600" spc="-20" b="1">
                <a:solidFill>
                  <a:srgbClr val="178037"/>
                </a:solidFill>
                <a:latin typeface="Courier New"/>
                <a:cs typeface="Courier New"/>
              </a:rPr>
              <a:t>folder</a:t>
            </a:r>
            <a:r>
              <a:rPr dirty="0" sz="1600" spc="-565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recursively.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700"/>
              </a:spcBef>
            </a:pPr>
            <a:endParaRPr sz="1600">
              <a:latin typeface="Times New Roman"/>
              <a:cs typeface="Times New Roman"/>
            </a:endParaRPr>
          </a:p>
          <a:p>
            <a:pPr marL="241935" indent="-229235">
              <a:lnSpc>
                <a:spcPct val="100000"/>
              </a:lnSpc>
              <a:buClr>
                <a:srgbClr val="000000"/>
              </a:buClr>
              <a:buFont typeface="Arial"/>
              <a:buChar char="●"/>
              <a:tabLst>
                <a:tab pos="241935" algn="l"/>
              </a:tabLst>
            </a:pPr>
            <a:r>
              <a:rPr dirty="0" sz="1600" spc="-25" b="1">
                <a:solidFill>
                  <a:srgbClr val="178037"/>
                </a:solidFill>
                <a:latin typeface="Courier New"/>
                <a:cs typeface="Courier New"/>
              </a:rPr>
              <a:t>ls</a:t>
            </a:r>
            <a:endParaRPr sz="1600">
              <a:latin typeface="Courier New"/>
              <a:cs typeface="Courier New"/>
            </a:endParaRPr>
          </a:p>
          <a:p>
            <a:pPr marL="291465">
              <a:lnSpc>
                <a:spcPct val="100000"/>
              </a:lnSpc>
              <a:spcBef>
                <a:spcPts val="175"/>
              </a:spcBef>
            </a:pPr>
            <a:r>
              <a:rPr dirty="0" sz="1600" b="1">
                <a:latin typeface="Times New Roman"/>
                <a:cs typeface="Times New Roman"/>
              </a:rPr>
              <a:t>List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the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files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again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to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verify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that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the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file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is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deleted.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95"/>
              </a:spcBef>
            </a:pPr>
            <a:endParaRPr sz="1600">
              <a:latin typeface="Times New Roman"/>
              <a:cs typeface="Times New Roman"/>
            </a:endParaRPr>
          </a:p>
          <a:p>
            <a:pPr marL="241935" indent="-229235">
              <a:lnSpc>
                <a:spcPct val="100000"/>
              </a:lnSpc>
              <a:buClr>
                <a:srgbClr val="000000"/>
              </a:buClr>
              <a:buFont typeface="Arial"/>
              <a:buChar char="●"/>
              <a:tabLst>
                <a:tab pos="241935" algn="l"/>
              </a:tabLst>
            </a:pPr>
            <a:r>
              <a:rPr dirty="0" sz="1600" b="1">
                <a:solidFill>
                  <a:srgbClr val="178037"/>
                </a:solidFill>
                <a:latin typeface="Courier New"/>
                <a:cs typeface="Courier New"/>
              </a:rPr>
              <a:t>cd</a:t>
            </a:r>
            <a:r>
              <a:rPr dirty="0" sz="1600" spc="-30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600" spc="-25" b="1">
                <a:solidFill>
                  <a:srgbClr val="178037"/>
                </a:solidFill>
                <a:latin typeface="Courier New"/>
                <a:cs typeface="Courier New"/>
              </a:rPr>
              <a:t>..</a:t>
            </a:r>
            <a:endParaRPr sz="1600">
              <a:latin typeface="Courier New"/>
              <a:cs typeface="Courier New"/>
            </a:endParaRPr>
          </a:p>
          <a:p>
            <a:pPr marL="291465">
              <a:lnSpc>
                <a:spcPct val="100000"/>
              </a:lnSpc>
              <a:spcBef>
                <a:spcPts val="175"/>
              </a:spcBef>
            </a:pPr>
            <a:r>
              <a:rPr dirty="0" sz="1600" b="1">
                <a:latin typeface="Times New Roman"/>
                <a:cs typeface="Times New Roman"/>
              </a:rPr>
              <a:t>Go</a:t>
            </a:r>
            <a:r>
              <a:rPr dirty="0" sz="1600" spc="-2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back</a:t>
            </a:r>
            <a:r>
              <a:rPr dirty="0" sz="1600" spc="-2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one</a:t>
            </a:r>
            <a:r>
              <a:rPr dirty="0" sz="1600" spc="-25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directory</a:t>
            </a:r>
            <a:r>
              <a:rPr dirty="0" sz="1600" spc="-20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level.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90"/>
              </a:spcBef>
            </a:pPr>
            <a:endParaRPr sz="1600">
              <a:latin typeface="Times New Roman"/>
              <a:cs typeface="Times New Roman"/>
            </a:endParaRPr>
          </a:p>
          <a:p>
            <a:pPr marL="241935" indent="-229235">
              <a:lnSpc>
                <a:spcPct val="100000"/>
              </a:lnSpc>
              <a:buClr>
                <a:srgbClr val="000000"/>
              </a:buClr>
              <a:buFont typeface="Arial"/>
              <a:buChar char="●"/>
              <a:tabLst>
                <a:tab pos="241935" algn="l"/>
              </a:tabLst>
            </a:pPr>
            <a:r>
              <a:rPr dirty="0" sz="1600" spc="-25" b="1">
                <a:solidFill>
                  <a:srgbClr val="178037"/>
                </a:solidFill>
                <a:latin typeface="Courier New"/>
                <a:cs typeface="Courier New"/>
              </a:rPr>
              <a:t>ls</a:t>
            </a:r>
            <a:endParaRPr sz="1600">
              <a:latin typeface="Courier New"/>
              <a:cs typeface="Courier New"/>
            </a:endParaRPr>
          </a:p>
          <a:p>
            <a:pPr marL="291465">
              <a:lnSpc>
                <a:spcPct val="100000"/>
              </a:lnSpc>
              <a:spcBef>
                <a:spcPts val="175"/>
              </a:spcBef>
            </a:pPr>
            <a:r>
              <a:rPr dirty="0" sz="1600" b="1">
                <a:latin typeface="Times New Roman"/>
                <a:cs typeface="Times New Roman"/>
              </a:rPr>
              <a:t>List</a:t>
            </a:r>
            <a:r>
              <a:rPr dirty="0" sz="1600" spc="-4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the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files</a:t>
            </a:r>
            <a:r>
              <a:rPr dirty="0" sz="1600" spc="-4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in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the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parent</a:t>
            </a:r>
            <a:r>
              <a:rPr dirty="0" sz="1600" spc="-45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directory.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5" name="object 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25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/>
              <a:t>Md.</a:t>
            </a:r>
            <a:r>
              <a:rPr dirty="0" spc="55"/>
              <a:t> </a:t>
            </a:r>
            <a:r>
              <a:rPr dirty="0" spc="-25"/>
              <a:t>Tariqul</a:t>
            </a:r>
            <a:r>
              <a:rPr dirty="0" spc="60"/>
              <a:t> </a:t>
            </a:r>
            <a:r>
              <a:rPr dirty="0"/>
              <a:t>Islam,</a:t>
            </a:r>
            <a:r>
              <a:rPr dirty="0" spc="55"/>
              <a:t> </a:t>
            </a:r>
            <a:r>
              <a:rPr dirty="0" spc="-30"/>
              <a:t>Lecturer,</a:t>
            </a:r>
            <a:r>
              <a:rPr dirty="0" spc="60"/>
              <a:t> </a:t>
            </a:r>
            <a:r>
              <a:rPr dirty="0" spc="-20"/>
              <a:t>Department</a:t>
            </a:r>
            <a:r>
              <a:rPr dirty="0" spc="55"/>
              <a:t> </a:t>
            </a:r>
            <a:r>
              <a:rPr dirty="0"/>
              <a:t>of</a:t>
            </a:r>
            <a:r>
              <a:rPr dirty="0" spc="60"/>
              <a:t> CSE,</a:t>
            </a:r>
            <a:r>
              <a:rPr dirty="0" spc="55"/>
              <a:t> </a:t>
            </a:r>
            <a:r>
              <a:rPr dirty="0"/>
              <a:t>University</a:t>
            </a:r>
            <a:r>
              <a:rPr dirty="0" spc="60"/>
              <a:t> </a:t>
            </a:r>
            <a:r>
              <a:rPr dirty="0"/>
              <a:t>of</a:t>
            </a:r>
            <a:r>
              <a:rPr dirty="0" spc="60"/>
              <a:t> </a:t>
            </a:r>
            <a:r>
              <a:rPr dirty="0"/>
              <a:t>Global</a:t>
            </a:r>
            <a:r>
              <a:rPr dirty="0" spc="55"/>
              <a:t> </a:t>
            </a:r>
            <a:r>
              <a:rPr dirty="0"/>
              <a:t>Village</a:t>
            </a:r>
            <a:r>
              <a:rPr dirty="0" spc="60"/>
              <a:t> </a:t>
            </a:r>
            <a:r>
              <a:rPr dirty="0" spc="-10"/>
              <a:t>(UGV)</a:t>
            </a:r>
          </a:p>
        </p:txBody>
      </p:sp>
      <p:sp>
        <p:nvSpPr>
          <p:cNvPr id="6" name="object 6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25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 spc="-20"/>
              <a:t>Page:</a:t>
            </a:r>
            <a:r>
              <a:rPr dirty="0" spc="-10"/>
              <a:t> </a:t>
            </a:r>
            <a:r>
              <a:rPr dirty="0" spc="-40"/>
              <a:t>38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673100" y="889257"/>
            <a:ext cx="2900680" cy="1351280"/>
          </a:xfrm>
          <a:prstGeom prst="rect">
            <a:avLst/>
          </a:prstGeom>
        </p:spPr>
        <p:txBody>
          <a:bodyPr wrap="square" lIns="0" tIns="34925" rIns="0" bIns="0" rtlCol="0" vert="horz">
            <a:spAutoFit/>
          </a:bodyPr>
          <a:lstStyle/>
          <a:p>
            <a:pPr marL="241935" indent="-229235">
              <a:lnSpc>
                <a:spcPct val="100000"/>
              </a:lnSpc>
              <a:spcBef>
                <a:spcPts val="275"/>
              </a:spcBef>
              <a:buClr>
                <a:srgbClr val="000000"/>
              </a:buClr>
              <a:buFont typeface="Arial"/>
              <a:buChar char="●"/>
              <a:tabLst>
                <a:tab pos="241935" algn="l"/>
              </a:tabLst>
            </a:pPr>
            <a:r>
              <a:rPr dirty="0" sz="1600" b="1">
                <a:solidFill>
                  <a:srgbClr val="178037"/>
                </a:solidFill>
                <a:latin typeface="Courier New"/>
                <a:cs typeface="Courier New"/>
              </a:rPr>
              <a:t>cd</a:t>
            </a:r>
            <a:r>
              <a:rPr dirty="0" sz="1600" spc="-30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600" spc="-25" b="1">
                <a:solidFill>
                  <a:srgbClr val="178037"/>
                </a:solidFill>
                <a:latin typeface="Courier New"/>
                <a:cs typeface="Courier New"/>
              </a:rPr>
              <a:t>..</a:t>
            </a:r>
            <a:endParaRPr sz="1600">
              <a:latin typeface="Courier New"/>
              <a:cs typeface="Courier New"/>
            </a:endParaRPr>
          </a:p>
          <a:p>
            <a:pPr marL="291465">
              <a:lnSpc>
                <a:spcPct val="100000"/>
              </a:lnSpc>
              <a:spcBef>
                <a:spcPts val="175"/>
              </a:spcBef>
            </a:pPr>
            <a:r>
              <a:rPr dirty="0" sz="1600" b="1">
                <a:latin typeface="Times New Roman"/>
                <a:cs typeface="Times New Roman"/>
              </a:rPr>
              <a:t>Go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back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another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level.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90"/>
              </a:spcBef>
            </a:pPr>
            <a:endParaRPr sz="1600">
              <a:latin typeface="Times New Roman"/>
              <a:cs typeface="Times New Roman"/>
            </a:endParaRPr>
          </a:p>
          <a:p>
            <a:pPr marL="241935" indent="-229235">
              <a:lnSpc>
                <a:spcPct val="100000"/>
              </a:lnSpc>
              <a:buClr>
                <a:srgbClr val="000000"/>
              </a:buClr>
              <a:buFont typeface="Arial"/>
              <a:buChar char="●"/>
              <a:tabLst>
                <a:tab pos="241935" algn="l"/>
              </a:tabLst>
            </a:pPr>
            <a:r>
              <a:rPr dirty="0" sz="1600" spc="-25" b="1">
                <a:solidFill>
                  <a:srgbClr val="178037"/>
                </a:solidFill>
                <a:latin typeface="Courier New"/>
                <a:cs typeface="Courier New"/>
              </a:rPr>
              <a:t>ls</a:t>
            </a:r>
            <a:endParaRPr sz="1600">
              <a:latin typeface="Courier New"/>
              <a:cs typeface="Courier New"/>
            </a:endParaRPr>
          </a:p>
          <a:p>
            <a:pPr marL="291465">
              <a:lnSpc>
                <a:spcPct val="100000"/>
              </a:lnSpc>
              <a:spcBef>
                <a:spcPts val="175"/>
              </a:spcBef>
            </a:pPr>
            <a:r>
              <a:rPr dirty="0" sz="1600" b="1">
                <a:latin typeface="Times New Roman"/>
                <a:cs typeface="Times New Roman"/>
              </a:rPr>
              <a:t>List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the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files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again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to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confirm.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3" name="object 3" descr=""/>
          <p:cNvSpPr/>
          <p:nvPr/>
        </p:nvSpPr>
        <p:spPr>
          <a:xfrm>
            <a:off x="952500" y="2825759"/>
            <a:ext cx="6045200" cy="0"/>
          </a:xfrm>
          <a:custGeom>
            <a:avLst/>
            <a:gdLst/>
            <a:ahLst/>
            <a:cxnLst/>
            <a:rect l="l" t="t" r="r" b="b"/>
            <a:pathLst>
              <a:path w="6045200" h="0">
                <a:moveTo>
                  <a:pt x="0" y="0"/>
                </a:moveTo>
                <a:lnTo>
                  <a:pt x="6045200" y="0"/>
                </a:lnTo>
              </a:path>
            </a:pathLst>
          </a:custGeom>
          <a:ln w="12700">
            <a:solidFill>
              <a:srgbClr val="87878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 txBox="1"/>
          <p:nvPr/>
        </p:nvSpPr>
        <p:spPr>
          <a:xfrm>
            <a:off x="673100" y="3107580"/>
            <a:ext cx="5612765" cy="10033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41300">
              <a:lnSpc>
                <a:spcPct val="100000"/>
              </a:lnSpc>
              <a:spcBef>
                <a:spcPts val="100"/>
              </a:spcBef>
            </a:pPr>
            <a:r>
              <a:rPr dirty="0" sz="1700" b="1">
                <a:latin typeface="Times New Roman"/>
                <a:cs typeface="Times New Roman"/>
              </a:rPr>
              <a:t>2.</a:t>
            </a:r>
            <a:r>
              <a:rPr dirty="0" sz="1700" spc="-35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Deleting</a:t>
            </a:r>
            <a:r>
              <a:rPr dirty="0" sz="1700" spc="-35" b="1">
                <a:latin typeface="Times New Roman"/>
                <a:cs typeface="Times New Roman"/>
              </a:rPr>
              <a:t> </a:t>
            </a:r>
            <a:r>
              <a:rPr dirty="0" sz="1700" spc="-10" b="1">
                <a:latin typeface="Times New Roman"/>
                <a:cs typeface="Times New Roman"/>
              </a:rPr>
              <a:t>Directories</a:t>
            </a:r>
            <a:endParaRPr sz="1700">
              <a:latin typeface="Times New Roman"/>
              <a:cs typeface="Times New Roman"/>
            </a:endParaRPr>
          </a:p>
          <a:p>
            <a:pPr marL="241935" indent="-229235">
              <a:lnSpc>
                <a:spcPct val="100000"/>
              </a:lnSpc>
              <a:spcBef>
                <a:spcPts val="1455"/>
              </a:spcBef>
              <a:buClr>
                <a:srgbClr val="000000"/>
              </a:buClr>
              <a:buFont typeface="Arial"/>
              <a:buChar char="●"/>
              <a:tabLst>
                <a:tab pos="241935" algn="l"/>
              </a:tabLst>
            </a:pPr>
            <a:r>
              <a:rPr dirty="0" sz="1600" b="1">
                <a:solidFill>
                  <a:srgbClr val="178037"/>
                </a:solidFill>
                <a:latin typeface="Courier New"/>
                <a:cs typeface="Courier New"/>
              </a:rPr>
              <a:t>rm</a:t>
            </a:r>
            <a:r>
              <a:rPr dirty="0" sz="1600" spc="-20" b="1">
                <a:solidFill>
                  <a:srgbClr val="178037"/>
                </a:solidFill>
                <a:latin typeface="Courier New"/>
                <a:cs typeface="Courier New"/>
              </a:rPr>
              <a:t> -</a:t>
            </a:r>
            <a:r>
              <a:rPr dirty="0" sz="1600" b="1">
                <a:solidFill>
                  <a:srgbClr val="178037"/>
                </a:solidFill>
                <a:latin typeface="Courier New"/>
                <a:cs typeface="Courier New"/>
              </a:rPr>
              <a:t>r</a:t>
            </a:r>
            <a:r>
              <a:rPr dirty="0" sz="1600" spc="-20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600" spc="-10" b="1">
                <a:solidFill>
                  <a:srgbClr val="178037"/>
                </a:solidFill>
                <a:latin typeface="Courier New"/>
                <a:cs typeface="Courier New"/>
              </a:rPr>
              <a:t>Tariq</a:t>
            </a:r>
            <a:endParaRPr sz="1600">
              <a:latin typeface="Courier New"/>
              <a:cs typeface="Courier New"/>
            </a:endParaRPr>
          </a:p>
          <a:p>
            <a:pPr marL="291465">
              <a:lnSpc>
                <a:spcPct val="100000"/>
              </a:lnSpc>
              <a:spcBef>
                <a:spcPts val="360"/>
              </a:spcBef>
            </a:pPr>
            <a:r>
              <a:rPr dirty="0" sz="1600" b="1">
                <a:latin typeface="Times New Roman"/>
                <a:cs typeface="Times New Roman"/>
              </a:rPr>
              <a:t>Delete</a:t>
            </a:r>
            <a:r>
              <a:rPr dirty="0" sz="1600" spc="-5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the</a:t>
            </a:r>
            <a:r>
              <a:rPr dirty="0" sz="1600" spc="-30" b="1">
                <a:latin typeface="Times New Roman"/>
                <a:cs typeface="Times New Roman"/>
              </a:rPr>
              <a:t> </a:t>
            </a:r>
            <a:r>
              <a:rPr dirty="0" sz="1600" spc="-20" b="1">
                <a:solidFill>
                  <a:srgbClr val="178037"/>
                </a:solidFill>
                <a:latin typeface="Courier New"/>
                <a:cs typeface="Courier New"/>
              </a:rPr>
              <a:t>Tariq</a:t>
            </a:r>
            <a:r>
              <a:rPr dirty="0" sz="1600" spc="-565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directory</a:t>
            </a:r>
            <a:r>
              <a:rPr dirty="0" sz="1600" spc="-3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and</a:t>
            </a:r>
            <a:r>
              <a:rPr dirty="0" sz="1600" spc="-2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all</a:t>
            </a:r>
            <a:r>
              <a:rPr dirty="0" sz="1600" spc="-3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of</a:t>
            </a:r>
            <a:r>
              <a:rPr dirty="0" sz="1600" spc="-3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its</a:t>
            </a:r>
            <a:r>
              <a:rPr dirty="0" sz="1600" spc="-3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contents</a:t>
            </a:r>
            <a:r>
              <a:rPr dirty="0" sz="1600" spc="-25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recursively.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5" name="object 5" descr=""/>
          <p:cNvSpPr/>
          <p:nvPr/>
        </p:nvSpPr>
        <p:spPr>
          <a:xfrm>
            <a:off x="952500" y="4705328"/>
            <a:ext cx="6045200" cy="0"/>
          </a:xfrm>
          <a:custGeom>
            <a:avLst/>
            <a:gdLst/>
            <a:ahLst/>
            <a:cxnLst/>
            <a:rect l="l" t="t" r="r" b="b"/>
            <a:pathLst>
              <a:path w="6045200" h="0">
                <a:moveTo>
                  <a:pt x="0" y="0"/>
                </a:moveTo>
                <a:lnTo>
                  <a:pt x="6045200" y="0"/>
                </a:lnTo>
              </a:path>
            </a:pathLst>
          </a:custGeom>
          <a:ln w="12700">
            <a:solidFill>
              <a:srgbClr val="87878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 descr=""/>
          <p:cNvSpPr txBox="1"/>
          <p:nvPr/>
        </p:nvSpPr>
        <p:spPr>
          <a:xfrm>
            <a:off x="673100" y="4991596"/>
            <a:ext cx="6202045" cy="4116704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41300">
              <a:lnSpc>
                <a:spcPct val="100000"/>
              </a:lnSpc>
              <a:spcBef>
                <a:spcPts val="100"/>
              </a:spcBef>
            </a:pPr>
            <a:r>
              <a:rPr dirty="0" sz="1700" b="1">
                <a:latin typeface="Times New Roman"/>
                <a:cs typeface="Times New Roman"/>
              </a:rPr>
              <a:t>3.</a:t>
            </a:r>
            <a:r>
              <a:rPr dirty="0" sz="1700" spc="-55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Additional</a:t>
            </a:r>
            <a:r>
              <a:rPr dirty="0" sz="1700" spc="-50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File</a:t>
            </a:r>
            <a:r>
              <a:rPr dirty="0" sz="1700" spc="-50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Management</a:t>
            </a:r>
            <a:r>
              <a:rPr dirty="0" sz="1700" spc="-50" b="1">
                <a:latin typeface="Times New Roman"/>
                <a:cs typeface="Times New Roman"/>
              </a:rPr>
              <a:t> </a:t>
            </a:r>
            <a:r>
              <a:rPr dirty="0" sz="1700" spc="-10" b="1">
                <a:latin typeface="Times New Roman"/>
                <a:cs typeface="Times New Roman"/>
              </a:rPr>
              <a:t>Commands</a:t>
            </a:r>
            <a:endParaRPr sz="1700">
              <a:latin typeface="Times New Roman"/>
              <a:cs typeface="Times New Roman"/>
            </a:endParaRPr>
          </a:p>
          <a:p>
            <a:pPr marL="241935" indent="-229235">
              <a:lnSpc>
                <a:spcPct val="100000"/>
              </a:lnSpc>
              <a:spcBef>
                <a:spcPts val="1460"/>
              </a:spcBef>
              <a:buClr>
                <a:srgbClr val="000000"/>
              </a:buClr>
              <a:buFont typeface="Arial"/>
              <a:buChar char="●"/>
              <a:tabLst>
                <a:tab pos="241935" algn="l"/>
              </a:tabLst>
            </a:pPr>
            <a:r>
              <a:rPr dirty="0" sz="1600" b="1">
                <a:solidFill>
                  <a:srgbClr val="178037"/>
                </a:solidFill>
                <a:latin typeface="Courier New"/>
                <a:cs typeface="Courier New"/>
              </a:rPr>
              <a:t>ls</a:t>
            </a:r>
            <a:r>
              <a:rPr dirty="0" sz="1600" spc="-25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600" spc="-20" b="1">
                <a:solidFill>
                  <a:srgbClr val="178037"/>
                </a:solidFill>
                <a:latin typeface="Courier New"/>
                <a:cs typeface="Courier New"/>
              </a:rPr>
              <a:t>-</a:t>
            </a:r>
            <a:r>
              <a:rPr dirty="0" sz="1600" spc="-50" b="1">
                <a:solidFill>
                  <a:srgbClr val="178037"/>
                </a:solidFill>
                <a:latin typeface="Courier New"/>
                <a:cs typeface="Courier New"/>
              </a:rPr>
              <a:t>R</a:t>
            </a:r>
            <a:endParaRPr sz="1600">
              <a:latin typeface="Courier New"/>
              <a:cs typeface="Courier New"/>
            </a:endParaRPr>
          </a:p>
          <a:p>
            <a:pPr marL="241300" marR="5080" indent="50165">
              <a:lnSpc>
                <a:spcPct val="103400"/>
              </a:lnSpc>
              <a:spcBef>
                <a:spcPts val="105"/>
              </a:spcBef>
            </a:pPr>
            <a:r>
              <a:rPr dirty="0" sz="1600" b="1">
                <a:latin typeface="Times New Roman"/>
                <a:cs typeface="Times New Roman"/>
              </a:rPr>
              <a:t>Lists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files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and</a:t>
            </a:r>
            <a:r>
              <a:rPr dirty="0" sz="1600" spc="-30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directories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spc="-20" b="1">
                <a:latin typeface="Times New Roman"/>
                <a:cs typeface="Times New Roman"/>
              </a:rPr>
              <a:t>recursively,</a:t>
            </a:r>
            <a:r>
              <a:rPr dirty="0" sz="1600" spc="-3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showing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all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subdirectories</a:t>
            </a:r>
            <a:r>
              <a:rPr dirty="0" sz="1600" spc="-30" b="1">
                <a:latin typeface="Times New Roman"/>
                <a:cs typeface="Times New Roman"/>
              </a:rPr>
              <a:t> </a:t>
            </a:r>
            <a:r>
              <a:rPr dirty="0" sz="1600" spc="-25" b="1">
                <a:latin typeface="Times New Roman"/>
                <a:cs typeface="Times New Roman"/>
              </a:rPr>
              <a:t>and </a:t>
            </a:r>
            <a:r>
              <a:rPr dirty="0" sz="1600" b="1">
                <a:latin typeface="Times New Roman"/>
                <a:cs typeface="Times New Roman"/>
              </a:rPr>
              <a:t>their</a:t>
            </a:r>
            <a:r>
              <a:rPr dirty="0" sz="1600" spc="-55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contents.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95"/>
              </a:spcBef>
            </a:pPr>
            <a:endParaRPr sz="1600">
              <a:latin typeface="Times New Roman"/>
              <a:cs typeface="Times New Roman"/>
            </a:endParaRPr>
          </a:p>
          <a:p>
            <a:pPr marL="241935" indent="-229235">
              <a:lnSpc>
                <a:spcPct val="100000"/>
              </a:lnSpc>
              <a:buClr>
                <a:srgbClr val="000000"/>
              </a:buClr>
              <a:buFont typeface="Arial"/>
              <a:buChar char="●"/>
              <a:tabLst>
                <a:tab pos="241935" algn="l"/>
              </a:tabLst>
            </a:pPr>
            <a:r>
              <a:rPr dirty="0" sz="1600" b="1">
                <a:solidFill>
                  <a:srgbClr val="178037"/>
                </a:solidFill>
                <a:latin typeface="Courier New"/>
                <a:cs typeface="Courier New"/>
              </a:rPr>
              <a:t>ls</a:t>
            </a:r>
            <a:r>
              <a:rPr dirty="0" sz="1600" spc="-25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600" spc="-20" b="1">
                <a:solidFill>
                  <a:srgbClr val="178037"/>
                </a:solidFill>
                <a:latin typeface="Courier New"/>
                <a:cs typeface="Courier New"/>
              </a:rPr>
              <a:t>-</a:t>
            </a:r>
            <a:r>
              <a:rPr dirty="0" sz="1600" spc="-50" b="1">
                <a:solidFill>
                  <a:srgbClr val="178037"/>
                </a:solidFill>
                <a:latin typeface="Courier New"/>
                <a:cs typeface="Courier New"/>
              </a:rPr>
              <a:t>l</a:t>
            </a:r>
            <a:endParaRPr sz="1600">
              <a:latin typeface="Courier New"/>
              <a:cs typeface="Courier New"/>
            </a:endParaRPr>
          </a:p>
          <a:p>
            <a:pPr marL="241300" marR="151130" indent="50165">
              <a:lnSpc>
                <a:spcPct val="103400"/>
              </a:lnSpc>
              <a:spcBef>
                <a:spcPts val="110"/>
              </a:spcBef>
            </a:pPr>
            <a:r>
              <a:rPr dirty="0" sz="1600" b="1">
                <a:latin typeface="Times New Roman"/>
                <a:cs typeface="Times New Roman"/>
              </a:rPr>
              <a:t>Lists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files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in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long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format,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showing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detailed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information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such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as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 spc="-20" b="1">
                <a:latin typeface="Times New Roman"/>
                <a:cs typeface="Times New Roman"/>
              </a:rPr>
              <a:t>file </a:t>
            </a:r>
            <a:r>
              <a:rPr dirty="0" sz="1600" spc="-10" b="1">
                <a:latin typeface="Times New Roman"/>
                <a:cs typeface="Times New Roman"/>
              </a:rPr>
              <a:t>permissions,</a:t>
            </a:r>
            <a:r>
              <a:rPr dirty="0" sz="1600" spc="-30" b="1">
                <a:latin typeface="Times New Roman"/>
                <a:cs typeface="Times New Roman"/>
              </a:rPr>
              <a:t> </a:t>
            </a:r>
            <a:r>
              <a:rPr dirty="0" sz="1600" spc="-20" b="1">
                <a:latin typeface="Times New Roman"/>
                <a:cs typeface="Times New Roman"/>
              </a:rPr>
              <a:t>owner,</a:t>
            </a:r>
            <a:r>
              <a:rPr dirty="0" sz="1600" spc="-3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size,</a:t>
            </a:r>
            <a:r>
              <a:rPr dirty="0" sz="1600" spc="-2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and</a:t>
            </a:r>
            <a:r>
              <a:rPr dirty="0" sz="1600" spc="-30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modification</a:t>
            </a:r>
            <a:r>
              <a:rPr dirty="0" sz="1600" spc="-30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time.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95"/>
              </a:spcBef>
            </a:pPr>
            <a:endParaRPr sz="1600">
              <a:latin typeface="Times New Roman"/>
              <a:cs typeface="Times New Roman"/>
            </a:endParaRPr>
          </a:p>
          <a:p>
            <a:pPr marL="241935" indent="-229235">
              <a:lnSpc>
                <a:spcPct val="100000"/>
              </a:lnSpc>
              <a:buClr>
                <a:srgbClr val="000000"/>
              </a:buClr>
              <a:buFont typeface="Arial"/>
              <a:buChar char="●"/>
              <a:tabLst>
                <a:tab pos="241935" algn="l"/>
              </a:tabLst>
            </a:pPr>
            <a:r>
              <a:rPr dirty="0" sz="1600" b="1">
                <a:solidFill>
                  <a:srgbClr val="178037"/>
                </a:solidFill>
                <a:latin typeface="Courier New"/>
                <a:cs typeface="Courier New"/>
              </a:rPr>
              <a:t>rm</a:t>
            </a:r>
            <a:r>
              <a:rPr dirty="0" sz="1600" spc="-25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600" spc="-20" b="1">
                <a:solidFill>
                  <a:srgbClr val="178037"/>
                </a:solidFill>
                <a:latin typeface="Courier New"/>
                <a:cs typeface="Courier New"/>
              </a:rPr>
              <a:t>-</a:t>
            </a:r>
            <a:r>
              <a:rPr dirty="0" sz="1600" spc="-50" b="1">
                <a:solidFill>
                  <a:srgbClr val="178037"/>
                </a:solidFill>
                <a:latin typeface="Courier New"/>
                <a:cs typeface="Courier New"/>
              </a:rPr>
              <a:t>f</a:t>
            </a:r>
            <a:endParaRPr sz="1600">
              <a:latin typeface="Courier New"/>
              <a:cs typeface="Courier New"/>
            </a:endParaRPr>
          </a:p>
          <a:p>
            <a:pPr marL="241300" marR="246379" indent="50165">
              <a:lnSpc>
                <a:spcPct val="103400"/>
              </a:lnSpc>
              <a:spcBef>
                <a:spcPts val="110"/>
              </a:spcBef>
            </a:pPr>
            <a:r>
              <a:rPr dirty="0" sz="1600" spc="-10" b="1">
                <a:latin typeface="Times New Roman"/>
                <a:cs typeface="Times New Roman"/>
              </a:rPr>
              <a:t>Forcefully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deletes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a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file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without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asking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for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confirmation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(use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spc="-20" b="1">
                <a:latin typeface="Times New Roman"/>
                <a:cs typeface="Times New Roman"/>
              </a:rPr>
              <a:t>with </a:t>
            </a:r>
            <a:r>
              <a:rPr dirty="0" sz="1600" spc="-10" b="1">
                <a:latin typeface="Times New Roman"/>
                <a:cs typeface="Times New Roman"/>
              </a:rPr>
              <a:t>caution).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90"/>
              </a:spcBef>
            </a:pPr>
            <a:endParaRPr sz="1600">
              <a:latin typeface="Times New Roman"/>
              <a:cs typeface="Times New Roman"/>
            </a:endParaRPr>
          </a:p>
          <a:p>
            <a:pPr marL="241935" indent="-229235">
              <a:lnSpc>
                <a:spcPct val="100000"/>
              </a:lnSpc>
              <a:buClr>
                <a:srgbClr val="000000"/>
              </a:buClr>
              <a:buFont typeface="Arial"/>
              <a:buChar char="●"/>
              <a:tabLst>
                <a:tab pos="241935" algn="l"/>
              </a:tabLst>
            </a:pPr>
            <a:r>
              <a:rPr dirty="0" sz="1600" b="1">
                <a:solidFill>
                  <a:srgbClr val="178037"/>
                </a:solidFill>
                <a:latin typeface="Courier New"/>
                <a:cs typeface="Courier New"/>
              </a:rPr>
              <a:t>rmdir</a:t>
            </a:r>
            <a:r>
              <a:rPr dirty="0" sz="1600" spc="-75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600" spc="-10" b="1">
                <a:solidFill>
                  <a:srgbClr val="178037"/>
                </a:solidFill>
                <a:latin typeface="Courier New"/>
                <a:cs typeface="Courier New"/>
              </a:rPr>
              <a:t>[directory_name]</a:t>
            </a:r>
            <a:endParaRPr sz="1600">
              <a:latin typeface="Courier New"/>
              <a:cs typeface="Courier New"/>
            </a:endParaRPr>
          </a:p>
          <a:p>
            <a:pPr marL="291465">
              <a:lnSpc>
                <a:spcPct val="100000"/>
              </a:lnSpc>
              <a:spcBef>
                <a:spcPts val="175"/>
              </a:spcBef>
            </a:pPr>
            <a:r>
              <a:rPr dirty="0" sz="1600" b="1">
                <a:latin typeface="Times New Roman"/>
                <a:cs typeface="Times New Roman"/>
              </a:rPr>
              <a:t>Deletes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an</a:t>
            </a:r>
            <a:r>
              <a:rPr dirty="0" sz="1600" spc="-3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empty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spc="-20" b="1">
                <a:latin typeface="Times New Roman"/>
                <a:cs typeface="Times New Roman"/>
              </a:rPr>
              <a:t>directory.</a:t>
            </a:r>
            <a:r>
              <a:rPr dirty="0" sz="1600" spc="-3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Only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works</a:t>
            </a:r>
            <a:r>
              <a:rPr dirty="0" sz="1600" spc="-3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if</a:t>
            </a:r>
            <a:r>
              <a:rPr dirty="0" sz="1600" spc="-3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the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directory</a:t>
            </a:r>
            <a:r>
              <a:rPr dirty="0" sz="1600" spc="-3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is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empty.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7" name="object 7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25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/>
              <a:t>Md.</a:t>
            </a:r>
            <a:r>
              <a:rPr dirty="0" spc="55"/>
              <a:t> </a:t>
            </a:r>
            <a:r>
              <a:rPr dirty="0" spc="-25"/>
              <a:t>Tariqul</a:t>
            </a:r>
            <a:r>
              <a:rPr dirty="0" spc="60"/>
              <a:t> </a:t>
            </a:r>
            <a:r>
              <a:rPr dirty="0"/>
              <a:t>Islam,</a:t>
            </a:r>
            <a:r>
              <a:rPr dirty="0" spc="55"/>
              <a:t> </a:t>
            </a:r>
            <a:r>
              <a:rPr dirty="0" spc="-30"/>
              <a:t>Lecturer,</a:t>
            </a:r>
            <a:r>
              <a:rPr dirty="0" spc="60"/>
              <a:t> </a:t>
            </a:r>
            <a:r>
              <a:rPr dirty="0" spc="-20"/>
              <a:t>Department</a:t>
            </a:r>
            <a:r>
              <a:rPr dirty="0" spc="55"/>
              <a:t> </a:t>
            </a:r>
            <a:r>
              <a:rPr dirty="0"/>
              <a:t>of</a:t>
            </a:r>
            <a:r>
              <a:rPr dirty="0" spc="60"/>
              <a:t> CSE,</a:t>
            </a:r>
            <a:r>
              <a:rPr dirty="0" spc="55"/>
              <a:t> </a:t>
            </a:r>
            <a:r>
              <a:rPr dirty="0"/>
              <a:t>University</a:t>
            </a:r>
            <a:r>
              <a:rPr dirty="0" spc="60"/>
              <a:t> </a:t>
            </a:r>
            <a:r>
              <a:rPr dirty="0"/>
              <a:t>of</a:t>
            </a:r>
            <a:r>
              <a:rPr dirty="0" spc="60"/>
              <a:t> </a:t>
            </a:r>
            <a:r>
              <a:rPr dirty="0"/>
              <a:t>Global</a:t>
            </a:r>
            <a:r>
              <a:rPr dirty="0" spc="55"/>
              <a:t> </a:t>
            </a:r>
            <a:r>
              <a:rPr dirty="0"/>
              <a:t>Village</a:t>
            </a:r>
            <a:r>
              <a:rPr dirty="0" spc="60"/>
              <a:t> </a:t>
            </a:r>
            <a:r>
              <a:rPr dirty="0" spc="-10"/>
              <a:t>(UGV)</a:t>
            </a:r>
          </a:p>
        </p:txBody>
      </p:sp>
      <p:sp>
        <p:nvSpPr>
          <p:cNvPr id="8" name="object 8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25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 spc="-20"/>
              <a:t>Page:</a:t>
            </a:r>
            <a:r>
              <a:rPr dirty="0" spc="-10"/>
              <a:t> </a:t>
            </a:r>
            <a:r>
              <a:rPr dirty="0" spc="-40"/>
              <a:t>39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901700" y="889257"/>
            <a:ext cx="5749290" cy="1085215"/>
          </a:xfrm>
          <a:prstGeom prst="rect">
            <a:avLst/>
          </a:prstGeom>
        </p:spPr>
        <p:txBody>
          <a:bodyPr wrap="square" lIns="0" tIns="3492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75"/>
              </a:spcBef>
            </a:pPr>
            <a:r>
              <a:rPr dirty="0" sz="1600" b="1">
                <a:solidFill>
                  <a:srgbClr val="178037"/>
                </a:solidFill>
                <a:latin typeface="Courier New"/>
                <a:cs typeface="Courier New"/>
              </a:rPr>
              <a:t>find</a:t>
            </a:r>
            <a:r>
              <a:rPr dirty="0" sz="1600" spc="-70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600" b="1">
                <a:solidFill>
                  <a:srgbClr val="178037"/>
                </a:solidFill>
                <a:latin typeface="Courier New"/>
                <a:cs typeface="Courier New"/>
              </a:rPr>
              <a:t>[path]</a:t>
            </a:r>
            <a:r>
              <a:rPr dirty="0" sz="1600" spc="-65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600" spc="-20" b="1">
                <a:solidFill>
                  <a:srgbClr val="178037"/>
                </a:solidFill>
                <a:latin typeface="Courier New"/>
                <a:cs typeface="Courier New"/>
              </a:rPr>
              <a:t>-</a:t>
            </a:r>
            <a:r>
              <a:rPr dirty="0" sz="1600" b="1">
                <a:solidFill>
                  <a:srgbClr val="178037"/>
                </a:solidFill>
                <a:latin typeface="Courier New"/>
                <a:cs typeface="Courier New"/>
              </a:rPr>
              <a:t>name</a:t>
            </a:r>
            <a:r>
              <a:rPr dirty="0" sz="1600" spc="-65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600" spc="-10" b="1">
                <a:solidFill>
                  <a:srgbClr val="178037"/>
                </a:solidFill>
                <a:latin typeface="Courier New"/>
                <a:cs typeface="Courier New"/>
              </a:rPr>
              <a:t>[filename]</a:t>
            </a:r>
            <a:endParaRPr sz="1600">
              <a:latin typeface="Courier New"/>
              <a:cs typeface="Courier New"/>
            </a:endParaRPr>
          </a:p>
          <a:p>
            <a:pPr marL="62865">
              <a:lnSpc>
                <a:spcPct val="100000"/>
              </a:lnSpc>
              <a:spcBef>
                <a:spcPts val="175"/>
              </a:spcBef>
            </a:pPr>
            <a:r>
              <a:rPr dirty="0" sz="1600" b="1">
                <a:latin typeface="Times New Roman"/>
                <a:cs typeface="Times New Roman"/>
              </a:rPr>
              <a:t>Finds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a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file</a:t>
            </a:r>
            <a:r>
              <a:rPr dirty="0" sz="1600" spc="-3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or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directory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by</a:t>
            </a:r>
            <a:r>
              <a:rPr dirty="0" sz="1600" spc="-3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name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within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a</a:t>
            </a:r>
            <a:r>
              <a:rPr dirty="0" sz="1600" spc="-3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specific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path.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Example: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90"/>
              </a:spcBef>
            </a:pP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600" b="1">
                <a:solidFill>
                  <a:srgbClr val="178037"/>
                </a:solidFill>
                <a:latin typeface="Courier New"/>
                <a:cs typeface="Courier New"/>
              </a:rPr>
              <a:t>$</a:t>
            </a:r>
            <a:r>
              <a:rPr dirty="0" sz="1600" spc="-75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600" b="1">
                <a:solidFill>
                  <a:srgbClr val="178037"/>
                </a:solidFill>
                <a:latin typeface="Courier New"/>
                <a:cs typeface="Courier New"/>
              </a:rPr>
              <a:t>find</a:t>
            </a:r>
            <a:r>
              <a:rPr dirty="0" sz="1600" spc="-70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600" b="1">
                <a:solidFill>
                  <a:srgbClr val="178037"/>
                </a:solidFill>
                <a:latin typeface="Courier New"/>
                <a:cs typeface="Courier New"/>
              </a:rPr>
              <a:t>/home/tariq</a:t>
            </a:r>
            <a:r>
              <a:rPr dirty="0" sz="1600" spc="-75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600" spc="-20" b="1">
                <a:solidFill>
                  <a:srgbClr val="178037"/>
                </a:solidFill>
                <a:latin typeface="Courier New"/>
                <a:cs typeface="Courier New"/>
              </a:rPr>
              <a:t>-</a:t>
            </a:r>
            <a:r>
              <a:rPr dirty="0" sz="1600" b="1">
                <a:solidFill>
                  <a:srgbClr val="178037"/>
                </a:solidFill>
                <a:latin typeface="Courier New"/>
                <a:cs typeface="Courier New"/>
              </a:rPr>
              <a:t>name</a:t>
            </a:r>
            <a:r>
              <a:rPr dirty="0" sz="1600" spc="-70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600" spc="-10" b="1">
                <a:solidFill>
                  <a:srgbClr val="178037"/>
                </a:solidFill>
                <a:latin typeface="Courier New"/>
                <a:cs typeface="Courier New"/>
              </a:rPr>
              <a:t>test.text</a:t>
            </a:r>
            <a:endParaRPr sz="1600">
              <a:latin typeface="Courier New"/>
              <a:cs typeface="Courier New"/>
            </a:endParaRPr>
          </a:p>
        </p:txBody>
      </p:sp>
      <p:sp>
        <p:nvSpPr>
          <p:cNvPr id="3" name="object 3" descr=""/>
          <p:cNvSpPr/>
          <p:nvPr/>
        </p:nvSpPr>
        <p:spPr>
          <a:xfrm>
            <a:off x="952500" y="2724152"/>
            <a:ext cx="6045200" cy="0"/>
          </a:xfrm>
          <a:custGeom>
            <a:avLst/>
            <a:gdLst/>
            <a:ahLst/>
            <a:cxnLst/>
            <a:rect l="l" t="t" r="r" b="b"/>
            <a:pathLst>
              <a:path w="6045200" h="0">
                <a:moveTo>
                  <a:pt x="0" y="0"/>
                </a:moveTo>
                <a:lnTo>
                  <a:pt x="6045200" y="0"/>
                </a:lnTo>
              </a:path>
            </a:pathLst>
          </a:custGeom>
          <a:ln w="12700">
            <a:solidFill>
              <a:srgbClr val="87878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 txBox="1"/>
          <p:nvPr/>
        </p:nvSpPr>
        <p:spPr>
          <a:xfrm>
            <a:off x="673100" y="3007766"/>
            <a:ext cx="6178550" cy="417702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41300">
              <a:lnSpc>
                <a:spcPct val="100000"/>
              </a:lnSpc>
              <a:spcBef>
                <a:spcPts val="100"/>
              </a:spcBef>
            </a:pPr>
            <a:r>
              <a:rPr dirty="0" sz="1700" b="1">
                <a:latin typeface="Times New Roman"/>
                <a:cs typeface="Times New Roman"/>
              </a:rPr>
              <a:t>Practice</a:t>
            </a:r>
            <a:r>
              <a:rPr dirty="0" sz="1700" spc="-45" b="1">
                <a:latin typeface="Times New Roman"/>
                <a:cs typeface="Times New Roman"/>
              </a:rPr>
              <a:t> </a:t>
            </a:r>
            <a:r>
              <a:rPr dirty="0" sz="1700" spc="-20" b="1">
                <a:latin typeface="Times New Roman"/>
                <a:cs typeface="Times New Roman"/>
              </a:rPr>
              <a:t>Tasks</a:t>
            </a:r>
            <a:endParaRPr sz="1700">
              <a:latin typeface="Times New Roman"/>
              <a:cs typeface="Times New Roman"/>
            </a:endParaRPr>
          </a:p>
          <a:p>
            <a:pPr marL="240665" indent="-227965">
              <a:lnSpc>
                <a:spcPct val="100000"/>
              </a:lnSpc>
              <a:spcBef>
                <a:spcPts val="1460"/>
              </a:spcBef>
              <a:buAutoNum type="arabicPeriod"/>
              <a:tabLst>
                <a:tab pos="240665" algn="l"/>
              </a:tabLst>
            </a:pPr>
            <a:r>
              <a:rPr dirty="0" sz="1600" b="1">
                <a:latin typeface="Times New Roman"/>
                <a:cs typeface="Times New Roman"/>
              </a:rPr>
              <a:t>Navigate</a:t>
            </a:r>
            <a:r>
              <a:rPr dirty="0" sz="1600" spc="-6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to</a:t>
            </a:r>
            <a:r>
              <a:rPr dirty="0" sz="1600" spc="-3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the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spc="-20" b="1">
                <a:solidFill>
                  <a:srgbClr val="178037"/>
                </a:solidFill>
                <a:latin typeface="Courier New"/>
                <a:cs typeface="Courier New"/>
              </a:rPr>
              <a:t>new</a:t>
            </a:r>
            <a:r>
              <a:rPr dirty="0" sz="1600" spc="-565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directory</a:t>
            </a:r>
            <a:r>
              <a:rPr dirty="0" sz="1600" spc="-3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and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verify</a:t>
            </a:r>
            <a:r>
              <a:rPr dirty="0" sz="1600" spc="-3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its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contents</a:t>
            </a:r>
            <a:r>
              <a:rPr dirty="0" sz="1600" spc="-3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using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the</a:t>
            </a:r>
            <a:r>
              <a:rPr dirty="0" sz="1600" spc="-30" b="1">
                <a:latin typeface="Times New Roman"/>
                <a:cs typeface="Times New Roman"/>
              </a:rPr>
              <a:t> </a:t>
            </a:r>
            <a:r>
              <a:rPr dirty="0" sz="1600" spc="-25" b="1">
                <a:solidFill>
                  <a:srgbClr val="178037"/>
                </a:solidFill>
                <a:latin typeface="Courier New"/>
                <a:cs typeface="Courier New"/>
              </a:rPr>
              <a:t>ls</a:t>
            </a:r>
            <a:endParaRPr sz="1600">
              <a:latin typeface="Courier New"/>
              <a:cs typeface="Courier New"/>
            </a:endParaRPr>
          </a:p>
          <a:p>
            <a:pPr marL="241300">
              <a:lnSpc>
                <a:spcPct val="100000"/>
              </a:lnSpc>
              <a:spcBef>
                <a:spcPts val="170"/>
              </a:spcBef>
            </a:pPr>
            <a:r>
              <a:rPr dirty="0" sz="1600" spc="-10" b="1">
                <a:latin typeface="Times New Roman"/>
                <a:cs typeface="Times New Roman"/>
              </a:rPr>
              <a:t>command.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20"/>
              </a:spcBef>
            </a:pPr>
            <a:endParaRPr sz="1600">
              <a:latin typeface="Times New Roman"/>
              <a:cs typeface="Times New Roman"/>
            </a:endParaRPr>
          </a:p>
          <a:p>
            <a:pPr marL="241300" marR="130175" indent="-228600">
              <a:lnSpc>
                <a:spcPct val="109100"/>
              </a:lnSpc>
              <a:buAutoNum type="arabicPeriod" startAt="2"/>
              <a:tabLst>
                <a:tab pos="241300" algn="l"/>
              </a:tabLst>
            </a:pPr>
            <a:r>
              <a:rPr dirty="0" sz="1600" b="1">
                <a:latin typeface="Times New Roman"/>
                <a:cs typeface="Times New Roman"/>
              </a:rPr>
              <a:t>Delete</a:t>
            </a:r>
            <a:r>
              <a:rPr dirty="0" sz="1600" spc="-5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the</a:t>
            </a:r>
            <a:r>
              <a:rPr dirty="0" sz="1600" spc="-20" b="1">
                <a:latin typeface="Times New Roman"/>
                <a:cs typeface="Times New Roman"/>
              </a:rPr>
              <a:t> </a:t>
            </a:r>
            <a:r>
              <a:rPr dirty="0" sz="1600" spc="-20" b="1">
                <a:solidFill>
                  <a:srgbClr val="178037"/>
                </a:solidFill>
                <a:latin typeface="Courier New"/>
                <a:cs typeface="Courier New"/>
              </a:rPr>
              <a:t>test.text</a:t>
            </a:r>
            <a:r>
              <a:rPr dirty="0" sz="1600" spc="-565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file</a:t>
            </a:r>
            <a:r>
              <a:rPr dirty="0" sz="1600" spc="-2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using</a:t>
            </a:r>
            <a:r>
              <a:rPr dirty="0" sz="1600" spc="-20" b="1">
                <a:latin typeface="Times New Roman"/>
                <a:cs typeface="Times New Roman"/>
              </a:rPr>
              <a:t> </a:t>
            </a:r>
            <a:r>
              <a:rPr dirty="0" sz="1600" b="1">
                <a:solidFill>
                  <a:srgbClr val="178037"/>
                </a:solidFill>
                <a:latin typeface="Courier New"/>
                <a:cs typeface="Courier New"/>
              </a:rPr>
              <a:t>rm</a:t>
            </a:r>
            <a:r>
              <a:rPr dirty="0" sz="1600" spc="-45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600" spc="-20" b="1">
                <a:solidFill>
                  <a:srgbClr val="178037"/>
                </a:solidFill>
                <a:latin typeface="Courier New"/>
                <a:cs typeface="Courier New"/>
              </a:rPr>
              <a:t>test.text</a:t>
            </a:r>
            <a:r>
              <a:rPr dirty="0" sz="1600" spc="-565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and</a:t>
            </a:r>
            <a:r>
              <a:rPr dirty="0" sz="1600" spc="-2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confirm</a:t>
            </a:r>
            <a:r>
              <a:rPr dirty="0" sz="1600" spc="-20" b="1">
                <a:latin typeface="Times New Roman"/>
                <a:cs typeface="Times New Roman"/>
              </a:rPr>
              <a:t> </a:t>
            </a:r>
            <a:r>
              <a:rPr dirty="0" sz="1600" spc="-25" b="1">
                <a:latin typeface="Times New Roman"/>
                <a:cs typeface="Times New Roman"/>
              </a:rPr>
              <a:t>the </a:t>
            </a:r>
            <a:r>
              <a:rPr dirty="0" sz="1600" spc="-10" b="1">
                <a:latin typeface="Times New Roman"/>
                <a:cs typeface="Times New Roman"/>
              </a:rPr>
              <a:t>deletion.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95"/>
              </a:spcBef>
              <a:buFont typeface="Times New Roman"/>
              <a:buAutoNum type="arabicPeriod" startAt="2"/>
            </a:pPr>
            <a:endParaRPr sz="1600">
              <a:latin typeface="Times New Roman"/>
              <a:cs typeface="Times New Roman"/>
            </a:endParaRPr>
          </a:p>
          <a:p>
            <a:pPr marL="240665" indent="-227965">
              <a:lnSpc>
                <a:spcPct val="100000"/>
              </a:lnSpc>
              <a:buAutoNum type="arabicPeriod" startAt="2"/>
              <a:tabLst>
                <a:tab pos="240665" algn="l"/>
              </a:tabLst>
            </a:pPr>
            <a:r>
              <a:rPr dirty="0" sz="1600" b="1">
                <a:latin typeface="Times New Roman"/>
                <a:cs typeface="Times New Roman"/>
              </a:rPr>
              <a:t>Move</a:t>
            </a:r>
            <a:r>
              <a:rPr dirty="0" sz="1600" spc="-5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back</a:t>
            </a:r>
            <a:r>
              <a:rPr dirty="0" sz="1600" spc="-3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one</a:t>
            </a:r>
            <a:r>
              <a:rPr dirty="0" sz="1600" spc="-25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directory</a:t>
            </a:r>
            <a:r>
              <a:rPr dirty="0" sz="1600" spc="-2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level</a:t>
            </a:r>
            <a:r>
              <a:rPr dirty="0" sz="1600" spc="-3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with</a:t>
            </a:r>
            <a:r>
              <a:rPr dirty="0" sz="1600" spc="-25" b="1">
                <a:latin typeface="Times New Roman"/>
                <a:cs typeface="Times New Roman"/>
              </a:rPr>
              <a:t> </a:t>
            </a:r>
            <a:r>
              <a:rPr dirty="0" sz="1600" b="1">
                <a:solidFill>
                  <a:srgbClr val="178037"/>
                </a:solidFill>
                <a:latin typeface="Courier New"/>
                <a:cs typeface="Courier New"/>
              </a:rPr>
              <a:t>cd</a:t>
            </a:r>
            <a:r>
              <a:rPr dirty="0" sz="1600" spc="-60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600" spc="-20" b="1">
                <a:solidFill>
                  <a:srgbClr val="178037"/>
                </a:solidFill>
                <a:latin typeface="Courier New"/>
                <a:cs typeface="Courier New"/>
              </a:rPr>
              <a:t>..</a:t>
            </a:r>
            <a:r>
              <a:rPr dirty="0" sz="1600" spc="-565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and</a:t>
            </a:r>
            <a:r>
              <a:rPr dirty="0" sz="1600" spc="-2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verify</a:t>
            </a:r>
            <a:r>
              <a:rPr dirty="0" sz="1600" spc="-2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the</a:t>
            </a:r>
            <a:r>
              <a:rPr dirty="0" sz="1600" spc="-30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contents.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30"/>
              </a:spcBef>
              <a:buFont typeface="Times New Roman"/>
              <a:buAutoNum type="arabicPeriod" startAt="2"/>
            </a:pPr>
            <a:endParaRPr sz="1600">
              <a:latin typeface="Times New Roman"/>
              <a:cs typeface="Times New Roman"/>
            </a:endParaRPr>
          </a:p>
          <a:p>
            <a:pPr marL="241300" marR="5080" indent="-228600">
              <a:lnSpc>
                <a:spcPct val="109100"/>
              </a:lnSpc>
              <a:buAutoNum type="arabicPeriod" startAt="2"/>
              <a:tabLst>
                <a:tab pos="241300" algn="l"/>
              </a:tabLst>
            </a:pPr>
            <a:r>
              <a:rPr dirty="0" sz="1600" b="1">
                <a:latin typeface="Times New Roman"/>
                <a:cs typeface="Times New Roman"/>
              </a:rPr>
              <a:t>Use</a:t>
            </a:r>
            <a:r>
              <a:rPr dirty="0" sz="1600" spc="-5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the</a:t>
            </a:r>
            <a:r>
              <a:rPr dirty="0" sz="1600" spc="-15" b="1">
                <a:latin typeface="Times New Roman"/>
                <a:cs typeface="Times New Roman"/>
              </a:rPr>
              <a:t> </a:t>
            </a:r>
            <a:r>
              <a:rPr dirty="0" sz="1600" b="1">
                <a:solidFill>
                  <a:srgbClr val="178037"/>
                </a:solidFill>
                <a:latin typeface="Courier New"/>
                <a:cs typeface="Courier New"/>
              </a:rPr>
              <a:t>rm</a:t>
            </a:r>
            <a:r>
              <a:rPr dirty="0" sz="1600" spc="-40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600" spc="-20" b="1">
                <a:solidFill>
                  <a:srgbClr val="178037"/>
                </a:solidFill>
                <a:latin typeface="Courier New"/>
                <a:cs typeface="Courier New"/>
              </a:rPr>
              <a:t>-</a:t>
            </a:r>
            <a:r>
              <a:rPr dirty="0" sz="1600" b="1">
                <a:solidFill>
                  <a:srgbClr val="178037"/>
                </a:solidFill>
                <a:latin typeface="Courier New"/>
                <a:cs typeface="Courier New"/>
              </a:rPr>
              <a:t>r</a:t>
            </a:r>
            <a:r>
              <a:rPr dirty="0" sz="1600" spc="-35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600" spc="-20" b="1">
                <a:solidFill>
                  <a:srgbClr val="178037"/>
                </a:solidFill>
                <a:latin typeface="Courier New"/>
                <a:cs typeface="Courier New"/>
              </a:rPr>
              <a:t>Tariq</a:t>
            </a:r>
            <a:r>
              <a:rPr dirty="0" sz="1600" spc="-565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command</a:t>
            </a:r>
            <a:r>
              <a:rPr dirty="0" sz="1600" spc="-2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to</a:t>
            </a:r>
            <a:r>
              <a:rPr dirty="0" sz="1600" spc="-2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delete</a:t>
            </a:r>
            <a:r>
              <a:rPr dirty="0" sz="1600" spc="-1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the</a:t>
            </a:r>
            <a:r>
              <a:rPr dirty="0" sz="1600" spc="-20" b="1">
                <a:latin typeface="Times New Roman"/>
                <a:cs typeface="Times New Roman"/>
              </a:rPr>
              <a:t> </a:t>
            </a:r>
            <a:r>
              <a:rPr dirty="0" sz="1600" spc="-20" b="1">
                <a:solidFill>
                  <a:srgbClr val="178037"/>
                </a:solidFill>
                <a:latin typeface="Courier New"/>
                <a:cs typeface="Courier New"/>
              </a:rPr>
              <a:t>Tariq</a:t>
            </a:r>
            <a:r>
              <a:rPr dirty="0" sz="1600" spc="-565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directory</a:t>
            </a:r>
            <a:r>
              <a:rPr dirty="0" sz="1600" spc="-20" b="1">
                <a:latin typeface="Times New Roman"/>
                <a:cs typeface="Times New Roman"/>
              </a:rPr>
              <a:t> </a:t>
            </a:r>
            <a:r>
              <a:rPr dirty="0" sz="1600" spc="-25" b="1">
                <a:latin typeface="Times New Roman"/>
                <a:cs typeface="Times New Roman"/>
              </a:rPr>
              <a:t>and </a:t>
            </a:r>
            <a:r>
              <a:rPr dirty="0" sz="1600" b="1">
                <a:latin typeface="Times New Roman"/>
                <a:cs typeface="Times New Roman"/>
              </a:rPr>
              <a:t>all</a:t>
            </a:r>
            <a:r>
              <a:rPr dirty="0" sz="1600" spc="-3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of</a:t>
            </a:r>
            <a:r>
              <a:rPr dirty="0" sz="1600" spc="-3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its</a:t>
            </a:r>
            <a:r>
              <a:rPr dirty="0" sz="1600" spc="-25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contents.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90"/>
              </a:spcBef>
              <a:buFont typeface="Times New Roman"/>
              <a:buAutoNum type="arabicPeriod" startAt="2"/>
            </a:pPr>
            <a:endParaRPr sz="1600">
              <a:latin typeface="Times New Roman"/>
              <a:cs typeface="Times New Roman"/>
            </a:endParaRPr>
          </a:p>
          <a:p>
            <a:pPr marL="240665" indent="-227965">
              <a:lnSpc>
                <a:spcPct val="100000"/>
              </a:lnSpc>
              <a:buAutoNum type="arabicPeriod" startAt="2"/>
              <a:tabLst>
                <a:tab pos="240665" algn="l"/>
              </a:tabLst>
            </a:pPr>
            <a:r>
              <a:rPr dirty="0" sz="1600" b="1">
                <a:latin typeface="Times New Roman"/>
                <a:cs typeface="Times New Roman"/>
              </a:rPr>
              <a:t>List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the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files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recursively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in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your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current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directory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using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b="1">
                <a:solidFill>
                  <a:srgbClr val="178037"/>
                </a:solidFill>
                <a:latin typeface="Courier New"/>
                <a:cs typeface="Courier New"/>
              </a:rPr>
              <a:t>ls</a:t>
            </a:r>
            <a:r>
              <a:rPr dirty="0" sz="1600" spc="-75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600" spc="-20" b="1">
                <a:solidFill>
                  <a:srgbClr val="178037"/>
                </a:solidFill>
                <a:latin typeface="Courier New"/>
                <a:cs typeface="Courier New"/>
              </a:rPr>
              <a:t>-</a:t>
            </a:r>
            <a:r>
              <a:rPr dirty="0" sz="1600" spc="-25" b="1">
                <a:solidFill>
                  <a:srgbClr val="178037"/>
                </a:solidFill>
                <a:latin typeface="Courier New"/>
                <a:cs typeface="Courier New"/>
              </a:rPr>
              <a:t>R</a:t>
            </a:r>
            <a:r>
              <a:rPr dirty="0" sz="1600" spc="-25" b="1">
                <a:latin typeface="Times New Roman"/>
                <a:cs typeface="Times New Roman"/>
              </a:rPr>
              <a:t>.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5"/>
              </a:spcBef>
              <a:buFont typeface="Times New Roman"/>
              <a:buAutoNum type="arabicPeriod" startAt="2"/>
            </a:pPr>
            <a:endParaRPr sz="1600">
              <a:latin typeface="Times New Roman"/>
              <a:cs typeface="Times New Roman"/>
            </a:endParaRPr>
          </a:p>
          <a:p>
            <a:pPr marL="240665" indent="-227965">
              <a:lnSpc>
                <a:spcPct val="100000"/>
              </a:lnSpc>
              <a:buAutoNum type="arabicPeriod" startAt="2"/>
              <a:tabLst>
                <a:tab pos="240665" algn="l"/>
              </a:tabLst>
            </a:pPr>
            <a:r>
              <a:rPr dirty="0" sz="1600" b="1">
                <a:latin typeface="Times New Roman"/>
                <a:cs typeface="Times New Roman"/>
              </a:rPr>
              <a:t>List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the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files</a:t>
            </a:r>
            <a:r>
              <a:rPr dirty="0" sz="1600" spc="-3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in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long</a:t>
            </a:r>
            <a:r>
              <a:rPr dirty="0" sz="1600" spc="-3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format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using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b="1">
                <a:solidFill>
                  <a:srgbClr val="178037"/>
                </a:solidFill>
                <a:latin typeface="Courier New"/>
                <a:cs typeface="Courier New"/>
              </a:rPr>
              <a:t>ls</a:t>
            </a:r>
            <a:r>
              <a:rPr dirty="0" sz="1600" spc="-70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600" spc="-20" b="1">
                <a:solidFill>
                  <a:srgbClr val="178037"/>
                </a:solidFill>
                <a:latin typeface="Courier New"/>
                <a:cs typeface="Courier New"/>
              </a:rPr>
              <a:t>-</a:t>
            </a:r>
            <a:r>
              <a:rPr dirty="0" sz="1600" spc="-25" b="1">
                <a:solidFill>
                  <a:srgbClr val="178037"/>
                </a:solidFill>
                <a:latin typeface="Courier New"/>
                <a:cs typeface="Courier New"/>
              </a:rPr>
              <a:t>l</a:t>
            </a:r>
            <a:r>
              <a:rPr dirty="0" sz="1600" spc="-25" b="1">
                <a:latin typeface="Times New Roman"/>
                <a:cs typeface="Times New Roman"/>
              </a:rPr>
              <a:t>.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5" name="object 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25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/>
              <a:t>Md.</a:t>
            </a:r>
            <a:r>
              <a:rPr dirty="0" spc="55"/>
              <a:t> </a:t>
            </a:r>
            <a:r>
              <a:rPr dirty="0" spc="-25"/>
              <a:t>Tariqul</a:t>
            </a:r>
            <a:r>
              <a:rPr dirty="0" spc="60"/>
              <a:t> </a:t>
            </a:r>
            <a:r>
              <a:rPr dirty="0"/>
              <a:t>Islam,</a:t>
            </a:r>
            <a:r>
              <a:rPr dirty="0" spc="55"/>
              <a:t> </a:t>
            </a:r>
            <a:r>
              <a:rPr dirty="0" spc="-30"/>
              <a:t>Lecturer,</a:t>
            </a:r>
            <a:r>
              <a:rPr dirty="0" spc="60"/>
              <a:t> </a:t>
            </a:r>
            <a:r>
              <a:rPr dirty="0" spc="-20"/>
              <a:t>Department</a:t>
            </a:r>
            <a:r>
              <a:rPr dirty="0" spc="55"/>
              <a:t> </a:t>
            </a:r>
            <a:r>
              <a:rPr dirty="0"/>
              <a:t>of</a:t>
            </a:r>
            <a:r>
              <a:rPr dirty="0" spc="60"/>
              <a:t> CSE,</a:t>
            </a:r>
            <a:r>
              <a:rPr dirty="0" spc="55"/>
              <a:t> </a:t>
            </a:r>
            <a:r>
              <a:rPr dirty="0"/>
              <a:t>University</a:t>
            </a:r>
            <a:r>
              <a:rPr dirty="0" spc="60"/>
              <a:t> </a:t>
            </a:r>
            <a:r>
              <a:rPr dirty="0"/>
              <a:t>of</a:t>
            </a:r>
            <a:r>
              <a:rPr dirty="0" spc="60"/>
              <a:t> </a:t>
            </a:r>
            <a:r>
              <a:rPr dirty="0"/>
              <a:t>Global</a:t>
            </a:r>
            <a:r>
              <a:rPr dirty="0" spc="55"/>
              <a:t> </a:t>
            </a:r>
            <a:r>
              <a:rPr dirty="0"/>
              <a:t>Village</a:t>
            </a:r>
            <a:r>
              <a:rPr dirty="0" spc="60"/>
              <a:t> </a:t>
            </a:r>
            <a:r>
              <a:rPr dirty="0" spc="-10"/>
              <a:t>(UGV)</a:t>
            </a:r>
          </a:p>
        </p:txBody>
      </p:sp>
      <p:sp>
        <p:nvSpPr>
          <p:cNvPr id="6" name="object 6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25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 spc="-20"/>
              <a:t>Page:</a:t>
            </a:r>
            <a:r>
              <a:rPr dirty="0" spc="-10"/>
              <a:t> </a:t>
            </a:r>
            <a:r>
              <a:rPr dirty="0" spc="-40"/>
              <a:t>40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444500" y="882302"/>
            <a:ext cx="6546850" cy="2153920"/>
          </a:xfrm>
          <a:prstGeom prst="rect">
            <a:avLst/>
          </a:prstGeom>
        </p:spPr>
        <p:txBody>
          <a:bodyPr wrap="square" lIns="0" tIns="635" rIns="0" bIns="0" rtlCol="0" vert="horz">
            <a:spAutoFit/>
          </a:bodyPr>
          <a:lstStyle/>
          <a:p>
            <a:pPr marL="469900" marR="972819">
              <a:lnSpc>
                <a:spcPct val="103400"/>
              </a:lnSpc>
              <a:spcBef>
                <a:spcPts val="5"/>
              </a:spcBef>
            </a:pPr>
            <a:r>
              <a:rPr dirty="0" sz="2300" b="1">
                <a:latin typeface="Times New Roman"/>
                <a:cs typeface="Times New Roman"/>
              </a:rPr>
              <a:t>Lab</a:t>
            </a:r>
            <a:r>
              <a:rPr dirty="0" sz="2300" spc="-70" b="1">
                <a:latin typeface="Times New Roman"/>
                <a:cs typeface="Times New Roman"/>
              </a:rPr>
              <a:t> </a:t>
            </a:r>
            <a:r>
              <a:rPr dirty="0" sz="2300" b="1">
                <a:latin typeface="Times New Roman"/>
                <a:cs typeface="Times New Roman"/>
              </a:rPr>
              <a:t>Lecture:</a:t>
            </a:r>
            <a:r>
              <a:rPr dirty="0" sz="2300" spc="-70" b="1">
                <a:latin typeface="Times New Roman"/>
                <a:cs typeface="Times New Roman"/>
              </a:rPr>
              <a:t> </a:t>
            </a:r>
            <a:r>
              <a:rPr dirty="0" sz="2300" b="1">
                <a:latin typeface="Times New Roman"/>
                <a:cs typeface="Times New Roman"/>
              </a:rPr>
              <a:t>User</a:t>
            </a:r>
            <a:r>
              <a:rPr dirty="0" sz="2300" spc="-65" b="1">
                <a:latin typeface="Times New Roman"/>
                <a:cs typeface="Times New Roman"/>
              </a:rPr>
              <a:t> </a:t>
            </a:r>
            <a:r>
              <a:rPr dirty="0" sz="2300" b="1">
                <a:latin typeface="Times New Roman"/>
                <a:cs typeface="Times New Roman"/>
              </a:rPr>
              <a:t>Management</a:t>
            </a:r>
            <a:r>
              <a:rPr dirty="0" sz="2300" spc="-70" b="1">
                <a:latin typeface="Times New Roman"/>
                <a:cs typeface="Times New Roman"/>
              </a:rPr>
              <a:t> </a:t>
            </a:r>
            <a:r>
              <a:rPr dirty="0" sz="2300" b="1">
                <a:latin typeface="Times New Roman"/>
                <a:cs typeface="Times New Roman"/>
              </a:rPr>
              <a:t>and</a:t>
            </a:r>
            <a:r>
              <a:rPr dirty="0" sz="2300" spc="-70" b="1">
                <a:latin typeface="Times New Roman"/>
                <a:cs typeface="Times New Roman"/>
              </a:rPr>
              <a:t> </a:t>
            </a:r>
            <a:r>
              <a:rPr dirty="0" sz="2300" spc="-20" b="1">
                <a:latin typeface="Times New Roman"/>
                <a:cs typeface="Times New Roman"/>
              </a:rPr>
              <a:t>File </a:t>
            </a:r>
            <a:r>
              <a:rPr dirty="0" sz="2300" b="1">
                <a:latin typeface="Times New Roman"/>
                <a:cs typeface="Times New Roman"/>
              </a:rPr>
              <a:t>Permissions</a:t>
            </a:r>
            <a:r>
              <a:rPr dirty="0" sz="2300" spc="-45" b="1">
                <a:latin typeface="Times New Roman"/>
                <a:cs typeface="Times New Roman"/>
              </a:rPr>
              <a:t> </a:t>
            </a:r>
            <a:r>
              <a:rPr dirty="0" sz="2300" b="1">
                <a:latin typeface="Times New Roman"/>
                <a:cs typeface="Times New Roman"/>
              </a:rPr>
              <a:t>in</a:t>
            </a:r>
            <a:r>
              <a:rPr dirty="0" sz="2300" spc="-45" b="1">
                <a:latin typeface="Times New Roman"/>
                <a:cs typeface="Times New Roman"/>
              </a:rPr>
              <a:t> </a:t>
            </a:r>
            <a:r>
              <a:rPr dirty="0" sz="2300" b="1">
                <a:latin typeface="Times New Roman"/>
                <a:cs typeface="Times New Roman"/>
              </a:rPr>
              <a:t>Kali</a:t>
            </a:r>
            <a:r>
              <a:rPr dirty="0" sz="2300" spc="-45" b="1">
                <a:latin typeface="Times New Roman"/>
                <a:cs typeface="Times New Roman"/>
              </a:rPr>
              <a:t> </a:t>
            </a:r>
            <a:r>
              <a:rPr dirty="0" sz="2300" spc="-20" b="1">
                <a:latin typeface="Times New Roman"/>
                <a:cs typeface="Times New Roman"/>
              </a:rPr>
              <a:t>Linux</a:t>
            </a:r>
            <a:endParaRPr sz="2300">
              <a:latin typeface="Times New Roman"/>
              <a:cs typeface="Times New Roman"/>
            </a:endParaRPr>
          </a:p>
          <a:p>
            <a:pPr marL="469900">
              <a:lnSpc>
                <a:spcPct val="100000"/>
              </a:lnSpc>
              <a:spcBef>
                <a:spcPts val="1935"/>
              </a:spcBef>
            </a:pPr>
            <a:r>
              <a:rPr dirty="0" sz="1700" spc="-10" b="1">
                <a:latin typeface="Times New Roman"/>
                <a:cs typeface="Times New Roman"/>
              </a:rPr>
              <a:t>Objective:</a:t>
            </a:r>
            <a:endParaRPr sz="1700">
              <a:latin typeface="Times New Roman"/>
              <a:cs typeface="Times New Roman"/>
            </a:endParaRPr>
          </a:p>
          <a:p>
            <a:pPr marL="12700" marR="5080">
              <a:lnSpc>
                <a:spcPct val="103400"/>
              </a:lnSpc>
              <a:spcBef>
                <a:spcPts val="1210"/>
              </a:spcBef>
            </a:pPr>
            <a:r>
              <a:rPr dirty="0" sz="1600" b="1">
                <a:latin typeface="Times New Roman"/>
                <a:cs typeface="Times New Roman"/>
              </a:rPr>
              <a:t>In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this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lab,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students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will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learn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how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to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manage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users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and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groups,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and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how</a:t>
            </a:r>
            <a:r>
              <a:rPr dirty="0" sz="1600" spc="-35" b="1">
                <a:latin typeface="Times New Roman"/>
                <a:cs typeface="Times New Roman"/>
              </a:rPr>
              <a:t> to </a:t>
            </a:r>
            <a:r>
              <a:rPr dirty="0" sz="1600" spc="-10" b="1">
                <a:latin typeface="Times New Roman"/>
                <a:cs typeface="Times New Roman"/>
              </a:rPr>
              <a:t>configure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file</a:t>
            </a:r>
            <a:r>
              <a:rPr dirty="0" sz="1600" spc="-30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permissions</a:t>
            </a:r>
            <a:r>
              <a:rPr dirty="0" sz="1600" spc="-3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using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Linux</a:t>
            </a:r>
            <a:r>
              <a:rPr dirty="0" sz="1600" spc="-30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command-</a:t>
            </a:r>
            <a:r>
              <a:rPr dirty="0" sz="1600" b="1">
                <a:latin typeface="Times New Roman"/>
                <a:cs typeface="Times New Roman"/>
              </a:rPr>
              <a:t>line</a:t>
            </a:r>
            <a:r>
              <a:rPr dirty="0" sz="1600" spc="-3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tools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in</a:t>
            </a:r>
            <a:r>
              <a:rPr dirty="0" sz="1600" spc="-3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a</a:t>
            </a:r>
            <a:r>
              <a:rPr dirty="0" sz="1600" spc="-3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Kali</a:t>
            </a:r>
            <a:r>
              <a:rPr dirty="0" sz="1600" spc="-30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Linux environment.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3" name="object 3" descr=""/>
          <p:cNvSpPr/>
          <p:nvPr/>
        </p:nvSpPr>
        <p:spPr>
          <a:xfrm>
            <a:off x="952500" y="3371827"/>
            <a:ext cx="6045200" cy="0"/>
          </a:xfrm>
          <a:custGeom>
            <a:avLst/>
            <a:gdLst/>
            <a:ahLst/>
            <a:cxnLst/>
            <a:rect l="l" t="t" r="r" b="b"/>
            <a:pathLst>
              <a:path w="6045200" h="0">
                <a:moveTo>
                  <a:pt x="0" y="0"/>
                </a:moveTo>
                <a:lnTo>
                  <a:pt x="6045200" y="0"/>
                </a:lnTo>
              </a:path>
            </a:pathLst>
          </a:custGeom>
          <a:ln w="12700">
            <a:solidFill>
              <a:srgbClr val="87878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 txBox="1"/>
          <p:nvPr/>
        </p:nvSpPr>
        <p:spPr>
          <a:xfrm>
            <a:off x="444500" y="3650902"/>
            <a:ext cx="6519545" cy="335661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469900">
              <a:lnSpc>
                <a:spcPct val="100000"/>
              </a:lnSpc>
              <a:spcBef>
                <a:spcPts val="100"/>
              </a:spcBef>
            </a:pPr>
            <a:r>
              <a:rPr dirty="0" sz="1700" b="1">
                <a:latin typeface="Times New Roman"/>
                <a:cs typeface="Times New Roman"/>
              </a:rPr>
              <a:t>1.</a:t>
            </a:r>
            <a:r>
              <a:rPr dirty="0" sz="1700" spc="-20" b="1">
                <a:latin typeface="Times New Roman"/>
                <a:cs typeface="Times New Roman"/>
              </a:rPr>
              <a:t> </a:t>
            </a:r>
            <a:r>
              <a:rPr dirty="0" sz="1700" spc="-10" b="1">
                <a:latin typeface="Times New Roman"/>
                <a:cs typeface="Times New Roman"/>
              </a:rPr>
              <a:t>Understanding</a:t>
            </a:r>
            <a:r>
              <a:rPr dirty="0" sz="1700" spc="-15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Users</a:t>
            </a:r>
            <a:r>
              <a:rPr dirty="0" sz="1700" spc="-15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in</a:t>
            </a:r>
            <a:r>
              <a:rPr dirty="0" sz="1700" spc="-20" b="1">
                <a:latin typeface="Times New Roman"/>
                <a:cs typeface="Times New Roman"/>
              </a:rPr>
              <a:t> Linux</a:t>
            </a:r>
            <a:endParaRPr sz="17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275"/>
              </a:spcBef>
            </a:pPr>
            <a:r>
              <a:rPr dirty="0" sz="1600" b="1">
                <a:latin typeface="Times New Roman"/>
                <a:cs typeface="Times New Roman"/>
              </a:rPr>
              <a:t>In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Linux,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there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are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two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types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of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users:</a:t>
            </a:r>
            <a:endParaRPr sz="1600">
              <a:latin typeface="Times New Roman"/>
              <a:cs typeface="Times New Roman"/>
            </a:endParaRPr>
          </a:p>
          <a:p>
            <a:pPr marL="470534" indent="-229235">
              <a:lnSpc>
                <a:spcPct val="100000"/>
              </a:lnSpc>
              <a:spcBef>
                <a:spcPts val="1270"/>
              </a:spcBef>
              <a:buFont typeface="Arial"/>
              <a:buChar char="●"/>
              <a:tabLst>
                <a:tab pos="470534" algn="l"/>
              </a:tabLst>
            </a:pPr>
            <a:r>
              <a:rPr dirty="0" sz="1600" b="1">
                <a:latin typeface="Times New Roman"/>
                <a:cs typeface="Times New Roman"/>
              </a:rPr>
              <a:t>Standard</a:t>
            </a:r>
            <a:r>
              <a:rPr dirty="0" sz="1600" spc="-5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User:</a:t>
            </a:r>
            <a:r>
              <a:rPr dirty="0" sz="1600" spc="-5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A</a:t>
            </a:r>
            <a:r>
              <a:rPr dirty="0" sz="1600" spc="-5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regular</a:t>
            </a:r>
            <a:r>
              <a:rPr dirty="0" sz="1600" spc="-5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user</a:t>
            </a:r>
            <a:r>
              <a:rPr dirty="0" sz="1600" spc="-5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with</a:t>
            </a:r>
            <a:r>
              <a:rPr dirty="0" sz="1600" spc="-5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limited</a:t>
            </a:r>
            <a:r>
              <a:rPr dirty="0" sz="1600" spc="-5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system</a:t>
            </a:r>
            <a:r>
              <a:rPr dirty="0" sz="1600" spc="-50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privileges.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5"/>
              </a:spcBef>
              <a:buFont typeface="Arial"/>
              <a:buChar char="●"/>
            </a:pPr>
            <a:endParaRPr sz="1600">
              <a:latin typeface="Times New Roman"/>
              <a:cs typeface="Times New Roman"/>
            </a:endParaRPr>
          </a:p>
          <a:p>
            <a:pPr marL="469900" marR="5080" indent="-228600">
              <a:lnSpc>
                <a:spcPct val="103400"/>
              </a:lnSpc>
              <a:buFont typeface="Arial"/>
              <a:buChar char="●"/>
              <a:tabLst>
                <a:tab pos="469900" algn="l"/>
              </a:tabLst>
            </a:pPr>
            <a:r>
              <a:rPr dirty="0" sz="1600" b="1">
                <a:latin typeface="Times New Roman"/>
                <a:cs typeface="Times New Roman"/>
              </a:rPr>
              <a:t>Root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User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(Administrator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/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Super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User):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A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user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with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complete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system </a:t>
            </a:r>
            <a:r>
              <a:rPr dirty="0" sz="1600" b="1">
                <a:latin typeface="Times New Roman"/>
                <a:cs typeface="Times New Roman"/>
              </a:rPr>
              <a:t>access,</a:t>
            </a:r>
            <a:r>
              <a:rPr dirty="0" sz="1600" spc="-4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able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to</a:t>
            </a:r>
            <a:r>
              <a:rPr dirty="0" sz="1600" spc="-4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perform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any</a:t>
            </a:r>
            <a:r>
              <a:rPr dirty="0" sz="1600" spc="-45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operation.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410"/>
              </a:spcBef>
            </a:pP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600" spc="-60" b="1">
                <a:latin typeface="Times New Roman"/>
                <a:cs typeface="Times New Roman"/>
              </a:rPr>
              <a:t>To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switch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to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root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user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mode,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we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use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the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command:</a:t>
            </a:r>
            <a:endParaRPr sz="1600">
              <a:latin typeface="Times New Roman"/>
              <a:cs typeface="Times New Roman"/>
            </a:endParaRPr>
          </a:p>
          <a:p>
            <a:pPr marL="469900">
              <a:lnSpc>
                <a:spcPct val="100000"/>
              </a:lnSpc>
              <a:spcBef>
                <a:spcPts val="1450"/>
              </a:spcBef>
            </a:pPr>
            <a:r>
              <a:rPr dirty="0" sz="1600" b="1">
                <a:solidFill>
                  <a:srgbClr val="178037"/>
                </a:solidFill>
                <a:latin typeface="Courier New"/>
                <a:cs typeface="Courier New"/>
              </a:rPr>
              <a:t>sudo</a:t>
            </a:r>
            <a:r>
              <a:rPr dirty="0" sz="1600" spc="-60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600" spc="-25" b="1">
                <a:solidFill>
                  <a:srgbClr val="178037"/>
                </a:solidFill>
                <a:latin typeface="Courier New"/>
                <a:cs typeface="Courier New"/>
              </a:rPr>
              <a:t>su</a:t>
            </a:r>
            <a:endParaRPr sz="1600">
              <a:latin typeface="Courier New"/>
              <a:cs typeface="Courier New"/>
            </a:endParaRPr>
          </a:p>
          <a:p>
            <a:pPr marL="12700">
              <a:lnSpc>
                <a:spcPct val="100000"/>
              </a:lnSpc>
              <a:spcBef>
                <a:spcPts val="1375"/>
              </a:spcBef>
            </a:pPr>
            <a:r>
              <a:rPr dirty="0" sz="1600" b="1" i="1">
                <a:latin typeface="Times New Roman"/>
                <a:cs typeface="Times New Roman"/>
              </a:rPr>
              <a:t>(Super</a:t>
            </a:r>
            <a:r>
              <a:rPr dirty="0" sz="1600" spc="-35" b="1" i="1">
                <a:latin typeface="Times New Roman"/>
                <a:cs typeface="Times New Roman"/>
              </a:rPr>
              <a:t> </a:t>
            </a:r>
            <a:r>
              <a:rPr dirty="0" sz="1600" b="1" i="1">
                <a:latin typeface="Times New Roman"/>
                <a:cs typeface="Times New Roman"/>
              </a:rPr>
              <a:t>User</a:t>
            </a:r>
            <a:r>
              <a:rPr dirty="0" sz="1600" spc="-35" b="1" i="1">
                <a:latin typeface="Times New Roman"/>
                <a:cs typeface="Times New Roman"/>
              </a:rPr>
              <a:t> </a:t>
            </a:r>
            <a:r>
              <a:rPr dirty="0" sz="1600" b="1" i="1">
                <a:latin typeface="Times New Roman"/>
                <a:cs typeface="Times New Roman"/>
              </a:rPr>
              <a:t>Do</a:t>
            </a:r>
            <a:r>
              <a:rPr dirty="0" sz="1600" spc="-30" b="1" i="1">
                <a:latin typeface="Times New Roman"/>
                <a:cs typeface="Times New Roman"/>
              </a:rPr>
              <a:t> </a:t>
            </a:r>
            <a:r>
              <a:rPr dirty="0" sz="1600" b="1" i="1">
                <a:latin typeface="Times New Roman"/>
                <a:cs typeface="Times New Roman"/>
              </a:rPr>
              <a:t>-</a:t>
            </a:r>
            <a:r>
              <a:rPr dirty="0" sz="1600" spc="-35" b="1" i="1">
                <a:latin typeface="Times New Roman"/>
                <a:cs typeface="Times New Roman"/>
              </a:rPr>
              <a:t> </a:t>
            </a:r>
            <a:r>
              <a:rPr dirty="0" sz="1600" b="1" i="1">
                <a:latin typeface="Times New Roman"/>
                <a:cs typeface="Times New Roman"/>
              </a:rPr>
              <a:t>grants</a:t>
            </a:r>
            <a:r>
              <a:rPr dirty="0" sz="1600" spc="-30" b="1" i="1">
                <a:latin typeface="Times New Roman"/>
                <a:cs typeface="Times New Roman"/>
              </a:rPr>
              <a:t> </a:t>
            </a:r>
            <a:r>
              <a:rPr dirty="0" sz="1600" b="1" i="1">
                <a:latin typeface="Times New Roman"/>
                <a:cs typeface="Times New Roman"/>
              </a:rPr>
              <a:t>root</a:t>
            </a:r>
            <a:r>
              <a:rPr dirty="0" sz="1600" spc="-35" b="1" i="1">
                <a:latin typeface="Times New Roman"/>
                <a:cs typeface="Times New Roman"/>
              </a:rPr>
              <a:t> </a:t>
            </a:r>
            <a:r>
              <a:rPr dirty="0" sz="1600" spc="-10" b="1" i="1">
                <a:latin typeface="Times New Roman"/>
                <a:cs typeface="Times New Roman"/>
              </a:rPr>
              <a:t>privileges)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5" name="object 5" descr=""/>
          <p:cNvSpPr/>
          <p:nvPr/>
        </p:nvSpPr>
        <p:spPr>
          <a:xfrm>
            <a:off x="952500" y="7334230"/>
            <a:ext cx="6045200" cy="0"/>
          </a:xfrm>
          <a:custGeom>
            <a:avLst/>
            <a:gdLst/>
            <a:ahLst/>
            <a:cxnLst/>
            <a:rect l="l" t="t" r="r" b="b"/>
            <a:pathLst>
              <a:path w="6045200" h="0">
                <a:moveTo>
                  <a:pt x="0" y="0"/>
                </a:moveTo>
                <a:lnTo>
                  <a:pt x="6045200" y="0"/>
                </a:lnTo>
              </a:path>
            </a:pathLst>
          </a:custGeom>
          <a:ln w="12700">
            <a:solidFill>
              <a:srgbClr val="87878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 descr=""/>
          <p:cNvSpPr txBox="1"/>
          <p:nvPr/>
        </p:nvSpPr>
        <p:spPr>
          <a:xfrm>
            <a:off x="444500" y="7622331"/>
            <a:ext cx="4536440" cy="19431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469900">
              <a:lnSpc>
                <a:spcPct val="100000"/>
              </a:lnSpc>
              <a:spcBef>
                <a:spcPts val="100"/>
              </a:spcBef>
            </a:pPr>
            <a:r>
              <a:rPr dirty="0" sz="1700" b="1">
                <a:latin typeface="Times New Roman"/>
                <a:cs typeface="Times New Roman"/>
              </a:rPr>
              <a:t>2.</a:t>
            </a:r>
            <a:r>
              <a:rPr dirty="0" sz="1700" spc="-20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User</a:t>
            </a:r>
            <a:r>
              <a:rPr dirty="0" sz="1700" spc="-20" b="1">
                <a:latin typeface="Times New Roman"/>
                <a:cs typeface="Times New Roman"/>
              </a:rPr>
              <a:t> </a:t>
            </a:r>
            <a:r>
              <a:rPr dirty="0" sz="1700" spc="-10" b="1">
                <a:latin typeface="Times New Roman"/>
                <a:cs typeface="Times New Roman"/>
              </a:rPr>
              <a:t>Management</a:t>
            </a:r>
            <a:endParaRPr sz="1700">
              <a:latin typeface="Times New Roman"/>
              <a:cs typeface="Times New Roman"/>
            </a:endParaRPr>
          </a:p>
          <a:p>
            <a:pPr marL="469900">
              <a:lnSpc>
                <a:spcPct val="100000"/>
              </a:lnSpc>
              <a:spcBef>
                <a:spcPts val="1495"/>
              </a:spcBef>
            </a:pPr>
            <a:r>
              <a:rPr dirty="0" sz="1300" b="1">
                <a:latin typeface="Times New Roman"/>
                <a:cs typeface="Times New Roman"/>
              </a:rPr>
              <a:t>Creating</a:t>
            </a:r>
            <a:r>
              <a:rPr dirty="0" sz="1300" spc="-25" b="1">
                <a:latin typeface="Times New Roman"/>
                <a:cs typeface="Times New Roman"/>
              </a:rPr>
              <a:t> </a:t>
            </a:r>
            <a:r>
              <a:rPr dirty="0" sz="1300" b="1">
                <a:latin typeface="Times New Roman"/>
                <a:cs typeface="Times New Roman"/>
              </a:rPr>
              <a:t>a</a:t>
            </a:r>
            <a:r>
              <a:rPr dirty="0" sz="1300" spc="-20" b="1">
                <a:latin typeface="Times New Roman"/>
                <a:cs typeface="Times New Roman"/>
              </a:rPr>
              <a:t> </a:t>
            </a:r>
            <a:r>
              <a:rPr dirty="0" sz="1300" b="1">
                <a:latin typeface="Times New Roman"/>
                <a:cs typeface="Times New Roman"/>
              </a:rPr>
              <a:t>New</a:t>
            </a:r>
            <a:r>
              <a:rPr dirty="0" sz="1300" spc="-25" b="1">
                <a:latin typeface="Times New Roman"/>
                <a:cs typeface="Times New Roman"/>
              </a:rPr>
              <a:t> </a:t>
            </a:r>
            <a:r>
              <a:rPr dirty="0" sz="1300" b="1">
                <a:latin typeface="Times New Roman"/>
                <a:cs typeface="Times New Roman"/>
              </a:rPr>
              <a:t>User</a:t>
            </a:r>
            <a:r>
              <a:rPr dirty="0" sz="1300" spc="-20" b="1">
                <a:latin typeface="Times New Roman"/>
                <a:cs typeface="Times New Roman"/>
              </a:rPr>
              <a:t> </a:t>
            </a:r>
            <a:r>
              <a:rPr dirty="0" sz="1300" spc="-10" b="1">
                <a:latin typeface="Times New Roman"/>
                <a:cs typeface="Times New Roman"/>
              </a:rPr>
              <a:t>(Standard</a:t>
            </a:r>
            <a:r>
              <a:rPr dirty="0" sz="1300" spc="-20" b="1">
                <a:latin typeface="Times New Roman"/>
                <a:cs typeface="Times New Roman"/>
              </a:rPr>
              <a:t> </a:t>
            </a:r>
            <a:r>
              <a:rPr dirty="0" sz="1300" b="1">
                <a:latin typeface="Times New Roman"/>
                <a:cs typeface="Times New Roman"/>
              </a:rPr>
              <a:t>User</a:t>
            </a:r>
            <a:r>
              <a:rPr dirty="0" sz="1300" spc="-25" b="1">
                <a:latin typeface="Times New Roman"/>
                <a:cs typeface="Times New Roman"/>
              </a:rPr>
              <a:t> </a:t>
            </a:r>
            <a:r>
              <a:rPr dirty="0" sz="1300" spc="-20" b="1">
                <a:latin typeface="Times New Roman"/>
                <a:cs typeface="Times New Roman"/>
              </a:rPr>
              <a:t>Mode)</a:t>
            </a:r>
            <a:endParaRPr sz="13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235"/>
              </a:spcBef>
            </a:pPr>
            <a:r>
              <a:rPr dirty="0" sz="1600" spc="-60" b="1">
                <a:latin typeface="Times New Roman"/>
                <a:cs typeface="Times New Roman"/>
              </a:rPr>
              <a:t>To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create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a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new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 spc="-20" b="1">
                <a:latin typeface="Times New Roman"/>
                <a:cs typeface="Times New Roman"/>
              </a:rPr>
              <a:t>user:</a:t>
            </a:r>
            <a:endParaRPr sz="1600">
              <a:latin typeface="Times New Roman"/>
              <a:cs typeface="Times New Roman"/>
            </a:endParaRPr>
          </a:p>
          <a:p>
            <a:pPr marL="469900">
              <a:lnSpc>
                <a:spcPct val="100000"/>
              </a:lnSpc>
              <a:spcBef>
                <a:spcPts val="1445"/>
              </a:spcBef>
            </a:pPr>
            <a:r>
              <a:rPr dirty="0" sz="1600" b="1">
                <a:solidFill>
                  <a:srgbClr val="178037"/>
                </a:solidFill>
                <a:latin typeface="Courier New"/>
                <a:cs typeface="Courier New"/>
              </a:rPr>
              <a:t>sudo</a:t>
            </a:r>
            <a:r>
              <a:rPr dirty="0" sz="1600" spc="-85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600" b="1">
                <a:solidFill>
                  <a:srgbClr val="178037"/>
                </a:solidFill>
                <a:latin typeface="Courier New"/>
                <a:cs typeface="Courier New"/>
              </a:rPr>
              <a:t>useradd</a:t>
            </a:r>
            <a:r>
              <a:rPr dirty="0" sz="1600" spc="-80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600" spc="-20" b="1">
                <a:solidFill>
                  <a:srgbClr val="178037"/>
                </a:solidFill>
                <a:latin typeface="Courier New"/>
                <a:cs typeface="Courier New"/>
              </a:rPr>
              <a:t>test</a:t>
            </a:r>
            <a:endParaRPr sz="1600">
              <a:latin typeface="Courier New"/>
              <a:cs typeface="Courier New"/>
            </a:endParaRPr>
          </a:p>
          <a:p>
            <a:pPr marL="499745">
              <a:lnSpc>
                <a:spcPct val="100000"/>
              </a:lnSpc>
              <a:spcBef>
                <a:spcPts val="1560"/>
              </a:spcBef>
            </a:pPr>
            <a:r>
              <a:rPr dirty="0" sz="1600" b="1">
                <a:solidFill>
                  <a:srgbClr val="178037"/>
                </a:solidFill>
                <a:latin typeface="Courier New"/>
                <a:cs typeface="Courier New"/>
              </a:rPr>
              <a:t>sudo</a:t>
            </a:r>
            <a:r>
              <a:rPr dirty="0" sz="1600" spc="-65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600" b="1">
                <a:solidFill>
                  <a:srgbClr val="178037"/>
                </a:solidFill>
                <a:latin typeface="Courier New"/>
                <a:cs typeface="Courier New"/>
              </a:rPr>
              <a:t>useradd</a:t>
            </a:r>
            <a:r>
              <a:rPr dirty="0" sz="1600" spc="-60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600" spc="-20" b="1">
                <a:solidFill>
                  <a:srgbClr val="178037"/>
                </a:solidFill>
                <a:latin typeface="Courier New"/>
                <a:cs typeface="Courier New"/>
              </a:rPr>
              <a:t>-</a:t>
            </a:r>
            <a:r>
              <a:rPr dirty="0" sz="1600" b="1">
                <a:solidFill>
                  <a:srgbClr val="178037"/>
                </a:solidFill>
                <a:latin typeface="Courier New"/>
                <a:cs typeface="Courier New"/>
              </a:rPr>
              <a:t>m</a:t>
            </a:r>
            <a:r>
              <a:rPr dirty="0" sz="1600" spc="-65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600" spc="-20" b="1">
                <a:solidFill>
                  <a:srgbClr val="178037"/>
                </a:solidFill>
                <a:latin typeface="Courier New"/>
                <a:cs typeface="Courier New"/>
              </a:rPr>
              <a:t>-</a:t>
            </a:r>
            <a:r>
              <a:rPr dirty="0" sz="1600" b="1">
                <a:solidFill>
                  <a:srgbClr val="178037"/>
                </a:solidFill>
                <a:latin typeface="Courier New"/>
                <a:cs typeface="Courier New"/>
              </a:rPr>
              <a:t>s</a:t>
            </a:r>
            <a:r>
              <a:rPr dirty="0" sz="1600" spc="-60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600" b="1">
                <a:solidFill>
                  <a:srgbClr val="178037"/>
                </a:solidFill>
                <a:latin typeface="Courier New"/>
                <a:cs typeface="Courier New"/>
              </a:rPr>
              <a:t>/bin/bash</a:t>
            </a:r>
            <a:r>
              <a:rPr dirty="0" sz="1600" spc="-65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600" spc="-20" b="1">
                <a:solidFill>
                  <a:srgbClr val="178037"/>
                </a:solidFill>
                <a:latin typeface="Courier New"/>
                <a:cs typeface="Courier New"/>
              </a:rPr>
              <a:t>test</a:t>
            </a:r>
            <a:endParaRPr sz="1600">
              <a:latin typeface="Courier New"/>
              <a:cs typeface="Courier New"/>
            </a:endParaRPr>
          </a:p>
        </p:txBody>
      </p:sp>
      <p:sp>
        <p:nvSpPr>
          <p:cNvPr id="7" name="object 7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25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/>
              <a:t>Md.</a:t>
            </a:r>
            <a:r>
              <a:rPr dirty="0" spc="55"/>
              <a:t> </a:t>
            </a:r>
            <a:r>
              <a:rPr dirty="0" spc="-25"/>
              <a:t>Tariqul</a:t>
            </a:r>
            <a:r>
              <a:rPr dirty="0" spc="60"/>
              <a:t> </a:t>
            </a:r>
            <a:r>
              <a:rPr dirty="0"/>
              <a:t>Islam,</a:t>
            </a:r>
            <a:r>
              <a:rPr dirty="0" spc="55"/>
              <a:t> </a:t>
            </a:r>
            <a:r>
              <a:rPr dirty="0" spc="-30"/>
              <a:t>Lecturer,</a:t>
            </a:r>
            <a:r>
              <a:rPr dirty="0" spc="60"/>
              <a:t> </a:t>
            </a:r>
            <a:r>
              <a:rPr dirty="0" spc="-20"/>
              <a:t>Department</a:t>
            </a:r>
            <a:r>
              <a:rPr dirty="0" spc="55"/>
              <a:t> </a:t>
            </a:r>
            <a:r>
              <a:rPr dirty="0"/>
              <a:t>of</a:t>
            </a:r>
            <a:r>
              <a:rPr dirty="0" spc="60"/>
              <a:t> CSE,</a:t>
            </a:r>
            <a:r>
              <a:rPr dirty="0" spc="55"/>
              <a:t> </a:t>
            </a:r>
            <a:r>
              <a:rPr dirty="0"/>
              <a:t>University</a:t>
            </a:r>
            <a:r>
              <a:rPr dirty="0" spc="60"/>
              <a:t> </a:t>
            </a:r>
            <a:r>
              <a:rPr dirty="0"/>
              <a:t>of</a:t>
            </a:r>
            <a:r>
              <a:rPr dirty="0" spc="60"/>
              <a:t> </a:t>
            </a:r>
            <a:r>
              <a:rPr dirty="0"/>
              <a:t>Global</a:t>
            </a:r>
            <a:r>
              <a:rPr dirty="0" spc="55"/>
              <a:t> </a:t>
            </a:r>
            <a:r>
              <a:rPr dirty="0"/>
              <a:t>Village</a:t>
            </a:r>
            <a:r>
              <a:rPr dirty="0" spc="60"/>
              <a:t> </a:t>
            </a:r>
            <a:r>
              <a:rPr dirty="0" spc="-10"/>
              <a:t>(UGV)</a:t>
            </a:r>
          </a:p>
        </p:txBody>
      </p:sp>
      <p:sp>
        <p:nvSpPr>
          <p:cNvPr id="8" name="object 8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25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 spc="-20"/>
              <a:t>Page:</a:t>
            </a:r>
            <a:r>
              <a:rPr dirty="0" spc="-10"/>
              <a:t> </a:t>
            </a:r>
            <a:r>
              <a:rPr dirty="0" spc="-40"/>
              <a:t>41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444500" y="911423"/>
            <a:ext cx="5138420" cy="31686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499745">
              <a:lnSpc>
                <a:spcPct val="100000"/>
              </a:lnSpc>
              <a:spcBef>
                <a:spcPts val="100"/>
              </a:spcBef>
            </a:pPr>
            <a:r>
              <a:rPr dirty="0" sz="1600" b="1">
                <a:solidFill>
                  <a:srgbClr val="178037"/>
                </a:solidFill>
                <a:latin typeface="Courier New"/>
                <a:cs typeface="Courier New"/>
              </a:rPr>
              <a:t>sudo</a:t>
            </a:r>
            <a:r>
              <a:rPr dirty="0" sz="1600" spc="-75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600" b="1">
                <a:solidFill>
                  <a:srgbClr val="178037"/>
                </a:solidFill>
                <a:latin typeface="Courier New"/>
                <a:cs typeface="Courier New"/>
              </a:rPr>
              <a:t>passwd</a:t>
            </a:r>
            <a:r>
              <a:rPr dirty="0" sz="1600" spc="-75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600" spc="-20" b="1">
                <a:solidFill>
                  <a:srgbClr val="178037"/>
                </a:solidFill>
                <a:latin typeface="Courier New"/>
                <a:cs typeface="Courier New"/>
              </a:rPr>
              <a:t>test</a:t>
            </a:r>
            <a:endParaRPr sz="1600">
              <a:latin typeface="Courier New"/>
              <a:cs typeface="Courier New"/>
            </a:endParaRPr>
          </a:p>
          <a:p>
            <a:pPr marL="393700">
              <a:lnSpc>
                <a:spcPct val="100000"/>
              </a:lnSpc>
              <a:spcBef>
                <a:spcPts val="1555"/>
              </a:spcBef>
            </a:pPr>
            <a:r>
              <a:rPr dirty="0" sz="1600" b="1">
                <a:latin typeface="Times New Roman"/>
                <a:cs typeface="Times New Roman"/>
              </a:rPr>
              <a:t>This</a:t>
            </a:r>
            <a:r>
              <a:rPr dirty="0" sz="1600" spc="-5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command</a:t>
            </a:r>
            <a:r>
              <a:rPr dirty="0" sz="1600" spc="-3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adds</a:t>
            </a:r>
            <a:r>
              <a:rPr dirty="0" sz="1600" spc="-2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a</a:t>
            </a:r>
            <a:r>
              <a:rPr dirty="0" sz="1600" spc="-2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user</a:t>
            </a:r>
            <a:r>
              <a:rPr dirty="0" sz="1600" spc="-3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named</a:t>
            </a:r>
            <a:r>
              <a:rPr dirty="0" sz="1600" spc="-25" b="1">
                <a:latin typeface="Times New Roman"/>
                <a:cs typeface="Times New Roman"/>
              </a:rPr>
              <a:t> </a:t>
            </a:r>
            <a:r>
              <a:rPr dirty="0" sz="1600" spc="-20" b="1">
                <a:solidFill>
                  <a:srgbClr val="178037"/>
                </a:solidFill>
                <a:latin typeface="Courier New"/>
                <a:cs typeface="Courier New"/>
              </a:rPr>
              <a:t>test</a:t>
            </a:r>
            <a:r>
              <a:rPr dirty="0" sz="1600" spc="-565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to</a:t>
            </a:r>
            <a:r>
              <a:rPr dirty="0" sz="1600" spc="-3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the</a:t>
            </a:r>
            <a:r>
              <a:rPr dirty="0" sz="1600" spc="-25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system.</a:t>
            </a:r>
            <a:endParaRPr sz="1600">
              <a:latin typeface="Times New Roman"/>
              <a:cs typeface="Times New Roman"/>
            </a:endParaRPr>
          </a:p>
          <a:p>
            <a:pPr marL="469900">
              <a:lnSpc>
                <a:spcPct val="100000"/>
              </a:lnSpc>
              <a:spcBef>
                <a:spcPts val="1595"/>
              </a:spcBef>
            </a:pPr>
            <a:r>
              <a:rPr dirty="0" sz="1300" b="1">
                <a:latin typeface="Times New Roman"/>
                <a:cs typeface="Times New Roman"/>
              </a:rPr>
              <a:t>Checking</a:t>
            </a:r>
            <a:r>
              <a:rPr dirty="0" sz="1300" spc="-45" b="1">
                <a:latin typeface="Times New Roman"/>
                <a:cs typeface="Times New Roman"/>
              </a:rPr>
              <a:t> </a:t>
            </a:r>
            <a:r>
              <a:rPr dirty="0" sz="1300" b="1">
                <a:latin typeface="Times New Roman"/>
                <a:cs typeface="Times New Roman"/>
              </a:rPr>
              <a:t>User</a:t>
            </a:r>
            <a:r>
              <a:rPr dirty="0" sz="1300" spc="-40" b="1">
                <a:latin typeface="Times New Roman"/>
                <a:cs typeface="Times New Roman"/>
              </a:rPr>
              <a:t> </a:t>
            </a:r>
            <a:r>
              <a:rPr dirty="0" sz="1300" spc="-20" b="1">
                <a:latin typeface="Times New Roman"/>
                <a:cs typeface="Times New Roman"/>
              </a:rPr>
              <a:t>List</a:t>
            </a:r>
            <a:endParaRPr sz="13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235"/>
              </a:spcBef>
            </a:pPr>
            <a:r>
              <a:rPr dirty="0" sz="1600" spc="-60" b="1">
                <a:latin typeface="Times New Roman"/>
                <a:cs typeface="Times New Roman"/>
              </a:rPr>
              <a:t>To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view</a:t>
            </a:r>
            <a:r>
              <a:rPr dirty="0" sz="1600" spc="-5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all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system</a:t>
            </a:r>
            <a:r>
              <a:rPr dirty="0" sz="1600" spc="-45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users:</a:t>
            </a:r>
            <a:endParaRPr sz="1600">
              <a:latin typeface="Times New Roman"/>
              <a:cs typeface="Times New Roman"/>
            </a:endParaRPr>
          </a:p>
          <a:p>
            <a:pPr marL="469900">
              <a:lnSpc>
                <a:spcPct val="100000"/>
              </a:lnSpc>
              <a:spcBef>
                <a:spcPts val="1445"/>
              </a:spcBef>
            </a:pPr>
            <a:r>
              <a:rPr dirty="0" sz="1600" b="1">
                <a:solidFill>
                  <a:srgbClr val="178037"/>
                </a:solidFill>
                <a:latin typeface="Courier New"/>
                <a:cs typeface="Courier New"/>
              </a:rPr>
              <a:t>sudo</a:t>
            </a:r>
            <a:r>
              <a:rPr dirty="0" sz="1600" spc="-55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600" b="1">
                <a:solidFill>
                  <a:srgbClr val="178037"/>
                </a:solidFill>
                <a:latin typeface="Courier New"/>
                <a:cs typeface="Courier New"/>
              </a:rPr>
              <a:t>cat</a:t>
            </a:r>
            <a:r>
              <a:rPr dirty="0" sz="1600" spc="-50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600" spc="-10" b="1">
                <a:solidFill>
                  <a:srgbClr val="178037"/>
                </a:solidFill>
                <a:latin typeface="Courier New"/>
                <a:cs typeface="Courier New"/>
              </a:rPr>
              <a:t>/etc/passwd</a:t>
            </a:r>
            <a:endParaRPr sz="1600">
              <a:latin typeface="Courier New"/>
              <a:cs typeface="Courier New"/>
            </a:endParaRPr>
          </a:p>
          <a:p>
            <a:pPr marL="469900">
              <a:lnSpc>
                <a:spcPct val="100000"/>
              </a:lnSpc>
              <a:spcBef>
                <a:spcPts val="1595"/>
              </a:spcBef>
            </a:pPr>
            <a:r>
              <a:rPr dirty="0" sz="1300" b="1">
                <a:latin typeface="Times New Roman"/>
                <a:cs typeface="Times New Roman"/>
              </a:rPr>
              <a:t>Setting</a:t>
            </a:r>
            <a:r>
              <a:rPr dirty="0" sz="1300" spc="-30" b="1">
                <a:latin typeface="Times New Roman"/>
                <a:cs typeface="Times New Roman"/>
              </a:rPr>
              <a:t> </a:t>
            </a:r>
            <a:r>
              <a:rPr dirty="0" sz="1300" b="1">
                <a:latin typeface="Times New Roman"/>
                <a:cs typeface="Times New Roman"/>
              </a:rPr>
              <a:t>a</a:t>
            </a:r>
            <a:r>
              <a:rPr dirty="0" sz="1300" spc="-30" b="1">
                <a:latin typeface="Times New Roman"/>
                <a:cs typeface="Times New Roman"/>
              </a:rPr>
              <a:t> </a:t>
            </a:r>
            <a:r>
              <a:rPr dirty="0" sz="1300" b="1">
                <a:latin typeface="Times New Roman"/>
                <a:cs typeface="Times New Roman"/>
              </a:rPr>
              <a:t>Password</a:t>
            </a:r>
            <a:r>
              <a:rPr dirty="0" sz="1300" spc="-30" b="1">
                <a:latin typeface="Times New Roman"/>
                <a:cs typeface="Times New Roman"/>
              </a:rPr>
              <a:t> </a:t>
            </a:r>
            <a:r>
              <a:rPr dirty="0" sz="1300" b="1">
                <a:latin typeface="Times New Roman"/>
                <a:cs typeface="Times New Roman"/>
              </a:rPr>
              <a:t>for</a:t>
            </a:r>
            <a:r>
              <a:rPr dirty="0" sz="1300" spc="-30" b="1">
                <a:latin typeface="Times New Roman"/>
                <a:cs typeface="Times New Roman"/>
              </a:rPr>
              <a:t> </a:t>
            </a:r>
            <a:r>
              <a:rPr dirty="0" sz="1300" b="1">
                <a:latin typeface="Times New Roman"/>
                <a:cs typeface="Times New Roman"/>
              </a:rPr>
              <a:t>a</a:t>
            </a:r>
            <a:r>
              <a:rPr dirty="0" sz="1300" spc="-30" b="1">
                <a:latin typeface="Times New Roman"/>
                <a:cs typeface="Times New Roman"/>
              </a:rPr>
              <a:t> </a:t>
            </a:r>
            <a:r>
              <a:rPr dirty="0" sz="1300" spc="-20" b="1">
                <a:latin typeface="Times New Roman"/>
                <a:cs typeface="Times New Roman"/>
              </a:rPr>
              <a:t>User</a:t>
            </a:r>
            <a:endParaRPr sz="13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235"/>
              </a:spcBef>
            </a:pPr>
            <a:r>
              <a:rPr dirty="0" sz="1600" spc="-60" b="1">
                <a:latin typeface="Times New Roman"/>
                <a:cs typeface="Times New Roman"/>
              </a:rPr>
              <a:t>To</a:t>
            </a:r>
            <a:r>
              <a:rPr dirty="0" sz="1600" spc="-3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set</a:t>
            </a:r>
            <a:r>
              <a:rPr dirty="0" sz="1600" spc="-3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or</a:t>
            </a:r>
            <a:r>
              <a:rPr dirty="0" sz="1600" spc="-3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change</a:t>
            </a:r>
            <a:r>
              <a:rPr dirty="0" sz="1600" spc="-3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the</a:t>
            </a:r>
            <a:r>
              <a:rPr dirty="0" sz="1600" spc="-3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password</a:t>
            </a:r>
            <a:r>
              <a:rPr dirty="0" sz="1600" spc="-3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of</a:t>
            </a:r>
            <a:r>
              <a:rPr dirty="0" sz="1600" spc="-3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a</a:t>
            </a:r>
            <a:r>
              <a:rPr dirty="0" sz="1600" spc="-30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user:</a:t>
            </a:r>
            <a:endParaRPr sz="1600">
              <a:latin typeface="Times New Roman"/>
              <a:cs typeface="Times New Roman"/>
            </a:endParaRPr>
          </a:p>
          <a:p>
            <a:pPr marL="469900">
              <a:lnSpc>
                <a:spcPct val="100000"/>
              </a:lnSpc>
              <a:spcBef>
                <a:spcPts val="1445"/>
              </a:spcBef>
            </a:pPr>
            <a:r>
              <a:rPr dirty="0" sz="1600" b="1">
                <a:solidFill>
                  <a:srgbClr val="178037"/>
                </a:solidFill>
                <a:latin typeface="Courier New"/>
                <a:cs typeface="Courier New"/>
              </a:rPr>
              <a:t>sudo</a:t>
            </a:r>
            <a:r>
              <a:rPr dirty="0" sz="1600" spc="-75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600" b="1">
                <a:solidFill>
                  <a:srgbClr val="178037"/>
                </a:solidFill>
                <a:latin typeface="Courier New"/>
                <a:cs typeface="Courier New"/>
              </a:rPr>
              <a:t>passwd</a:t>
            </a:r>
            <a:r>
              <a:rPr dirty="0" sz="1600" spc="-75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600" spc="-20" b="1">
                <a:solidFill>
                  <a:srgbClr val="178037"/>
                </a:solidFill>
                <a:latin typeface="Courier New"/>
                <a:cs typeface="Courier New"/>
              </a:rPr>
              <a:t>test</a:t>
            </a:r>
            <a:endParaRPr sz="1600">
              <a:latin typeface="Courier New"/>
              <a:cs typeface="Courier New"/>
            </a:endParaRPr>
          </a:p>
        </p:txBody>
      </p:sp>
      <p:sp>
        <p:nvSpPr>
          <p:cNvPr id="3" name="object 3" descr=""/>
          <p:cNvSpPr/>
          <p:nvPr/>
        </p:nvSpPr>
        <p:spPr>
          <a:xfrm>
            <a:off x="952500" y="4425947"/>
            <a:ext cx="6045200" cy="0"/>
          </a:xfrm>
          <a:custGeom>
            <a:avLst/>
            <a:gdLst/>
            <a:ahLst/>
            <a:cxnLst/>
            <a:rect l="l" t="t" r="r" b="b"/>
            <a:pathLst>
              <a:path w="6045200" h="0">
                <a:moveTo>
                  <a:pt x="0" y="0"/>
                </a:moveTo>
                <a:lnTo>
                  <a:pt x="6045200" y="0"/>
                </a:lnTo>
              </a:path>
            </a:pathLst>
          </a:custGeom>
          <a:ln w="12700">
            <a:solidFill>
              <a:srgbClr val="87878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 txBox="1"/>
          <p:nvPr/>
        </p:nvSpPr>
        <p:spPr>
          <a:xfrm>
            <a:off x="444500" y="4709021"/>
            <a:ext cx="3896360" cy="47599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469900">
              <a:lnSpc>
                <a:spcPct val="100000"/>
              </a:lnSpc>
              <a:spcBef>
                <a:spcPts val="100"/>
              </a:spcBef>
            </a:pPr>
            <a:r>
              <a:rPr dirty="0" sz="1700" b="1">
                <a:latin typeface="Times New Roman"/>
                <a:cs typeface="Times New Roman"/>
              </a:rPr>
              <a:t>3.</a:t>
            </a:r>
            <a:r>
              <a:rPr dirty="0" sz="1700" spc="-50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Group</a:t>
            </a:r>
            <a:r>
              <a:rPr dirty="0" sz="1700" spc="-50" b="1">
                <a:latin typeface="Times New Roman"/>
                <a:cs typeface="Times New Roman"/>
              </a:rPr>
              <a:t> </a:t>
            </a:r>
            <a:r>
              <a:rPr dirty="0" sz="1700" spc="-10" b="1">
                <a:latin typeface="Times New Roman"/>
                <a:cs typeface="Times New Roman"/>
              </a:rPr>
              <a:t>Management</a:t>
            </a:r>
            <a:endParaRPr sz="1700">
              <a:latin typeface="Times New Roman"/>
              <a:cs typeface="Times New Roman"/>
            </a:endParaRPr>
          </a:p>
          <a:p>
            <a:pPr marL="469900">
              <a:lnSpc>
                <a:spcPct val="100000"/>
              </a:lnSpc>
              <a:spcBef>
                <a:spcPts val="1495"/>
              </a:spcBef>
            </a:pPr>
            <a:r>
              <a:rPr dirty="0" sz="1300" b="1">
                <a:latin typeface="Times New Roman"/>
                <a:cs typeface="Times New Roman"/>
              </a:rPr>
              <a:t>Creating</a:t>
            </a:r>
            <a:r>
              <a:rPr dirty="0" sz="1300" spc="-35" b="1">
                <a:latin typeface="Times New Roman"/>
                <a:cs typeface="Times New Roman"/>
              </a:rPr>
              <a:t> </a:t>
            </a:r>
            <a:r>
              <a:rPr dirty="0" sz="1300" b="1">
                <a:latin typeface="Times New Roman"/>
                <a:cs typeface="Times New Roman"/>
              </a:rPr>
              <a:t>a</a:t>
            </a:r>
            <a:r>
              <a:rPr dirty="0" sz="1300" spc="-35" b="1">
                <a:latin typeface="Times New Roman"/>
                <a:cs typeface="Times New Roman"/>
              </a:rPr>
              <a:t> </a:t>
            </a:r>
            <a:r>
              <a:rPr dirty="0" sz="1300" b="1">
                <a:latin typeface="Times New Roman"/>
                <a:cs typeface="Times New Roman"/>
              </a:rPr>
              <a:t>New</a:t>
            </a:r>
            <a:r>
              <a:rPr dirty="0" sz="1300" spc="-30" b="1">
                <a:latin typeface="Times New Roman"/>
                <a:cs typeface="Times New Roman"/>
              </a:rPr>
              <a:t> </a:t>
            </a:r>
            <a:r>
              <a:rPr dirty="0" sz="1300" spc="-20" b="1">
                <a:latin typeface="Times New Roman"/>
                <a:cs typeface="Times New Roman"/>
              </a:rPr>
              <a:t>Group</a:t>
            </a:r>
            <a:endParaRPr sz="13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235"/>
              </a:spcBef>
            </a:pPr>
            <a:r>
              <a:rPr dirty="0" sz="1600" spc="-60" b="1">
                <a:latin typeface="Times New Roman"/>
                <a:cs typeface="Times New Roman"/>
              </a:rPr>
              <a:t>To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create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a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new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group:</a:t>
            </a:r>
            <a:endParaRPr sz="1600">
              <a:latin typeface="Times New Roman"/>
              <a:cs typeface="Times New Roman"/>
            </a:endParaRPr>
          </a:p>
          <a:p>
            <a:pPr marL="469900">
              <a:lnSpc>
                <a:spcPct val="100000"/>
              </a:lnSpc>
              <a:spcBef>
                <a:spcPts val="1445"/>
              </a:spcBef>
            </a:pPr>
            <a:r>
              <a:rPr dirty="0" sz="1600" b="1">
                <a:solidFill>
                  <a:srgbClr val="178037"/>
                </a:solidFill>
                <a:latin typeface="Courier New"/>
                <a:cs typeface="Courier New"/>
              </a:rPr>
              <a:t>sudo</a:t>
            </a:r>
            <a:r>
              <a:rPr dirty="0" sz="1600" spc="-90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600" b="1">
                <a:solidFill>
                  <a:srgbClr val="178037"/>
                </a:solidFill>
                <a:latin typeface="Courier New"/>
                <a:cs typeface="Courier New"/>
              </a:rPr>
              <a:t>groupadd</a:t>
            </a:r>
            <a:r>
              <a:rPr dirty="0" sz="1600" spc="-90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600" spc="-20" b="1">
                <a:solidFill>
                  <a:srgbClr val="178037"/>
                </a:solidFill>
                <a:latin typeface="Courier New"/>
                <a:cs typeface="Courier New"/>
              </a:rPr>
              <a:t>boys</a:t>
            </a:r>
            <a:endParaRPr sz="1600">
              <a:latin typeface="Courier New"/>
              <a:cs typeface="Courier New"/>
            </a:endParaRPr>
          </a:p>
          <a:p>
            <a:pPr marL="469900">
              <a:lnSpc>
                <a:spcPct val="100000"/>
              </a:lnSpc>
              <a:spcBef>
                <a:spcPts val="1595"/>
              </a:spcBef>
            </a:pPr>
            <a:r>
              <a:rPr dirty="0" sz="1300" b="1">
                <a:latin typeface="Times New Roman"/>
                <a:cs typeface="Times New Roman"/>
              </a:rPr>
              <a:t>Adding</a:t>
            </a:r>
            <a:r>
              <a:rPr dirty="0" sz="1300" spc="-20" b="1">
                <a:latin typeface="Times New Roman"/>
                <a:cs typeface="Times New Roman"/>
              </a:rPr>
              <a:t> </a:t>
            </a:r>
            <a:r>
              <a:rPr dirty="0" sz="1300" b="1">
                <a:latin typeface="Times New Roman"/>
                <a:cs typeface="Times New Roman"/>
              </a:rPr>
              <a:t>a</a:t>
            </a:r>
            <a:r>
              <a:rPr dirty="0" sz="1300" spc="-20" b="1">
                <a:latin typeface="Times New Roman"/>
                <a:cs typeface="Times New Roman"/>
              </a:rPr>
              <a:t> </a:t>
            </a:r>
            <a:r>
              <a:rPr dirty="0" sz="1300" b="1">
                <a:latin typeface="Times New Roman"/>
                <a:cs typeface="Times New Roman"/>
              </a:rPr>
              <a:t>User</a:t>
            </a:r>
            <a:r>
              <a:rPr dirty="0" sz="1300" spc="-20" b="1">
                <a:latin typeface="Times New Roman"/>
                <a:cs typeface="Times New Roman"/>
              </a:rPr>
              <a:t> </a:t>
            </a:r>
            <a:r>
              <a:rPr dirty="0" sz="1300" b="1">
                <a:latin typeface="Times New Roman"/>
                <a:cs typeface="Times New Roman"/>
              </a:rPr>
              <a:t>to</a:t>
            </a:r>
            <a:r>
              <a:rPr dirty="0" sz="1300" spc="-20" b="1">
                <a:latin typeface="Times New Roman"/>
                <a:cs typeface="Times New Roman"/>
              </a:rPr>
              <a:t> </a:t>
            </a:r>
            <a:r>
              <a:rPr dirty="0" sz="1300" b="1">
                <a:latin typeface="Times New Roman"/>
                <a:cs typeface="Times New Roman"/>
              </a:rPr>
              <a:t>a</a:t>
            </a:r>
            <a:r>
              <a:rPr dirty="0" sz="1300" spc="-20" b="1">
                <a:latin typeface="Times New Roman"/>
                <a:cs typeface="Times New Roman"/>
              </a:rPr>
              <a:t> </a:t>
            </a:r>
            <a:r>
              <a:rPr dirty="0" sz="1300" spc="-10" b="1">
                <a:latin typeface="Times New Roman"/>
                <a:cs typeface="Times New Roman"/>
              </a:rPr>
              <a:t>Group</a:t>
            </a:r>
            <a:endParaRPr sz="13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235"/>
              </a:spcBef>
            </a:pPr>
            <a:r>
              <a:rPr dirty="0" sz="1600" spc="-60" b="1">
                <a:latin typeface="Times New Roman"/>
                <a:cs typeface="Times New Roman"/>
              </a:rPr>
              <a:t>To</a:t>
            </a:r>
            <a:r>
              <a:rPr dirty="0" sz="1600" spc="-3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add</a:t>
            </a:r>
            <a:r>
              <a:rPr dirty="0" sz="1600" spc="-3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an</a:t>
            </a:r>
            <a:r>
              <a:rPr dirty="0" sz="1600" spc="-2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existing</a:t>
            </a:r>
            <a:r>
              <a:rPr dirty="0" sz="1600" spc="-3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user</a:t>
            </a:r>
            <a:r>
              <a:rPr dirty="0" sz="1600" spc="-3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to</a:t>
            </a:r>
            <a:r>
              <a:rPr dirty="0" sz="1600" spc="-2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a</a:t>
            </a:r>
            <a:r>
              <a:rPr dirty="0" sz="1600" spc="-30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group:</a:t>
            </a:r>
            <a:endParaRPr sz="1600">
              <a:latin typeface="Times New Roman"/>
              <a:cs typeface="Times New Roman"/>
            </a:endParaRPr>
          </a:p>
          <a:p>
            <a:pPr marL="469900">
              <a:lnSpc>
                <a:spcPct val="100000"/>
              </a:lnSpc>
              <a:spcBef>
                <a:spcPts val="1445"/>
              </a:spcBef>
            </a:pPr>
            <a:r>
              <a:rPr dirty="0" sz="1600" b="1">
                <a:solidFill>
                  <a:srgbClr val="178037"/>
                </a:solidFill>
                <a:latin typeface="Courier New"/>
                <a:cs typeface="Courier New"/>
              </a:rPr>
              <a:t>sudo</a:t>
            </a:r>
            <a:r>
              <a:rPr dirty="0" sz="1600" spc="-50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600" b="1">
                <a:solidFill>
                  <a:srgbClr val="178037"/>
                </a:solidFill>
                <a:latin typeface="Courier New"/>
                <a:cs typeface="Courier New"/>
              </a:rPr>
              <a:t>usermod</a:t>
            </a:r>
            <a:r>
              <a:rPr dirty="0" sz="1600" spc="-50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600" spc="-20" b="1">
                <a:solidFill>
                  <a:srgbClr val="178037"/>
                </a:solidFill>
                <a:latin typeface="Courier New"/>
                <a:cs typeface="Courier New"/>
              </a:rPr>
              <a:t>-</a:t>
            </a:r>
            <a:r>
              <a:rPr dirty="0" sz="1600" b="1">
                <a:solidFill>
                  <a:srgbClr val="178037"/>
                </a:solidFill>
                <a:latin typeface="Courier New"/>
                <a:cs typeface="Courier New"/>
              </a:rPr>
              <a:t>a</a:t>
            </a:r>
            <a:r>
              <a:rPr dirty="0" sz="1600" spc="-45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600" spc="-20" b="1">
                <a:solidFill>
                  <a:srgbClr val="178037"/>
                </a:solidFill>
                <a:latin typeface="Courier New"/>
                <a:cs typeface="Courier New"/>
              </a:rPr>
              <a:t>-</a:t>
            </a:r>
            <a:r>
              <a:rPr dirty="0" sz="1600" b="1">
                <a:solidFill>
                  <a:srgbClr val="178037"/>
                </a:solidFill>
                <a:latin typeface="Courier New"/>
                <a:cs typeface="Courier New"/>
              </a:rPr>
              <a:t>G</a:t>
            </a:r>
            <a:r>
              <a:rPr dirty="0" sz="1600" spc="-50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600" b="1">
                <a:solidFill>
                  <a:srgbClr val="178037"/>
                </a:solidFill>
                <a:latin typeface="Courier New"/>
                <a:cs typeface="Courier New"/>
              </a:rPr>
              <a:t>boys</a:t>
            </a:r>
            <a:r>
              <a:rPr dirty="0" sz="1600" spc="-45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600" spc="-20" b="1">
                <a:solidFill>
                  <a:srgbClr val="178037"/>
                </a:solidFill>
                <a:latin typeface="Courier New"/>
                <a:cs typeface="Courier New"/>
              </a:rPr>
              <a:t>test</a:t>
            </a:r>
            <a:endParaRPr sz="1600">
              <a:latin typeface="Courier New"/>
              <a:cs typeface="Courier New"/>
            </a:endParaRPr>
          </a:p>
          <a:p>
            <a:pPr marL="469900">
              <a:lnSpc>
                <a:spcPct val="100000"/>
              </a:lnSpc>
              <a:spcBef>
                <a:spcPts val="1595"/>
              </a:spcBef>
            </a:pPr>
            <a:r>
              <a:rPr dirty="0" sz="1300" b="1">
                <a:latin typeface="Times New Roman"/>
                <a:cs typeface="Times New Roman"/>
              </a:rPr>
              <a:t>Deleting</a:t>
            </a:r>
            <a:r>
              <a:rPr dirty="0" sz="1300" spc="-35" b="1">
                <a:latin typeface="Times New Roman"/>
                <a:cs typeface="Times New Roman"/>
              </a:rPr>
              <a:t> </a:t>
            </a:r>
            <a:r>
              <a:rPr dirty="0" sz="1300" b="1">
                <a:latin typeface="Times New Roman"/>
                <a:cs typeface="Times New Roman"/>
              </a:rPr>
              <a:t>a</a:t>
            </a:r>
            <a:r>
              <a:rPr dirty="0" sz="1300" spc="-35" b="1">
                <a:latin typeface="Times New Roman"/>
                <a:cs typeface="Times New Roman"/>
              </a:rPr>
              <a:t> </a:t>
            </a:r>
            <a:r>
              <a:rPr dirty="0" sz="1300" spc="-20" b="1">
                <a:latin typeface="Times New Roman"/>
                <a:cs typeface="Times New Roman"/>
              </a:rPr>
              <a:t>User</a:t>
            </a:r>
            <a:endParaRPr sz="13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235"/>
              </a:spcBef>
            </a:pPr>
            <a:r>
              <a:rPr dirty="0" sz="1600" spc="-60" b="1">
                <a:latin typeface="Times New Roman"/>
                <a:cs typeface="Times New Roman"/>
              </a:rPr>
              <a:t>To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delete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a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user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account:</a:t>
            </a:r>
            <a:endParaRPr sz="1600">
              <a:latin typeface="Times New Roman"/>
              <a:cs typeface="Times New Roman"/>
            </a:endParaRPr>
          </a:p>
          <a:p>
            <a:pPr marL="469900">
              <a:lnSpc>
                <a:spcPct val="100000"/>
              </a:lnSpc>
              <a:spcBef>
                <a:spcPts val="1450"/>
              </a:spcBef>
            </a:pPr>
            <a:r>
              <a:rPr dirty="0" sz="1600" b="1">
                <a:solidFill>
                  <a:srgbClr val="178037"/>
                </a:solidFill>
                <a:latin typeface="Courier New"/>
                <a:cs typeface="Courier New"/>
              </a:rPr>
              <a:t>sudo</a:t>
            </a:r>
            <a:r>
              <a:rPr dirty="0" sz="1600" spc="-85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600" b="1">
                <a:solidFill>
                  <a:srgbClr val="178037"/>
                </a:solidFill>
                <a:latin typeface="Courier New"/>
                <a:cs typeface="Courier New"/>
              </a:rPr>
              <a:t>userdel</a:t>
            </a:r>
            <a:r>
              <a:rPr dirty="0" sz="1600" spc="-80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600" spc="-20" b="1">
                <a:solidFill>
                  <a:srgbClr val="178037"/>
                </a:solidFill>
                <a:latin typeface="Courier New"/>
                <a:cs typeface="Courier New"/>
              </a:rPr>
              <a:t>test</a:t>
            </a:r>
            <a:endParaRPr sz="1600">
              <a:latin typeface="Courier New"/>
              <a:cs typeface="Courier New"/>
            </a:endParaRPr>
          </a:p>
          <a:p>
            <a:pPr marL="469900">
              <a:lnSpc>
                <a:spcPct val="100000"/>
              </a:lnSpc>
              <a:spcBef>
                <a:spcPts val="1590"/>
              </a:spcBef>
            </a:pPr>
            <a:r>
              <a:rPr dirty="0" sz="1300" b="1">
                <a:latin typeface="Times New Roman"/>
                <a:cs typeface="Times New Roman"/>
              </a:rPr>
              <a:t>Deleting</a:t>
            </a:r>
            <a:r>
              <a:rPr dirty="0" sz="1300" spc="-35" b="1">
                <a:latin typeface="Times New Roman"/>
                <a:cs typeface="Times New Roman"/>
              </a:rPr>
              <a:t> </a:t>
            </a:r>
            <a:r>
              <a:rPr dirty="0" sz="1300" b="1">
                <a:latin typeface="Times New Roman"/>
                <a:cs typeface="Times New Roman"/>
              </a:rPr>
              <a:t>a</a:t>
            </a:r>
            <a:r>
              <a:rPr dirty="0" sz="1300" spc="-35" b="1">
                <a:latin typeface="Times New Roman"/>
                <a:cs typeface="Times New Roman"/>
              </a:rPr>
              <a:t> </a:t>
            </a:r>
            <a:r>
              <a:rPr dirty="0" sz="1300" spc="-20" b="1">
                <a:latin typeface="Times New Roman"/>
                <a:cs typeface="Times New Roman"/>
              </a:rPr>
              <a:t>Group</a:t>
            </a:r>
            <a:endParaRPr sz="13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235"/>
              </a:spcBef>
            </a:pPr>
            <a:r>
              <a:rPr dirty="0" sz="1600" spc="-60" b="1">
                <a:latin typeface="Times New Roman"/>
                <a:cs typeface="Times New Roman"/>
              </a:rPr>
              <a:t>To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delete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a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group: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5" name="object 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25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/>
              <a:t>Md.</a:t>
            </a:r>
            <a:r>
              <a:rPr dirty="0" spc="55"/>
              <a:t> </a:t>
            </a:r>
            <a:r>
              <a:rPr dirty="0" spc="-25"/>
              <a:t>Tariqul</a:t>
            </a:r>
            <a:r>
              <a:rPr dirty="0" spc="60"/>
              <a:t> </a:t>
            </a:r>
            <a:r>
              <a:rPr dirty="0"/>
              <a:t>Islam,</a:t>
            </a:r>
            <a:r>
              <a:rPr dirty="0" spc="55"/>
              <a:t> </a:t>
            </a:r>
            <a:r>
              <a:rPr dirty="0" spc="-30"/>
              <a:t>Lecturer,</a:t>
            </a:r>
            <a:r>
              <a:rPr dirty="0" spc="60"/>
              <a:t> </a:t>
            </a:r>
            <a:r>
              <a:rPr dirty="0" spc="-20"/>
              <a:t>Department</a:t>
            </a:r>
            <a:r>
              <a:rPr dirty="0" spc="55"/>
              <a:t> </a:t>
            </a:r>
            <a:r>
              <a:rPr dirty="0"/>
              <a:t>of</a:t>
            </a:r>
            <a:r>
              <a:rPr dirty="0" spc="60"/>
              <a:t> CSE,</a:t>
            </a:r>
            <a:r>
              <a:rPr dirty="0" spc="55"/>
              <a:t> </a:t>
            </a:r>
            <a:r>
              <a:rPr dirty="0"/>
              <a:t>University</a:t>
            </a:r>
            <a:r>
              <a:rPr dirty="0" spc="60"/>
              <a:t> </a:t>
            </a:r>
            <a:r>
              <a:rPr dirty="0"/>
              <a:t>of</a:t>
            </a:r>
            <a:r>
              <a:rPr dirty="0" spc="60"/>
              <a:t> </a:t>
            </a:r>
            <a:r>
              <a:rPr dirty="0"/>
              <a:t>Global</a:t>
            </a:r>
            <a:r>
              <a:rPr dirty="0" spc="55"/>
              <a:t> </a:t>
            </a:r>
            <a:r>
              <a:rPr dirty="0"/>
              <a:t>Village</a:t>
            </a:r>
            <a:r>
              <a:rPr dirty="0" spc="60"/>
              <a:t> </a:t>
            </a:r>
            <a:r>
              <a:rPr dirty="0" spc="-10"/>
              <a:t>(UGV)</a:t>
            </a:r>
          </a:p>
        </p:txBody>
      </p:sp>
      <p:sp>
        <p:nvSpPr>
          <p:cNvPr id="6" name="object 6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25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 spc="-20"/>
              <a:t>Page:</a:t>
            </a:r>
            <a:r>
              <a:rPr dirty="0" spc="-10"/>
              <a:t> </a:t>
            </a:r>
            <a:r>
              <a:rPr dirty="0" spc="-40"/>
              <a:t>42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457200" y="3165982"/>
            <a:ext cx="6105525" cy="1381125"/>
          </a:xfrm>
          <a:custGeom>
            <a:avLst/>
            <a:gdLst/>
            <a:ahLst/>
            <a:cxnLst/>
            <a:rect l="l" t="t" r="r" b="b"/>
            <a:pathLst>
              <a:path w="6105525" h="1381125">
                <a:moveTo>
                  <a:pt x="6105525" y="0"/>
                </a:moveTo>
                <a:lnTo>
                  <a:pt x="3143250" y="0"/>
                </a:lnTo>
                <a:lnTo>
                  <a:pt x="1695450" y="0"/>
                </a:lnTo>
                <a:lnTo>
                  <a:pt x="0" y="0"/>
                </a:lnTo>
                <a:lnTo>
                  <a:pt x="0" y="685800"/>
                </a:lnTo>
                <a:lnTo>
                  <a:pt x="0" y="1381125"/>
                </a:lnTo>
                <a:lnTo>
                  <a:pt x="1695450" y="1381125"/>
                </a:lnTo>
                <a:lnTo>
                  <a:pt x="1695450" y="685800"/>
                </a:lnTo>
                <a:lnTo>
                  <a:pt x="3143250" y="685800"/>
                </a:lnTo>
                <a:lnTo>
                  <a:pt x="6105525" y="685800"/>
                </a:lnTo>
                <a:lnTo>
                  <a:pt x="6105525" y="0"/>
                </a:lnTo>
                <a:close/>
              </a:path>
            </a:pathLst>
          </a:custGeom>
          <a:solidFill>
            <a:srgbClr val="00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/>
          <p:nvPr/>
        </p:nvSpPr>
        <p:spPr>
          <a:xfrm>
            <a:off x="457200" y="3851782"/>
            <a:ext cx="6105525" cy="1381125"/>
          </a:xfrm>
          <a:custGeom>
            <a:avLst/>
            <a:gdLst/>
            <a:ahLst/>
            <a:cxnLst/>
            <a:rect l="l" t="t" r="r" b="b"/>
            <a:pathLst>
              <a:path w="6105525" h="1381125">
                <a:moveTo>
                  <a:pt x="1695450" y="695325"/>
                </a:moveTo>
                <a:lnTo>
                  <a:pt x="0" y="695325"/>
                </a:lnTo>
                <a:lnTo>
                  <a:pt x="0" y="1381125"/>
                </a:lnTo>
                <a:lnTo>
                  <a:pt x="1695450" y="1381125"/>
                </a:lnTo>
                <a:lnTo>
                  <a:pt x="1695450" y="695325"/>
                </a:lnTo>
                <a:close/>
              </a:path>
              <a:path w="6105525" h="1381125">
                <a:moveTo>
                  <a:pt x="6105525" y="0"/>
                </a:moveTo>
                <a:lnTo>
                  <a:pt x="3143250" y="0"/>
                </a:lnTo>
                <a:lnTo>
                  <a:pt x="1695450" y="0"/>
                </a:lnTo>
                <a:lnTo>
                  <a:pt x="1695450" y="695325"/>
                </a:lnTo>
                <a:lnTo>
                  <a:pt x="3143250" y="695325"/>
                </a:lnTo>
                <a:lnTo>
                  <a:pt x="6105525" y="695325"/>
                </a:lnTo>
                <a:lnTo>
                  <a:pt x="6105525" y="0"/>
                </a:lnTo>
                <a:close/>
              </a:path>
            </a:pathLst>
          </a:custGeom>
          <a:solidFill>
            <a:srgbClr val="00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/>
          <p:nvPr/>
        </p:nvSpPr>
        <p:spPr>
          <a:xfrm>
            <a:off x="457200" y="4547107"/>
            <a:ext cx="6105525" cy="1381125"/>
          </a:xfrm>
          <a:custGeom>
            <a:avLst/>
            <a:gdLst/>
            <a:ahLst/>
            <a:cxnLst/>
            <a:rect l="l" t="t" r="r" b="b"/>
            <a:pathLst>
              <a:path w="6105525" h="1381125">
                <a:moveTo>
                  <a:pt x="6105525" y="0"/>
                </a:moveTo>
                <a:lnTo>
                  <a:pt x="3143250" y="0"/>
                </a:lnTo>
                <a:lnTo>
                  <a:pt x="1695450" y="0"/>
                </a:lnTo>
                <a:lnTo>
                  <a:pt x="1695450" y="685800"/>
                </a:lnTo>
                <a:lnTo>
                  <a:pt x="0" y="685800"/>
                </a:lnTo>
                <a:lnTo>
                  <a:pt x="0" y="1381125"/>
                </a:lnTo>
                <a:lnTo>
                  <a:pt x="1695450" y="1381125"/>
                </a:lnTo>
                <a:lnTo>
                  <a:pt x="3143250" y="1381125"/>
                </a:lnTo>
                <a:lnTo>
                  <a:pt x="6105525" y="1381125"/>
                </a:lnTo>
                <a:lnTo>
                  <a:pt x="6105525" y="685800"/>
                </a:lnTo>
                <a:lnTo>
                  <a:pt x="6105525" y="0"/>
                </a:lnTo>
                <a:close/>
              </a:path>
            </a:pathLst>
          </a:custGeom>
          <a:solidFill>
            <a:srgbClr val="00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 descr=""/>
          <p:cNvSpPr txBox="1"/>
          <p:nvPr/>
        </p:nvSpPr>
        <p:spPr>
          <a:xfrm>
            <a:off x="901700" y="911423"/>
            <a:ext cx="2219960" cy="2692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600" b="1">
                <a:solidFill>
                  <a:srgbClr val="178037"/>
                </a:solidFill>
                <a:latin typeface="Courier New"/>
                <a:cs typeface="Courier New"/>
              </a:rPr>
              <a:t>sudo</a:t>
            </a:r>
            <a:r>
              <a:rPr dirty="0" sz="1600" spc="-90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600" b="1">
                <a:solidFill>
                  <a:srgbClr val="178037"/>
                </a:solidFill>
                <a:latin typeface="Courier New"/>
                <a:cs typeface="Courier New"/>
              </a:rPr>
              <a:t>groupdel</a:t>
            </a:r>
            <a:r>
              <a:rPr dirty="0" sz="1600" spc="-90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600" spc="-20" b="1">
                <a:solidFill>
                  <a:srgbClr val="178037"/>
                </a:solidFill>
                <a:latin typeface="Courier New"/>
                <a:cs typeface="Courier New"/>
              </a:rPr>
              <a:t>boys</a:t>
            </a:r>
            <a:endParaRPr sz="1600">
              <a:latin typeface="Courier New"/>
              <a:cs typeface="Courier New"/>
            </a:endParaRPr>
          </a:p>
        </p:txBody>
      </p:sp>
      <p:sp>
        <p:nvSpPr>
          <p:cNvPr id="6" name="object 6" descr=""/>
          <p:cNvSpPr/>
          <p:nvPr/>
        </p:nvSpPr>
        <p:spPr>
          <a:xfrm>
            <a:off x="952500" y="1530366"/>
            <a:ext cx="6045200" cy="0"/>
          </a:xfrm>
          <a:custGeom>
            <a:avLst/>
            <a:gdLst/>
            <a:ahLst/>
            <a:cxnLst/>
            <a:rect l="l" t="t" r="r" b="b"/>
            <a:pathLst>
              <a:path w="6045200" h="0">
                <a:moveTo>
                  <a:pt x="0" y="0"/>
                </a:moveTo>
                <a:lnTo>
                  <a:pt x="6045200" y="0"/>
                </a:lnTo>
              </a:path>
            </a:pathLst>
          </a:custGeom>
          <a:ln w="12700">
            <a:solidFill>
              <a:srgbClr val="87878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 descr=""/>
          <p:cNvSpPr txBox="1"/>
          <p:nvPr/>
        </p:nvSpPr>
        <p:spPr>
          <a:xfrm>
            <a:off x="444500" y="1809700"/>
            <a:ext cx="6490970" cy="119507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469900">
              <a:lnSpc>
                <a:spcPct val="100000"/>
              </a:lnSpc>
              <a:spcBef>
                <a:spcPts val="100"/>
              </a:spcBef>
            </a:pPr>
            <a:r>
              <a:rPr dirty="0" sz="1700" b="1">
                <a:latin typeface="Times New Roman"/>
                <a:cs typeface="Times New Roman"/>
              </a:rPr>
              <a:t>4.</a:t>
            </a:r>
            <a:r>
              <a:rPr dirty="0" sz="1700" spc="-15" b="1">
                <a:latin typeface="Times New Roman"/>
                <a:cs typeface="Times New Roman"/>
              </a:rPr>
              <a:t> </a:t>
            </a:r>
            <a:r>
              <a:rPr dirty="0" sz="1700" spc="-10" b="1">
                <a:latin typeface="Times New Roman"/>
                <a:cs typeface="Times New Roman"/>
              </a:rPr>
              <a:t>Understanding </a:t>
            </a:r>
            <a:r>
              <a:rPr dirty="0" sz="1700" b="1">
                <a:latin typeface="Times New Roman"/>
                <a:cs typeface="Times New Roman"/>
              </a:rPr>
              <a:t>File</a:t>
            </a:r>
            <a:r>
              <a:rPr dirty="0" sz="1700" spc="-10" b="1">
                <a:latin typeface="Times New Roman"/>
                <a:cs typeface="Times New Roman"/>
              </a:rPr>
              <a:t> Permissions</a:t>
            </a:r>
            <a:endParaRPr sz="1700">
              <a:latin typeface="Times New Roman"/>
              <a:cs typeface="Times New Roman"/>
            </a:endParaRPr>
          </a:p>
          <a:p>
            <a:pPr marL="12700" marR="5080">
              <a:lnSpc>
                <a:spcPct val="103400"/>
              </a:lnSpc>
              <a:spcBef>
                <a:spcPts val="1210"/>
              </a:spcBef>
            </a:pPr>
            <a:r>
              <a:rPr dirty="0" sz="1600" b="1">
                <a:latin typeface="Times New Roman"/>
                <a:cs typeface="Times New Roman"/>
              </a:rPr>
              <a:t>Linux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assigns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permissions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to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files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and</a:t>
            </a:r>
            <a:r>
              <a:rPr dirty="0" sz="1600" spc="-30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directories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to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control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who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can</a:t>
            </a:r>
            <a:r>
              <a:rPr dirty="0" sz="1600" spc="-30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access </a:t>
            </a:r>
            <a:r>
              <a:rPr dirty="0" sz="1600" b="1">
                <a:latin typeface="Times New Roman"/>
                <a:cs typeface="Times New Roman"/>
              </a:rPr>
              <a:t>and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modify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spc="-20" b="1">
                <a:latin typeface="Times New Roman"/>
                <a:cs typeface="Times New Roman"/>
              </a:rPr>
              <a:t>them.</a:t>
            </a:r>
            <a:endParaRPr sz="1600">
              <a:latin typeface="Times New Roman"/>
              <a:cs typeface="Times New Roman"/>
            </a:endParaRPr>
          </a:p>
          <a:p>
            <a:pPr marL="62865">
              <a:lnSpc>
                <a:spcPct val="100000"/>
              </a:lnSpc>
              <a:spcBef>
                <a:spcPts val="65"/>
              </a:spcBef>
            </a:pPr>
            <a:r>
              <a:rPr dirty="0" sz="1600" b="1">
                <a:latin typeface="Times New Roman"/>
                <a:cs typeface="Times New Roman"/>
              </a:rPr>
              <a:t>There</a:t>
            </a:r>
            <a:r>
              <a:rPr dirty="0" sz="1600" spc="-5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are</a:t>
            </a:r>
            <a:r>
              <a:rPr dirty="0" sz="1600" spc="-5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three</a:t>
            </a:r>
            <a:r>
              <a:rPr dirty="0" sz="1600" spc="-5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types</a:t>
            </a:r>
            <a:r>
              <a:rPr dirty="0" sz="1600" spc="-5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of</a:t>
            </a:r>
            <a:r>
              <a:rPr dirty="0" sz="1600" spc="-55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permissions: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0" name="object 10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25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/>
              <a:t>Md.</a:t>
            </a:r>
            <a:r>
              <a:rPr dirty="0" spc="55"/>
              <a:t> </a:t>
            </a:r>
            <a:r>
              <a:rPr dirty="0" spc="-25"/>
              <a:t>Tariqul</a:t>
            </a:r>
            <a:r>
              <a:rPr dirty="0" spc="60"/>
              <a:t> </a:t>
            </a:r>
            <a:r>
              <a:rPr dirty="0"/>
              <a:t>Islam,</a:t>
            </a:r>
            <a:r>
              <a:rPr dirty="0" spc="55"/>
              <a:t> </a:t>
            </a:r>
            <a:r>
              <a:rPr dirty="0" spc="-30"/>
              <a:t>Lecturer,</a:t>
            </a:r>
            <a:r>
              <a:rPr dirty="0" spc="60"/>
              <a:t> </a:t>
            </a:r>
            <a:r>
              <a:rPr dirty="0" spc="-20"/>
              <a:t>Department</a:t>
            </a:r>
            <a:r>
              <a:rPr dirty="0" spc="55"/>
              <a:t> </a:t>
            </a:r>
            <a:r>
              <a:rPr dirty="0"/>
              <a:t>of</a:t>
            </a:r>
            <a:r>
              <a:rPr dirty="0" spc="60"/>
              <a:t> CSE,</a:t>
            </a:r>
            <a:r>
              <a:rPr dirty="0" spc="55"/>
              <a:t> </a:t>
            </a:r>
            <a:r>
              <a:rPr dirty="0"/>
              <a:t>University</a:t>
            </a:r>
            <a:r>
              <a:rPr dirty="0" spc="60"/>
              <a:t> </a:t>
            </a:r>
            <a:r>
              <a:rPr dirty="0"/>
              <a:t>of</a:t>
            </a:r>
            <a:r>
              <a:rPr dirty="0" spc="60"/>
              <a:t> </a:t>
            </a:r>
            <a:r>
              <a:rPr dirty="0"/>
              <a:t>Global</a:t>
            </a:r>
            <a:r>
              <a:rPr dirty="0" spc="55"/>
              <a:t> </a:t>
            </a:r>
            <a:r>
              <a:rPr dirty="0"/>
              <a:t>Village</a:t>
            </a:r>
            <a:r>
              <a:rPr dirty="0" spc="60"/>
              <a:t> </a:t>
            </a:r>
            <a:r>
              <a:rPr dirty="0" spc="-10"/>
              <a:t>(UGV)</a:t>
            </a:r>
          </a:p>
        </p:txBody>
      </p:sp>
      <p:sp>
        <p:nvSpPr>
          <p:cNvPr id="11" name="object 11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25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 spc="-20"/>
              <a:t>Page:</a:t>
            </a:r>
            <a:r>
              <a:rPr dirty="0" spc="-10"/>
              <a:t> </a:t>
            </a:r>
            <a:r>
              <a:rPr dirty="0" spc="-40"/>
              <a:t>43</a:t>
            </a:r>
          </a:p>
        </p:txBody>
      </p:sp>
      <p:graphicFrame>
        <p:nvGraphicFramePr>
          <p:cNvPr id="8" name="object 8" descr=""/>
          <p:cNvGraphicFramePr>
            <a:graphicFrameLocks noGrp="1"/>
          </p:cNvGraphicFramePr>
          <p:nvPr/>
        </p:nvGraphicFramePr>
        <p:xfrm>
          <a:off x="949325" y="3393678"/>
          <a:ext cx="5630545" cy="229489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95730"/>
                <a:gridCol w="1433830"/>
                <a:gridCol w="2724785"/>
              </a:tblGrid>
              <a:tr h="457200">
                <a:tc>
                  <a:txBody>
                    <a:bodyPr/>
                    <a:lstStyle/>
                    <a:p>
                      <a:pPr marL="104139">
                        <a:lnSpc>
                          <a:spcPts val="1745"/>
                        </a:lnSpc>
                      </a:pPr>
                      <a:r>
                        <a:rPr dirty="0" sz="1600" spc="-10" b="1">
                          <a:latin typeface="Times New Roman"/>
                          <a:cs typeface="Times New Roman"/>
                        </a:rPr>
                        <a:t>Permission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marL="432434">
                        <a:lnSpc>
                          <a:spcPts val="1745"/>
                        </a:lnSpc>
                      </a:pPr>
                      <a:r>
                        <a:rPr dirty="0" sz="1600" spc="-10" b="1">
                          <a:latin typeface="Times New Roman"/>
                          <a:cs typeface="Times New Roman"/>
                        </a:rPr>
                        <a:t>Symbol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marL="1029335">
                        <a:lnSpc>
                          <a:spcPts val="1745"/>
                        </a:lnSpc>
                      </a:pPr>
                      <a:r>
                        <a:rPr dirty="0" sz="1600" spc="-10" b="1">
                          <a:latin typeface="Times New Roman"/>
                          <a:cs typeface="Times New Roman"/>
                        </a:rPr>
                        <a:t>Description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00FFFF"/>
                    </a:solidFill>
                  </a:tcPr>
                </a:tc>
              </a:tr>
              <a:tr h="690245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1655"/>
                        </a:spcBef>
                      </a:pPr>
                      <a:r>
                        <a:rPr dirty="0" sz="1600" spc="-20" b="1">
                          <a:latin typeface="Times New Roman"/>
                          <a:cs typeface="Times New Roman"/>
                        </a:rPr>
                        <a:t>Read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210185"/>
                </a:tc>
                <a:tc>
                  <a:txBody>
                    <a:bodyPr/>
                    <a:lstStyle/>
                    <a:p>
                      <a:pPr marL="331470">
                        <a:lnSpc>
                          <a:spcPct val="100000"/>
                        </a:lnSpc>
                        <a:spcBef>
                          <a:spcPts val="1655"/>
                        </a:spcBef>
                      </a:pPr>
                      <a:r>
                        <a:rPr dirty="0" sz="1600" spc="-50" b="1">
                          <a:latin typeface="Times New Roman"/>
                          <a:cs typeface="Times New Roman"/>
                        </a:rPr>
                        <a:t>r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210185"/>
                </a:tc>
                <a:tc>
                  <a:txBody>
                    <a:bodyPr/>
                    <a:lstStyle/>
                    <a:p>
                      <a:pPr marL="345440">
                        <a:lnSpc>
                          <a:spcPct val="100000"/>
                        </a:lnSpc>
                        <a:spcBef>
                          <a:spcPts val="1655"/>
                        </a:spcBef>
                      </a:pPr>
                      <a:r>
                        <a:rPr dirty="0" sz="1600" b="1">
                          <a:latin typeface="Times New Roman"/>
                          <a:cs typeface="Times New Roman"/>
                        </a:rPr>
                        <a:t>View</a:t>
                      </a:r>
                      <a:r>
                        <a:rPr dirty="0" sz="1600" spc="-55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600" b="1">
                          <a:latin typeface="Times New Roman"/>
                          <a:cs typeface="Times New Roman"/>
                        </a:rPr>
                        <a:t>or</a:t>
                      </a:r>
                      <a:r>
                        <a:rPr dirty="0" sz="1600" spc="-55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600" b="1">
                          <a:latin typeface="Times New Roman"/>
                          <a:cs typeface="Times New Roman"/>
                        </a:rPr>
                        <a:t>read</a:t>
                      </a:r>
                      <a:r>
                        <a:rPr dirty="0" sz="1600" spc="-55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600" b="1">
                          <a:latin typeface="Times New Roman"/>
                          <a:cs typeface="Times New Roman"/>
                        </a:rPr>
                        <a:t>file</a:t>
                      </a:r>
                      <a:r>
                        <a:rPr dirty="0" sz="1600" spc="-55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600" spc="-10" b="1">
                          <a:latin typeface="Times New Roman"/>
                          <a:cs typeface="Times New Roman"/>
                        </a:rPr>
                        <a:t>contents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210185">
                    <a:solidFill>
                      <a:srgbClr val="00FFFF"/>
                    </a:solidFill>
                  </a:tcPr>
                </a:tc>
              </a:tr>
              <a:tr h="690245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1655"/>
                        </a:spcBef>
                      </a:pPr>
                      <a:r>
                        <a:rPr dirty="0" sz="1600" spc="-10" b="1">
                          <a:latin typeface="Times New Roman"/>
                          <a:cs typeface="Times New Roman"/>
                        </a:rPr>
                        <a:t>Write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210185"/>
                </a:tc>
                <a:tc>
                  <a:txBody>
                    <a:bodyPr/>
                    <a:lstStyle/>
                    <a:p>
                      <a:pPr marL="331470">
                        <a:lnSpc>
                          <a:spcPct val="100000"/>
                        </a:lnSpc>
                        <a:spcBef>
                          <a:spcPts val="1655"/>
                        </a:spcBef>
                      </a:pPr>
                      <a:r>
                        <a:rPr dirty="0" sz="1600" spc="-50" b="1">
                          <a:latin typeface="Times New Roman"/>
                          <a:cs typeface="Times New Roman"/>
                        </a:rPr>
                        <a:t>w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210185"/>
                </a:tc>
                <a:tc>
                  <a:txBody>
                    <a:bodyPr/>
                    <a:lstStyle/>
                    <a:p>
                      <a:pPr marL="345440">
                        <a:lnSpc>
                          <a:spcPct val="100000"/>
                        </a:lnSpc>
                        <a:spcBef>
                          <a:spcPts val="1655"/>
                        </a:spcBef>
                      </a:pPr>
                      <a:r>
                        <a:rPr dirty="0" sz="1600" b="1">
                          <a:latin typeface="Times New Roman"/>
                          <a:cs typeface="Times New Roman"/>
                        </a:rPr>
                        <a:t>Modify</a:t>
                      </a:r>
                      <a:r>
                        <a:rPr dirty="0" sz="1600" spc="-45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600" b="1">
                          <a:latin typeface="Times New Roman"/>
                          <a:cs typeface="Times New Roman"/>
                        </a:rPr>
                        <a:t>or</a:t>
                      </a:r>
                      <a:r>
                        <a:rPr dirty="0" sz="1600" spc="-40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600" b="1">
                          <a:latin typeface="Times New Roman"/>
                          <a:cs typeface="Times New Roman"/>
                        </a:rPr>
                        <a:t>edit</a:t>
                      </a:r>
                      <a:r>
                        <a:rPr dirty="0" sz="1600" spc="-45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600" b="1">
                          <a:latin typeface="Times New Roman"/>
                          <a:cs typeface="Times New Roman"/>
                        </a:rPr>
                        <a:t>file</a:t>
                      </a:r>
                      <a:r>
                        <a:rPr dirty="0" sz="1600" spc="-40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600" spc="-10" b="1">
                          <a:latin typeface="Times New Roman"/>
                          <a:cs typeface="Times New Roman"/>
                        </a:rPr>
                        <a:t>contents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210185">
                    <a:solidFill>
                      <a:srgbClr val="00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marL="31750">
                        <a:lnSpc>
                          <a:spcPts val="1845"/>
                        </a:lnSpc>
                        <a:spcBef>
                          <a:spcPts val="1655"/>
                        </a:spcBef>
                      </a:pPr>
                      <a:r>
                        <a:rPr dirty="0" sz="1600" spc="-10" b="1">
                          <a:latin typeface="Times New Roman"/>
                          <a:cs typeface="Times New Roman"/>
                        </a:rPr>
                        <a:t>Execute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210185"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marL="331470">
                        <a:lnSpc>
                          <a:spcPts val="1845"/>
                        </a:lnSpc>
                        <a:spcBef>
                          <a:spcPts val="1655"/>
                        </a:spcBef>
                      </a:pPr>
                      <a:r>
                        <a:rPr dirty="0" sz="1600" spc="-50" b="1">
                          <a:latin typeface="Times New Roman"/>
                          <a:cs typeface="Times New Roman"/>
                        </a:rPr>
                        <a:t>x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210185"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marL="345440">
                        <a:lnSpc>
                          <a:spcPts val="1845"/>
                        </a:lnSpc>
                        <a:spcBef>
                          <a:spcPts val="1655"/>
                        </a:spcBef>
                      </a:pPr>
                      <a:r>
                        <a:rPr dirty="0" sz="1600" b="1">
                          <a:latin typeface="Times New Roman"/>
                          <a:cs typeface="Times New Roman"/>
                        </a:rPr>
                        <a:t>Run</a:t>
                      </a:r>
                      <a:r>
                        <a:rPr dirty="0" sz="1600" spc="-40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600" b="1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dirty="0" sz="1600" spc="-40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600" b="1">
                          <a:latin typeface="Times New Roman"/>
                          <a:cs typeface="Times New Roman"/>
                        </a:rPr>
                        <a:t>file</a:t>
                      </a:r>
                      <a:r>
                        <a:rPr dirty="0" sz="1600" spc="-35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600" b="1">
                          <a:latin typeface="Times New Roman"/>
                          <a:cs typeface="Times New Roman"/>
                        </a:rPr>
                        <a:t>(for</a:t>
                      </a:r>
                      <a:r>
                        <a:rPr dirty="0" sz="1600" spc="-40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600" b="1">
                          <a:latin typeface="Times New Roman"/>
                          <a:cs typeface="Times New Roman"/>
                        </a:rPr>
                        <a:t>scripts,</a:t>
                      </a:r>
                      <a:r>
                        <a:rPr dirty="0" sz="1600" spc="-35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600" spc="-20" b="1">
                          <a:latin typeface="Times New Roman"/>
                          <a:cs typeface="Times New Roman"/>
                        </a:rPr>
                        <a:t>etc.)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210185">
                    <a:solidFill>
                      <a:srgbClr val="00FFFF"/>
                    </a:solidFill>
                  </a:tcPr>
                </a:tc>
              </a:tr>
            </a:tbl>
          </a:graphicData>
        </a:graphic>
      </p:graphicFrame>
      <p:sp>
        <p:nvSpPr>
          <p:cNvPr id="9" name="object 9" descr=""/>
          <p:cNvSpPr txBox="1"/>
          <p:nvPr/>
        </p:nvSpPr>
        <p:spPr>
          <a:xfrm>
            <a:off x="444500" y="6053385"/>
            <a:ext cx="4300855" cy="3253104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600" spc="-10" b="1">
                <a:latin typeface="Times New Roman"/>
                <a:cs typeface="Times New Roman"/>
              </a:rPr>
              <a:t>Permissions</a:t>
            </a:r>
            <a:r>
              <a:rPr dirty="0" sz="1600" spc="-6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are</a:t>
            </a:r>
            <a:r>
              <a:rPr dirty="0" sz="1600" spc="-5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assigned</a:t>
            </a:r>
            <a:r>
              <a:rPr dirty="0" sz="1600" spc="-5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separately</a:t>
            </a:r>
            <a:r>
              <a:rPr dirty="0" sz="1600" spc="-55" b="1">
                <a:latin typeface="Times New Roman"/>
                <a:cs typeface="Times New Roman"/>
              </a:rPr>
              <a:t> </a:t>
            </a:r>
            <a:r>
              <a:rPr dirty="0" sz="1600" spc="-25" b="1">
                <a:latin typeface="Times New Roman"/>
                <a:cs typeface="Times New Roman"/>
              </a:rPr>
              <a:t>to:</a:t>
            </a:r>
            <a:endParaRPr sz="1600">
              <a:latin typeface="Times New Roman"/>
              <a:cs typeface="Times New Roman"/>
            </a:endParaRPr>
          </a:p>
          <a:p>
            <a:pPr marL="470534" indent="-229235">
              <a:lnSpc>
                <a:spcPct val="100000"/>
              </a:lnSpc>
              <a:spcBef>
                <a:spcPts val="1270"/>
              </a:spcBef>
              <a:buFont typeface="Arial"/>
              <a:buChar char="●"/>
              <a:tabLst>
                <a:tab pos="470534" algn="l"/>
              </a:tabLst>
            </a:pPr>
            <a:r>
              <a:rPr dirty="0" sz="1600" b="1">
                <a:latin typeface="Times New Roman"/>
                <a:cs typeface="Times New Roman"/>
              </a:rPr>
              <a:t>Owner</a:t>
            </a:r>
            <a:r>
              <a:rPr dirty="0" sz="1600" spc="-55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(User)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20"/>
              </a:spcBef>
              <a:buFont typeface="Arial"/>
              <a:buChar char="●"/>
            </a:pPr>
            <a:endParaRPr sz="1600">
              <a:latin typeface="Times New Roman"/>
              <a:cs typeface="Times New Roman"/>
            </a:endParaRPr>
          </a:p>
          <a:p>
            <a:pPr marL="470534" indent="-229235">
              <a:lnSpc>
                <a:spcPct val="100000"/>
              </a:lnSpc>
              <a:buFont typeface="Arial"/>
              <a:buChar char="●"/>
              <a:tabLst>
                <a:tab pos="470534" algn="l"/>
              </a:tabLst>
            </a:pPr>
            <a:r>
              <a:rPr dirty="0" sz="1600" spc="-10" b="1">
                <a:latin typeface="Times New Roman"/>
                <a:cs typeface="Times New Roman"/>
              </a:rPr>
              <a:t>Group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20"/>
              </a:spcBef>
              <a:buFont typeface="Arial"/>
              <a:buChar char="●"/>
            </a:pPr>
            <a:endParaRPr sz="1600">
              <a:latin typeface="Times New Roman"/>
              <a:cs typeface="Times New Roman"/>
            </a:endParaRPr>
          </a:p>
          <a:p>
            <a:pPr marL="470534" indent="-229235">
              <a:lnSpc>
                <a:spcPct val="100000"/>
              </a:lnSpc>
              <a:buFont typeface="Arial"/>
              <a:buChar char="●"/>
              <a:tabLst>
                <a:tab pos="470534" algn="l"/>
              </a:tabLst>
            </a:pPr>
            <a:r>
              <a:rPr dirty="0" sz="1600" spc="-10" b="1">
                <a:latin typeface="Times New Roman"/>
                <a:cs typeface="Times New Roman"/>
              </a:rPr>
              <a:t>Others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410"/>
              </a:spcBef>
              <a:buFont typeface="Arial"/>
              <a:buChar char="●"/>
            </a:pP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600" b="1">
                <a:latin typeface="Times New Roman"/>
                <a:cs typeface="Times New Roman"/>
              </a:rPr>
              <a:t>Each</a:t>
            </a:r>
            <a:r>
              <a:rPr dirty="0" sz="1600" spc="-30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permission</a:t>
            </a:r>
            <a:r>
              <a:rPr dirty="0" sz="1600" spc="-3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type</a:t>
            </a:r>
            <a:r>
              <a:rPr dirty="0" sz="1600" spc="-3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is</a:t>
            </a:r>
            <a:r>
              <a:rPr dirty="0" sz="1600" spc="-25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represented</a:t>
            </a:r>
            <a:r>
              <a:rPr dirty="0" sz="1600" spc="-30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numerically:</a:t>
            </a:r>
            <a:endParaRPr sz="1600">
              <a:latin typeface="Times New Roman"/>
              <a:cs typeface="Times New Roman"/>
            </a:endParaRPr>
          </a:p>
          <a:p>
            <a:pPr marL="470534" indent="-229235">
              <a:lnSpc>
                <a:spcPct val="100000"/>
              </a:lnSpc>
              <a:spcBef>
                <a:spcPts val="1275"/>
              </a:spcBef>
              <a:buFont typeface="Arial"/>
              <a:buChar char="●"/>
              <a:tabLst>
                <a:tab pos="470534" algn="l"/>
              </a:tabLst>
            </a:pPr>
            <a:r>
              <a:rPr dirty="0" sz="1600" b="1">
                <a:latin typeface="Times New Roman"/>
                <a:cs typeface="Times New Roman"/>
              </a:rPr>
              <a:t>Read</a:t>
            </a:r>
            <a:r>
              <a:rPr dirty="0" sz="1600" spc="-2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=</a:t>
            </a:r>
            <a:r>
              <a:rPr dirty="0" sz="1600" spc="-20" b="1">
                <a:latin typeface="Times New Roman"/>
                <a:cs typeface="Times New Roman"/>
              </a:rPr>
              <a:t> </a:t>
            </a:r>
            <a:r>
              <a:rPr dirty="0" sz="1600" spc="-60" b="1">
                <a:latin typeface="Times New Roman"/>
                <a:cs typeface="Times New Roman"/>
              </a:rPr>
              <a:t>4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15"/>
              </a:spcBef>
              <a:buFont typeface="Arial"/>
              <a:buChar char="●"/>
            </a:pPr>
            <a:endParaRPr sz="1600">
              <a:latin typeface="Times New Roman"/>
              <a:cs typeface="Times New Roman"/>
            </a:endParaRPr>
          </a:p>
          <a:p>
            <a:pPr marL="470534" indent="-229235">
              <a:lnSpc>
                <a:spcPct val="100000"/>
              </a:lnSpc>
              <a:buFont typeface="Arial"/>
              <a:buChar char="●"/>
              <a:tabLst>
                <a:tab pos="470534" algn="l"/>
              </a:tabLst>
            </a:pPr>
            <a:r>
              <a:rPr dirty="0" sz="1600" b="1">
                <a:latin typeface="Times New Roman"/>
                <a:cs typeface="Times New Roman"/>
              </a:rPr>
              <a:t>Write</a:t>
            </a:r>
            <a:r>
              <a:rPr dirty="0" sz="1600" spc="-5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=</a:t>
            </a:r>
            <a:r>
              <a:rPr dirty="0" sz="1600" spc="-45" b="1">
                <a:latin typeface="Times New Roman"/>
                <a:cs typeface="Times New Roman"/>
              </a:rPr>
              <a:t> </a:t>
            </a:r>
            <a:r>
              <a:rPr dirty="0" sz="1600" spc="-50" b="1">
                <a:latin typeface="Times New Roman"/>
                <a:cs typeface="Times New Roman"/>
              </a:rPr>
              <a:t>2</a:t>
            </a:r>
            <a:endParaRPr sz="1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444500" y="889099"/>
            <a:ext cx="4364990" cy="92646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470534" indent="-229235">
              <a:lnSpc>
                <a:spcPct val="100000"/>
              </a:lnSpc>
              <a:spcBef>
                <a:spcPts val="100"/>
              </a:spcBef>
              <a:buFont typeface="Arial"/>
              <a:buChar char="●"/>
              <a:tabLst>
                <a:tab pos="470534" algn="l"/>
              </a:tabLst>
            </a:pPr>
            <a:r>
              <a:rPr dirty="0" sz="1600" b="1">
                <a:latin typeface="Times New Roman"/>
                <a:cs typeface="Times New Roman"/>
              </a:rPr>
              <a:t>Execute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=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 spc="-50" b="1">
                <a:latin typeface="Times New Roman"/>
                <a:cs typeface="Times New Roman"/>
              </a:rPr>
              <a:t>1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410"/>
              </a:spcBef>
            </a:pP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600" b="1">
                <a:latin typeface="Times New Roman"/>
                <a:cs typeface="Times New Roman"/>
              </a:rPr>
              <a:t>The</a:t>
            </a:r>
            <a:r>
              <a:rPr dirty="0" sz="1600" spc="-4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sum</a:t>
            </a:r>
            <a:r>
              <a:rPr dirty="0" sz="1600" spc="-4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of</a:t>
            </a:r>
            <a:r>
              <a:rPr dirty="0" sz="1600" spc="-4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these</a:t>
            </a:r>
            <a:r>
              <a:rPr dirty="0" sz="1600" spc="-4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numbers</a:t>
            </a:r>
            <a:r>
              <a:rPr dirty="0" sz="1600" spc="-4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defines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the</a:t>
            </a:r>
            <a:r>
              <a:rPr dirty="0" sz="1600" spc="-4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access</a:t>
            </a:r>
            <a:r>
              <a:rPr dirty="0" sz="1600" spc="-45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level.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3" name="object 3" descr=""/>
          <p:cNvSpPr/>
          <p:nvPr/>
        </p:nvSpPr>
        <p:spPr>
          <a:xfrm>
            <a:off x="952500" y="2152647"/>
            <a:ext cx="6045200" cy="0"/>
          </a:xfrm>
          <a:custGeom>
            <a:avLst/>
            <a:gdLst/>
            <a:ahLst/>
            <a:cxnLst/>
            <a:rect l="l" t="t" r="r" b="b"/>
            <a:pathLst>
              <a:path w="6045200" h="0">
                <a:moveTo>
                  <a:pt x="0" y="0"/>
                </a:moveTo>
                <a:lnTo>
                  <a:pt x="6045200" y="0"/>
                </a:lnTo>
              </a:path>
            </a:pathLst>
          </a:custGeom>
          <a:ln w="12700">
            <a:solidFill>
              <a:srgbClr val="87878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 txBox="1"/>
          <p:nvPr/>
        </p:nvSpPr>
        <p:spPr>
          <a:xfrm>
            <a:off x="901700" y="2430363"/>
            <a:ext cx="2223770" cy="2844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700" b="1">
                <a:latin typeface="Times New Roman"/>
                <a:cs typeface="Times New Roman"/>
              </a:rPr>
              <a:t>5.</a:t>
            </a:r>
            <a:r>
              <a:rPr dirty="0" sz="1700" spc="-45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File</a:t>
            </a:r>
            <a:r>
              <a:rPr dirty="0" sz="1700" spc="-40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Permission</a:t>
            </a:r>
            <a:r>
              <a:rPr dirty="0" sz="1700" spc="-40" b="1">
                <a:latin typeface="Times New Roman"/>
                <a:cs typeface="Times New Roman"/>
              </a:rPr>
              <a:t> </a:t>
            </a:r>
            <a:r>
              <a:rPr dirty="0" sz="1700" spc="-20" b="1">
                <a:latin typeface="Times New Roman"/>
                <a:cs typeface="Times New Roman"/>
              </a:rPr>
              <a:t>Table</a:t>
            </a:r>
            <a:endParaRPr sz="1700">
              <a:latin typeface="Times New Roman"/>
              <a:cs typeface="Times New Roman"/>
            </a:endParaRPr>
          </a:p>
        </p:txBody>
      </p:sp>
      <p:graphicFrame>
        <p:nvGraphicFramePr>
          <p:cNvPr id="5" name="object 5" descr=""/>
          <p:cNvGraphicFramePr>
            <a:graphicFrameLocks noGrp="1"/>
          </p:cNvGraphicFramePr>
          <p:nvPr/>
        </p:nvGraphicFramePr>
        <p:xfrm>
          <a:off x="457200" y="2768625"/>
          <a:ext cx="6311900" cy="655002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765300"/>
                <a:gridCol w="2235200"/>
                <a:gridCol w="2222500"/>
              </a:tblGrid>
              <a:tr h="698500">
                <a:tc>
                  <a:txBody>
                    <a:bodyPr/>
                    <a:lstStyle/>
                    <a:p>
                      <a:pPr marL="746760">
                        <a:lnSpc>
                          <a:spcPct val="100000"/>
                        </a:lnSpc>
                        <a:spcBef>
                          <a:spcPts val="1700"/>
                        </a:spcBef>
                      </a:pPr>
                      <a:r>
                        <a:rPr dirty="0" sz="1600" spc="-10" b="1">
                          <a:latin typeface="Times New Roman"/>
                          <a:cs typeface="Times New Roman"/>
                        </a:rPr>
                        <a:t>Number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21590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9920">
                        <a:lnSpc>
                          <a:spcPct val="100000"/>
                        </a:lnSpc>
                        <a:spcBef>
                          <a:spcPts val="1700"/>
                        </a:spcBef>
                      </a:pPr>
                      <a:r>
                        <a:rPr dirty="0" sz="1600" spc="-10" b="1">
                          <a:latin typeface="Times New Roman"/>
                          <a:cs typeface="Times New Roman"/>
                        </a:rPr>
                        <a:t>Permission </a:t>
                      </a:r>
                      <a:r>
                        <a:rPr dirty="0" sz="1600" spc="-20" b="1">
                          <a:latin typeface="Times New Roman"/>
                          <a:cs typeface="Times New Roman"/>
                        </a:rPr>
                        <a:t>Type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21590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3460">
                        <a:lnSpc>
                          <a:spcPct val="100000"/>
                        </a:lnSpc>
                        <a:spcBef>
                          <a:spcPts val="1700"/>
                        </a:spcBef>
                      </a:pPr>
                      <a:r>
                        <a:rPr dirty="0" sz="1600" spc="-10" b="1">
                          <a:latin typeface="Times New Roman"/>
                          <a:cs typeface="Times New Roman"/>
                        </a:rPr>
                        <a:t>Symbol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21590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697865">
                <a:tc>
                  <a:txBody>
                    <a:bodyPr/>
                    <a:lstStyle/>
                    <a:p>
                      <a:pPr marL="516890">
                        <a:lnSpc>
                          <a:spcPct val="100000"/>
                        </a:lnSpc>
                        <a:spcBef>
                          <a:spcPts val="1710"/>
                        </a:spcBef>
                      </a:pPr>
                      <a:r>
                        <a:rPr dirty="0" sz="1600" spc="-50" b="1">
                          <a:latin typeface="Times New Roman"/>
                          <a:cs typeface="Times New Roman"/>
                        </a:rPr>
                        <a:t>0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21717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23875">
                        <a:lnSpc>
                          <a:spcPct val="100000"/>
                        </a:lnSpc>
                        <a:spcBef>
                          <a:spcPts val="1710"/>
                        </a:spcBef>
                      </a:pPr>
                      <a:r>
                        <a:rPr dirty="0" sz="1600" b="1">
                          <a:latin typeface="Times New Roman"/>
                          <a:cs typeface="Times New Roman"/>
                        </a:rPr>
                        <a:t>No</a:t>
                      </a:r>
                      <a:r>
                        <a:rPr dirty="0" sz="1600" spc="-10" b="1">
                          <a:latin typeface="Times New Roman"/>
                          <a:cs typeface="Times New Roman"/>
                        </a:rPr>
                        <a:t> Permission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21717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27050">
                        <a:lnSpc>
                          <a:spcPct val="100000"/>
                        </a:lnSpc>
                        <a:spcBef>
                          <a:spcPts val="1710"/>
                        </a:spcBef>
                      </a:pPr>
                      <a:r>
                        <a:rPr dirty="0" sz="1600" spc="-20" b="1">
                          <a:latin typeface="Times New Roman"/>
                          <a:cs typeface="Times New Roman"/>
                        </a:rPr>
                        <a:t>--</a:t>
                      </a:r>
                      <a:r>
                        <a:rPr dirty="0" sz="1600" spc="-50" b="1">
                          <a:latin typeface="Times New Roman"/>
                          <a:cs typeface="Times New Roman"/>
                        </a:rPr>
                        <a:t>-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21717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698500">
                <a:tc>
                  <a:txBody>
                    <a:bodyPr/>
                    <a:lstStyle/>
                    <a:p>
                      <a:pPr marL="516890">
                        <a:lnSpc>
                          <a:spcPct val="100000"/>
                        </a:lnSpc>
                        <a:spcBef>
                          <a:spcPts val="1720"/>
                        </a:spcBef>
                      </a:pPr>
                      <a:r>
                        <a:rPr dirty="0" sz="1600" spc="-50" b="1">
                          <a:latin typeface="Times New Roman"/>
                          <a:cs typeface="Times New Roman"/>
                        </a:rPr>
                        <a:t>1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21844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23875">
                        <a:lnSpc>
                          <a:spcPct val="100000"/>
                        </a:lnSpc>
                        <a:spcBef>
                          <a:spcPts val="1720"/>
                        </a:spcBef>
                      </a:pPr>
                      <a:r>
                        <a:rPr dirty="0" sz="1600" spc="-10" b="1">
                          <a:latin typeface="Times New Roman"/>
                          <a:cs typeface="Times New Roman"/>
                        </a:rPr>
                        <a:t>Execute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21844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27050">
                        <a:lnSpc>
                          <a:spcPct val="100000"/>
                        </a:lnSpc>
                        <a:spcBef>
                          <a:spcPts val="1720"/>
                        </a:spcBef>
                      </a:pPr>
                      <a:r>
                        <a:rPr dirty="0" sz="1600" spc="-20" b="1">
                          <a:latin typeface="Times New Roman"/>
                          <a:cs typeface="Times New Roman"/>
                        </a:rPr>
                        <a:t>--</a:t>
                      </a:r>
                      <a:r>
                        <a:rPr dirty="0" sz="1600" spc="-50" b="1">
                          <a:latin typeface="Times New Roman"/>
                          <a:cs typeface="Times New Roman"/>
                        </a:rPr>
                        <a:t>x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21844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710565">
                <a:tc>
                  <a:txBody>
                    <a:bodyPr/>
                    <a:lstStyle/>
                    <a:p>
                      <a:pPr marL="516890">
                        <a:lnSpc>
                          <a:spcPct val="100000"/>
                        </a:lnSpc>
                        <a:spcBef>
                          <a:spcPts val="1735"/>
                        </a:spcBef>
                      </a:pPr>
                      <a:r>
                        <a:rPr dirty="0" sz="1600" spc="-50" b="1">
                          <a:latin typeface="Times New Roman"/>
                          <a:cs typeface="Times New Roman"/>
                        </a:rPr>
                        <a:t>2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22034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23875">
                        <a:lnSpc>
                          <a:spcPct val="100000"/>
                        </a:lnSpc>
                        <a:spcBef>
                          <a:spcPts val="1735"/>
                        </a:spcBef>
                      </a:pPr>
                      <a:r>
                        <a:rPr dirty="0" sz="1600" spc="-10" b="1">
                          <a:latin typeface="Times New Roman"/>
                          <a:cs typeface="Times New Roman"/>
                        </a:rPr>
                        <a:t>Write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22034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27050">
                        <a:lnSpc>
                          <a:spcPct val="100000"/>
                        </a:lnSpc>
                        <a:spcBef>
                          <a:spcPts val="1735"/>
                        </a:spcBef>
                      </a:pPr>
                      <a:r>
                        <a:rPr dirty="0" sz="1600" spc="-20" b="1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dirty="0" sz="1600" spc="-25" b="1">
                          <a:latin typeface="Times New Roman"/>
                          <a:cs typeface="Times New Roman"/>
                        </a:rPr>
                        <a:t>w-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22034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698500">
                <a:tc>
                  <a:txBody>
                    <a:bodyPr/>
                    <a:lstStyle/>
                    <a:p>
                      <a:pPr marL="516890">
                        <a:lnSpc>
                          <a:spcPct val="100000"/>
                        </a:lnSpc>
                        <a:spcBef>
                          <a:spcPts val="1645"/>
                        </a:spcBef>
                      </a:pPr>
                      <a:r>
                        <a:rPr dirty="0" sz="1600" spc="-50" b="1">
                          <a:latin typeface="Times New Roman"/>
                          <a:cs typeface="Times New Roman"/>
                        </a:rPr>
                        <a:t>3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20891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23875">
                        <a:lnSpc>
                          <a:spcPct val="100000"/>
                        </a:lnSpc>
                        <a:spcBef>
                          <a:spcPts val="1645"/>
                        </a:spcBef>
                      </a:pPr>
                      <a:r>
                        <a:rPr dirty="0" sz="1600" b="1">
                          <a:latin typeface="Times New Roman"/>
                          <a:cs typeface="Times New Roman"/>
                        </a:rPr>
                        <a:t>Execute</a:t>
                      </a:r>
                      <a:r>
                        <a:rPr dirty="0" sz="1600" spc="-40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600" b="1">
                          <a:latin typeface="Times New Roman"/>
                          <a:cs typeface="Times New Roman"/>
                        </a:rPr>
                        <a:t>+</a:t>
                      </a:r>
                      <a:r>
                        <a:rPr dirty="0" sz="1600" spc="-40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600" spc="-20" b="1">
                          <a:latin typeface="Times New Roman"/>
                          <a:cs typeface="Times New Roman"/>
                        </a:rPr>
                        <a:t>Write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20891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27050">
                        <a:lnSpc>
                          <a:spcPct val="100000"/>
                        </a:lnSpc>
                        <a:spcBef>
                          <a:spcPts val="1645"/>
                        </a:spcBef>
                      </a:pPr>
                      <a:r>
                        <a:rPr dirty="0" sz="1600" spc="-20" b="1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dirty="0" sz="1600" spc="-25" b="1">
                          <a:latin typeface="Times New Roman"/>
                          <a:cs typeface="Times New Roman"/>
                        </a:rPr>
                        <a:t>wx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20891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697865">
                <a:tc>
                  <a:txBody>
                    <a:bodyPr/>
                    <a:lstStyle/>
                    <a:p>
                      <a:pPr marL="516890">
                        <a:lnSpc>
                          <a:spcPct val="100000"/>
                        </a:lnSpc>
                        <a:spcBef>
                          <a:spcPts val="1655"/>
                        </a:spcBef>
                      </a:pPr>
                      <a:r>
                        <a:rPr dirty="0" sz="1600" spc="-50" b="1">
                          <a:latin typeface="Times New Roman"/>
                          <a:cs typeface="Times New Roman"/>
                        </a:rPr>
                        <a:t>4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21018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23875">
                        <a:lnSpc>
                          <a:spcPct val="100000"/>
                        </a:lnSpc>
                        <a:spcBef>
                          <a:spcPts val="1655"/>
                        </a:spcBef>
                      </a:pPr>
                      <a:r>
                        <a:rPr dirty="0" sz="1600" spc="-20" b="1">
                          <a:latin typeface="Times New Roman"/>
                          <a:cs typeface="Times New Roman"/>
                        </a:rPr>
                        <a:t>Read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21018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27050">
                        <a:lnSpc>
                          <a:spcPct val="100000"/>
                        </a:lnSpc>
                        <a:spcBef>
                          <a:spcPts val="1655"/>
                        </a:spcBef>
                      </a:pPr>
                      <a:r>
                        <a:rPr dirty="0" sz="1600" spc="-45" b="1">
                          <a:latin typeface="Times New Roman"/>
                          <a:cs typeface="Times New Roman"/>
                        </a:rPr>
                        <a:t>r-</a:t>
                      </a:r>
                      <a:r>
                        <a:rPr dirty="0" sz="1600" spc="-50" b="1">
                          <a:latin typeface="Times New Roman"/>
                          <a:cs typeface="Times New Roman"/>
                        </a:rPr>
                        <a:t>-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21018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698500">
                <a:tc>
                  <a:txBody>
                    <a:bodyPr/>
                    <a:lstStyle/>
                    <a:p>
                      <a:pPr marL="516890">
                        <a:lnSpc>
                          <a:spcPct val="100000"/>
                        </a:lnSpc>
                        <a:spcBef>
                          <a:spcPts val="1664"/>
                        </a:spcBef>
                      </a:pPr>
                      <a:r>
                        <a:rPr dirty="0" sz="1600" spc="-50" b="1">
                          <a:latin typeface="Times New Roman"/>
                          <a:cs typeface="Times New Roman"/>
                        </a:rPr>
                        <a:t>5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211454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23875">
                        <a:lnSpc>
                          <a:spcPct val="100000"/>
                        </a:lnSpc>
                        <a:spcBef>
                          <a:spcPts val="1664"/>
                        </a:spcBef>
                      </a:pPr>
                      <a:r>
                        <a:rPr dirty="0" sz="1600" b="1">
                          <a:latin typeface="Times New Roman"/>
                          <a:cs typeface="Times New Roman"/>
                        </a:rPr>
                        <a:t>Read</a:t>
                      </a:r>
                      <a:r>
                        <a:rPr dirty="0" sz="1600" spc="-25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600" b="1">
                          <a:latin typeface="Times New Roman"/>
                          <a:cs typeface="Times New Roman"/>
                        </a:rPr>
                        <a:t>+</a:t>
                      </a:r>
                      <a:r>
                        <a:rPr dirty="0" sz="1600" spc="-20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600" spc="-10" b="1">
                          <a:latin typeface="Times New Roman"/>
                          <a:cs typeface="Times New Roman"/>
                        </a:rPr>
                        <a:t>Execute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211454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27050">
                        <a:lnSpc>
                          <a:spcPct val="100000"/>
                        </a:lnSpc>
                        <a:spcBef>
                          <a:spcPts val="1664"/>
                        </a:spcBef>
                      </a:pPr>
                      <a:r>
                        <a:rPr dirty="0" sz="1600" spc="-45" b="1">
                          <a:latin typeface="Times New Roman"/>
                          <a:cs typeface="Times New Roman"/>
                        </a:rPr>
                        <a:t>r-</a:t>
                      </a:r>
                      <a:r>
                        <a:rPr dirty="0" sz="1600" spc="-50" b="1">
                          <a:latin typeface="Times New Roman"/>
                          <a:cs typeface="Times New Roman"/>
                        </a:rPr>
                        <a:t>x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211454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697865">
                <a:tc>
                  <a:txBody>
                    <a:bodyPr/>
                    <a:lstStyle/>
                    <a:p>
                      <a:pPr marL="516890">
                        <a:lnSpc>
                          <a:spcPct val="100000"/>
                        </a:lnSpc>
                        <a:spcBef>
                          <a:spcPts val="1675"/>
                        </a:spcBef>
                      </a:pPr>
                      <a:r>
                        <a:rPr dirty="0" sz="1600" spc="-50" b="1">
                          <a:latin typeface="Times New Roman"/>
                          <a:cs typeface="Times New Roman"/>
                        </a:rPr>
                        <a:t>6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21272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23875">
                        <a:lnSpc>
                          <a:spcPct val="100000"/>
                        </a:lnSpc>
                        <a:spcBef>
                          <a:spcPts val="1675"/>
                        </a:spcBef>
                      </a:pPr>
                      <a:r>
                        <a:rPr dirty="0" sz="1600" b="1">
                          <a:latin typeface="Times New Roman"/>
                          <a:cs typeface="Times New Roman"/>
                        </a:rPr>
                        <a:t>Read</a:t>
                      </a:r>
                      <a:r>
                        <a:rPr dirty="0" sz="1600" spc="-25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600" b="1">
                          <a:latin typeface="Times New Roman"/>
                          <a:cs typeface="Times New Roman"/>
                        </a:rPr>
                        <a:t>+</a:t>
                      </a:r>
                      <a:r>
                        <a:rPr dirty="0" sz="1600" spc="-20" b="1">
                          <a:latin typeface="Times New Roman"/>
                          <a:cs typeface="Times New Roman"/>
                        </a:rPr>
                        <a:t> Write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21272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27050">
                        <a:lnSpc>
                          <a:spcPct val="100000"/>
                        </a:lnSpc>
                        <a:spcBef>
                          <a:spcPts val="1675"/>
                        </a:spcBef>
                      </a:pPr>
                      <a:r>
                        <a:rPr dirty="0" sz="1600" spc="-25" b="1">
                          <a:latin typeface="Times New Roman"/>
                          <a:cs typeface="Times New Roman"/>
                        </a:rPr>
                        <a:t>rw-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21272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951865">
                <a:tc>
                  <a:txBody>
                    <a:bodyPr/>
                    <a:lstStyle/>
                    <a:p>
                      <a:pPr marL="516890">
                        <a:lnSpc>
                          <a:spcPct val="100000"/>
                        </a:lnSpc>
                        <a:spcBef>
                          <a:spcPts val="1685"/>
                        </a:spcBef>
                      </a:pPr>
                      <a:r>
                        <a:rPr dirty="0" sz="1600" spc="-50" b="1">
                          <a:latin typeface="Times New Roman"/>
                          <a:cs typeface="Times New Roman"/>
                        </a:rPr>
                        <a:t>7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21399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23875" marR="363855">
                        <a:lnSpc>
                          <a:spcPct val="103400"/>
                        </a:lnSpc>
                        <a:spcBef>
                          <a:spcPts val="1620"/>
                        </a:spcBef>
                      </a:pPr>
                      <a:r>
                        <a:rPr dirty="0" sz="1600" b="1">
                          <a:latin typeface="Times New Roman"/>
                          <a:cs typeface="Times New Roman"/>
                        </a:rPr>
                        <a:t>Read</a:t>
                      </a:r>
                      <a:r>
                        <a:rPr dirty="0" sz="1600" spc="-40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600" b="1">
                          <a:latin typeface="Times New Roman"/>
                          <a:cs typeface="Times New Roman"/>
                        </a:rPr>
                        <a:t>+</a:t>
                      </a:r>
                      <a:r>
                        <a:rPr dirty="0" sz="1600" spc="-40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600" b="1">
                          <a:latin typeface="Times New Roman"/>
                          <a:cs typeface="Times New Roman"/>
                        </a:rPr>
                        <a:t>Write</a:t>
                      </a:r>
                      <a:r>
                        <a:rPr dirty="0" sz="1600" spc="-40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600" spc="-50" b="1">
                          <a:latin typeface="Times New Roman"/>
                          <a:cs typeface="Times New Roman"/>
                        </a:rPr>
                        <a:t>+ </a:t>
                      </a:r>
                      <a:r>
                        <a:rPr dirty="0" sz="1600" spc="-10" b="1">
                          <a:latin typeface="Times New Roman"/>
                          <a:cs typeface="Times New Roman"/>
                        </a:rPr>
                        <a:t>Execute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20574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27050">
                        <a:lnSpc>
                          <a:spcPct val="100000"/>
                        </a:lnSpc>
                        <a:spcBef>
                          <a:spcPts val="1685"/>
                        </a:spcBef>
                      </a:pPr>
                      <a:r>
                        <a:rPr dirty="0" sz="1600" spc="-25" b="1">
                          <a:latin typeface="Times New Roman"/>
                          <a:cs typeface="Times New Roman"/>
                        </a:rPr>
                        <a:t>rwx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21399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6" name="object 6" descr=""/>
          <p:cNvSpPr/>
          <p:nvPr/>
        </p:nvSpPr>
        <p:spPr>
          <a:xfrm>
            <a:off x="952500" y="9658338"/>
            <a:ext cx="6045200" cy="0"/>
          </a:xfrm>
          <a:custGeom>
            <a:avLst/>
            <a:gdLst/>
            <a:ahLst/>
            <a:cxnLst/>
            <a:rect l="l" t="t" r="r" b="b"/>
            <a:pathLst>
              <a:path w="6045200" h="0">
                <a:moveTo>
                  <a:pt x="0" y="0"/>
                </a:moveTo>
                <a:lnTo>
                  <a:pt x="6045200" y="0"/>
                </a:lnTo>
              </a:path>
            </a:pathLst>
          </a:custGeom>
          <a:ln w="12700">
            <a:solidFill>
              <a:srgbClr val="87878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25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/>
              <a:t>Md.</a:t>
            </a:r>
            <a:r>
              <a:rPr dirty="0" spc="55"/>
              <a:t> </a:t>
            </a:r>
            <a:r>
              <a:rPr dirty="0" spc="-25"/>
              <a:t>Tariqul</a:t>
            </a:r>
            <a:r>
              <a:rPr dirty="0" spc="60"/>
              <a:t> </a:t>
            </a:r>
            <a:r>
              <a:rPr dirty="0"/>
              <a:t>Islam,</a:t>
            </a:r>
            <a:r>
              <a:rPr dirty="0" spc="55"/>
              <a:t> </a:t>
            </a:r>
            <a:r>
              <a:rPr dirty="0" spc="-30"/>
              <a:t>Lecturer,</a:t>
            </a:r>
            <a:r>
              <a:rPr dirty="0" spc="60"/>
              <a:t> </a:t>
            </a:r>
            <a:r>
              <a:rPr dirty="0" spc="-20"/>
              <a:t>Department</a:t>
            </a:r>
            <a:r>
              <a:rPr dirty="0" spc="55"/>
              <a:t> </a:t>
            </a:r>
            <a:r>
              <a:rPr dirty="0"/>
              <a:t>of</a:t>
            </a:r>
            <a:r>
              <a:rPr dirty="0" spc="60"/>
              <a:t> CSE,</a:t>
            </a:r>
            <a:r>
              <a:rPr dirty="0" spc="55"/>
              <a:t> </a:t>
            </a:r>
            <a:r>
              <a:rPr dirty="0"/>
              <a:t>University</a:t>
            </a:r>
            <a:r>
              <a:rPr dirty="0" spc="60"/>
              <a:t> </a:t>
            </a:r>
            <a:r>
              <a:rPr dirty="0"/>
              <a:t>of</a:t>
            </a:r>
            <a:r>
              <a:rPr dirty="0" spc="60"/>
              <a:t> </a:t>
            </a:r>
            <a:r>
              <a:rPr dirty="0"/>
              <a:t>Global</a:t>
            </a:r>
            <a:r>
              <a:rPr dirty="0" spc="55"/>
              <a:t> </a:t>
            </a:r>
            <a:r>
              <a:rPr dirty="0"/>
              <a:t>Village</a:t>
            </a:r>
            <a:r>
              <a:rPr dirty="0" spc="60"/>
              <a:t> </a:t>
            </a:r>
            <a:r>
              <a:rPr dirty="0" spc="-10"/>
              <a:t>(UGV)</a:t>
            </a:r>
          </a:p>
        </p:txBody>
      </p:sp>
      <p:sp>
        <p:nvSpPr>
          <p:cNvPr id="8" name="object 8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25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 spc="-20"/>
              <a:t>Page:</a:t>
            </a:r>
            <a:r>
              <a:rPr dirty="0" spc="-10"/>
              <a:t> </a:t>
            </a:r>
            <a:r>
              <a:rPr dirty="0" spc="-40"/>
              <a:t>44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444500" y="887362"/>
            <a:ext cx="5610225" cy="53517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469900">
              <a:lnSpc>
                <a:spcPct val="100000"/>
              </a:lnSpc>
              <a:spcBef>
                <a:spcPts val="100"/>
              </a:spcBef>
            </a:pPr>
            <a:r>
              <a:rPr dirty="0" sz="1700" b="1">
                <a:latin typeface="Times New Roman"/>
                <a:cs typeface="Times New Roman"/>
              </a:rPr>
              <a:t>6.</a:t>
            </a:r>
            <a:r>
              <a:rPr dirty="0" sz="1700" spc="-40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Changing</a:t>
            </a:r>
            <a:r>
              <a:rPr dirty="0" sz="1700" spc="-40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File</a:t>
            </a:r>
            <a:r>
              <a:rPr dirty="0" sz="1700" spc="-35" b="1">
                <a:latin typeface="Times New Roman"/>
                <a:cs typeface="Times New Roman"/>
              </a:rPr>
              <a:t> </a:t>
            </a:r>
            <a:r>
              <a:rPr dirty="0" sz="1700" spc="-10" b="1">
                <a:latin typeface="Times New Roman"/>
                <a:cs typeface="Times New Roman"/>
              </a:rPr>
              <a:t>Permissions</a:t>
            </a:r>
            <a:endParaRPr sz="1700">
              <a:latin typeface="Times New Roman"/>
              <a:cs typeface="Times New Roman"/>
            </a:endParaRPr>
          </a:p>
          <a:p>
            <a:pPr marL="62865" marR="5080" indent="-50800">
              <a:lnSpc>
                <a:spcPct val="109100"/>
              </a:lnSpc>
              <a:spcBef>
                <a:spcPts val="1285"/>
              </a:spcBef>
            </a:pPr>
            <a:r>
              <a:rPr dirty="0" sz="1600" spc="-60" b="1">
                <a:latin typeface="Times New Roman"/>
                <a:cs typeface="Times New Roman"/>
              </a:rPr>
              <a:t>To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change</a:t>
            </a:r>
            <a:r>
              <a:rPr dirty="0" sz="1600" spc="-2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the</a:t>
            </a:r>
            <a:r>
              <a:rPr dirty="0" sz="1600" spc="-25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permissions</a:t>
            </a:r>
            <a:r>
              <a:rPr dirty="0" sz="1600" spc="-2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of</a:t>
            </a:r>
            <a:r>
              <a:rPr dirty="0" sz="1600" spc="-2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a</a:t>
            </a:r>
            <a:r>
              <a:rPr dirty="0" sz="1600" spc="-2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file,</a:t>
            </a:r>
            <a:r>
              <a:rPr dirty="0" sz="1600" spc="-2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we</a:t>
            </a:r>
            <a:r>
              <a:rPr dirty="0" sz="1600" spc="-2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use</a:t>
            </a:r>
            <a:r>
              <a:rPr dirty="0" sz="1600" spc="-2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the</a:t>
            </a:r>
            <a:r>
              <a:rPr dirty="0" sz="1600" spc="-20" b="1">
                <a:latin typeface="Times New Roman"/>
                <a:cs typeface="Times New Roman"/>
              </a:rPr>
              <a:t> </a:t>
            </a:r>
            <a:r>
              <a:rPr dirty="0" sz="1600" spc="-20" b="1">
                <a:solidFill>
                  <a:srgbClr val="178037"/>
                </a:solidFill>
                <a:latin typeface="Courier New"/>
                <a:cs typeface="Courier New"/>
              </a:rPr>
              <a:t>chmod</a:t>
            </a:r>
            <a:r>
              <a:rPr dirty="0" sz="1600" spc="-565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command. Example:</a:t>
            </a:r>
            <a:endParaRPr sz="1600">
              <a:latin typeface="Times New Roman"/>
              <a:cs typeface="Times New Roman"/>
            </a:endParaRPr>
          </a:p>
          <a:p>
            <a:pPr marL="469900">
              <a:lnSpc>
                <a:spcPct val="100000"/>
              </a:lnSpc>
              <a:spcBef>
                <a:spcPts val="1445"/>
              </a:spcBef>
            </a:pPr>
            <a:r>
              <a:rPr dirty="0" sz="1600" b="1">
                <a:solidFill>
                  <a:srgbClr val="178037"/>
                </a:solidFill>
                <a:latin typeface="Courier New"/>
                <a:cs typeface="Courier New"/>
              </a:rPr>
              <a:t>sudo</a:t>
            </a:r>
            <a:r>
              <a:rPr dirty="0" sz="1600" spc="-60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600" b="1">
                <a:solidFill>
                  <a:srgbClr val="178037"/>
                </a:solidFill>
                <a:latin typeface="Courier New"/>
                <a:cs typeface="Courier New"/>
              </a:rPr>
              <a:t>chmod</a:t>
            </a:r>
            <a:r>
              <a:rPr dirty="0" sz="1600" spc="-60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600" b="1">
                <a:solidFill>
                  <a:srgbClr val="178037"/>
                </a:solidFill>
                <a:latin typeface="Courier New"/>
                <a:cs typeface="Courier New"/>
              </a:rPr>
              <a:t>764</a:t>
            </a:r>
            <a:r>
              <a:rPr dirty="0" sz="1600" spc="-60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600" spc="-10" b="1">
                <a:solidFill>
                  <a:srgbClr val="178037"/>
                </a:solidFill>
                <a:latin typeface="Courier New"/>
                <a:cs typeface="Courier New"/>
              </a:rPr>
              <a:t>test.txt</a:t>
            </a:r>
            <a:endParaRPr sz="1600">
              <a:latin typeface="Courier New"/>
              <a:cs typeface="Courier New"/>
            </a:endParaRPr>
          </a:p>
          <a:p>
            <a:pPr marL="12700">
              <a:lnSpc>
                <a:spcPct val="100000"/>
              </a:lnSpc>
              <a:spcBef>
                <a:spcPts val="1375"/>
              </a:spcBef>
            </a:pPr>
            <a:r>
              <a:rPr dirty="0" sz="1600" spc="-10" b="1">
                <a:latin typeface="Times New Roman"/>
                <a:cs typeface="Times New Roman"/>
              </a:rPr>
              <a:t>Here:</a:t>
            </a:r>
            <a:endParaRPr sz="1600">
              <a:latin typeface="Times New Roman"/>
              <a:cs typeface="Times New Roman"/>
            </a:endParaRPr>
          </a:p>
          <a:p>
            <a:pPr marL="470534" indent="-229235">
              <a:lnSpc>
                <a:spcPct val="100000"/>
              </a:lnSpc>
              <a:spcBef>
                <a:spcPts val="1275"/>
              </a:spcBef>
              <a:buFont typeface="Arial"/>
              <a:buChar char="●"/>
              <a:tabLst>
                <a:tab pos="470534" algn="l"/>
              </a:tabLst>
            </a:pPr>
            <a:r>
              <a:rPr dirty="0" sz="1600" b="1">
                <a:latin typeface="Times New Roman"/>
                <a:cs typeface="Times New Roman"/>
              </a:rPr>
              <a:t>7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(Owner)</a:t>
            </a:r>
            <a:r>
              <a:rPr dirty="0" sz="1600" spc="-3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→</a:t>
            </a:r>
            <a:r>
              <a:rPr dirty="0" sz="1600" spc="-3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Read</a:t>
            </a:r>
            <a:r>
              <a:rPr dirty="0" sz="1600" spc="-3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(4)</a:t>
            </a:r>
            <a:r>
              <a:rPr dirty="0" sz="1600" spc="-3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+</a:t>
            </a:r>
            <a:r>
              <a:rPr dirty="0" sz="1600" spc="-3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Write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(2)</a:t>
            </a:r>
            <a:r>
              <a:rPr dirty="0" sz="1600" spc="-3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+</a:t>
            </a:r>
            <a:r>
              <a:rPr dirty="0" sz="1600" spc="-3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Execute</a:t>
            </a:r>
            <a:r>
              <a:rPr dirty="0" sz="1600" spc="-3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(1)</a:t>
            </a:r>
            <a:r>
              <a:rPr dirty="0" sz="1600" spc="-3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=</a:t>
            </a:r>
            <a:r>
              <a:rPr dirty="0" sz="1600" spc="-30" b="1">
                <a:latin typeface="Times New Roman"/>
                <a:cs typeface="Times New Roman"/>
              </a:rPr>
              <a:t> </a:t>
            </a:r>
            <a:r>
              <a:rPr dirty="0" sz="1600" spc="-50" b="1">
                <a:latin typeface="Times New Roman"/>
                <a:cs typeface="Times New Roman"/>
              </a:rPr>
              <a:t>7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15"/>
              </a:spcBef>
              <a:buFont typeface="Arial"/>
              <a:buChar char="●"/>
            </a:pPr>
            <a:endParaRPr sz="1600">
              <a:latin typeface="Times New Roman"/>
              <a:cs typeface="Times New Roman"/>
            </a:endParaRPr>
          </a:p>
          <a:p>
            <a:pPr marL="470534" indent="-229235">
              <a:lnSpc>
                <a:spcPct val="100000"/>
              </a:lnSpc>
              <a:buFont typeface="Arial"/>
              <a:buChar char="●"/>
              <a:tabLst>
                <a:tab pos="470534" algn="l"/>
              </a:tabLst>
            </a:pPr>
            <a:r>
              <a:rPr dirty="0" sz="1600" b="1">
                <a:latin typeface="Times New Roman"/>
                <a:cs typeface="Times New Roman"/>
              </a:rPr>
              <a:t>6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(Group)</a:t>
            </a:r>
            <a:r>
              <a:rPr dirty="0" sz="1600" spc="-3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→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Read</a:t>
            </a:r>
            <a:r>
              <a:rPr dirty="0" sz="1600" spc="-3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(4)</a:t>
            </a:r>
            <a:r>
              <a:rPr dirty="0" sz="1600" spc="-3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+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Write</a:t>
            </a:r>
            <a:r>
              <a:rPr dirty="0" sz="1600" spc="-3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(2)</a:t>
            </a:r>
            <a:r>
              <a:rPr dirty="0" sz="1600" spc="-3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=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spc="-50" b="1">
                <a:latin typeface="Times New Roman"/>
                <a:cs typeface="Times New Roman"/>
              </a:rPr>
              <a:t>6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20"/>
              </a:spcBef>
              <a:buFont typeface="Arial"/>
              <a:buChar char="●"/>
            </a:pPr>
            <a:endParaRPr sz="1600">
              <a:latin typeface="Times New Roman"/>
              <a:cs typeface="Times New Roman"/>
            </a:endParaRPr>
          </a:p>
          <a:p>
            <a:pPr marL="470534" indent="-229235">
              <a:lnSpc>
                <a:spcPct val="100000"/>
              </a:lnSpc>
              <a:buFont typeface="Arial"/>
              <a:buChar char="●"/>
              <a:tabLst>
                <a:tab pos="470534" algn="l"/>
              </a:tabLst>
            </a:pPr>
            <a:r>
              <a:rPr dirty="0" sz="1600" b="1">
                <a:latin typeface="Times New Roman"/>
                <a:cs typeface="Times New Roman"/>
              </a:rPr>
              <a:t>4</a:t>
            </a:r>
            <a:r>
              <a:rPr dirty="0" sz="1600" spc="-3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(Others)</a:t>
            </a:r>
            <a:r>
              <a:rPr dirty="0" sz="1600" spc="-3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→</a:t>
            </a:r>
            <a:r>
              <a:rPr dirty="0" sz="1600" spc="-2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Read</a:t>
            </a:r>
            <a:r>
              <a:rPr dirty="0" sz="1600" spc="-3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(4)</a:t>
            </a:r>
            <a:r>
              <a:rPr dirty="0" sz="1600" spc="-2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=</a:t>
            </a:r>
            <a:r>
              <a:rPr dirty="0" sz="1600" spc="-30" b="1">
                <a:latin typeface="Times New Roman"/>
                <a:cs typeface="Times New Roman"/>
              </a:rPr>
              <a:t> </a:t>
            </a:r>
            <a:r>
              <a:rPr dirty="0" sz="1600" spc="-50" b="1">
                <a:latin typeface="Times New Roman"/>
                <a:cs typeface="Times New Roman"/>
              </a:rPr>
              <a:t>4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95"/>
              </a:spcBef>
              <a:buFont typeface="Arial"/>
              <a:buChar char="●"/>
            </a:pP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600" b="1">
                <a:latin typeface="Times New Roman"/>
                <a:cs typeface="Times New Roman"/>
              </a:rPr>
              <a:t>Thus,</a:t>
            </a:r>
            <a:r>
              <a:rPr dirty="0" sz="1600" spc="-4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the</a:t>
            </a:r>
            <a:r>
              <a:rPr dirty="0" sz="1600" spc="-2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file</a:t>
            </a:r>
            <a:r>
              <a:rPr dirty="0" sz="1600" spc="-25" b="1">
                <a:latin typeface="Times New Roman"/>
                <a:cs typeface="Times New Roman"/>
              </a:rPr>
              <a:t> </a:t>
            </a:r>
            <a:r>
              <a:rPr dirty="0" sz="1600" spc="-20" b="1">
                <a:solidFill>
                  <a:srgbClr val="178037"/>
                </a:solidFill>
                <a:latin typeface="Courier New"/>
                <a:cs typeface="Courier New"/>
              </a:rPr>
              <a:t>test.txt</a:t>
            </a:r>
            <a:r>
              <a:rPr dirty="0" sz="1600" spc="-565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will</a:t>
            </a:r>
            <a:r>
              <a:rPr dirty="0" sz="1600" spc="-20" b="1">
                <a:latin typeface="Times New Roman"/>
                <a:cs typeface="Times New Roman"/>
              </a:rPr>
              <a:t> have:</a:t>
            </a:r>
            <a:endParaRPr sz="1600">
              <a:latin typeface="Times New Roman"/>
              <a:cs typeface="Times New Roman"/>
            </a:endParaRPr>
          </a:p>
          <a:p>
            <a:pPr marL="470534" indent="-229235">
              <a:lnSpc>
                <a:spcPct val="100000"/>
              </a:lnSpc>
              <a:spcBef>
                <a:spcPts val="1380"/>
              </a:spcBef>
              <a:buFont typeface="Arial"/>
              <a:buChar char="●"/>
              <a:tabLst>
                <a:tab pos="470534" algn="l"/>
              </a:tabLst>
            </a:pPr>
            <a:r>
              <a:rPr dirty="0" sz="1600" b="1">
                <a:latin typeface="Times New Roman"/>
                <a:cs typeface="Times New Roman"/>
              </a:rPr>
              <a:t>Owner:</a:t>
            </a:r>
            <a:r>
              <a:rPr dirty="0" sz="1600" spc="-5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Full</a:t>
            </a:r>
            <a:r>
              <a:rPr dirty="0" sz="1600" spc="-5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access</a:t>
            </a:r>
            <a:r>
              <a:rPr dirty="0" sz="1600" spc="-55" b="1">
                <a:latin typeface="Times New Roman"/>
                <a:cs typeface="Times New Roman"/>
              </a:rPr>
              <a:t> </a:t>
            </a:r>
            <a:r>
              <a:rPr dirty="0" sz="1600" spc="-20" b="1">
                <a:latin typeface="Times New Roman"/>
                <a:cs typeface="Times New Roman"/>
              </a:rPr>
              <a:t>(rwx)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20"/>
              </a:spcBef>
              <a:buFont typeface="Arial"/>
              <a:buChar char="●"/>
            </a:pPr>
            <a:endParaRPr sz="1600">
              <a:latin typeface="Times New Roman"/>
              <a:cs typeface="Times New Roman"/>
            </a:endParaRPr>
          </a:p>
          <a:p>
            <a:pPr marL="470534" indent="-229235">
              <a:lnSpc>
                <a:spcPct val="100000"/>
              </a:lnSpc>
              <a:buFont typeface="Arial"/>
              <a:buChar char="●"/>
              <a:tabLst>
                <a:tab pos="470534" algn="l"/>
              </a:tabLst>
            </a:pPr>
            <a:r>
              <a:rPr dirty="0" sz="1600" b="1">
                <a:latin typeface="Times New Roman"/>
                <a:cs typeface="Times New Roman"/>
              </a:rPr>
              <a:t>Group:</a:t>
            </a:r>
            <a:r>
              <a:rPr dirty="0" sz="1600" spc="-5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Read</a:t>
            </a:r>
            <a:r>
              <a:rPr dirty="0" sz="1600" spc="-4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and</a:t>
            </a:r>
            <a:r>
              <a:rPr dirty="0" sz="1600" spc="-5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write</a:t>
            </a:r>
            <a:r>
              <a:rPr dirty="0" sz="1600" spc="-4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access</a:t>
            </a:r>
            <a:r>
              <a:rPr dirty="0" sz="1600" spc="-50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(rw-</a:t>
            </a:r>
            <a:r>
              <a:rPr dirty="0" sz="1600" spc="-50" b="1">
                <a:latin typeface="Times New Roman"/>
                <a:cs typeface="Times New Roman"/>
              </a:rPr>
              <a:t>)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20"/>
              </a:spcBef>
              <a:buFont typeface="Arial"/>
              <a:buChar char="●"/>
            </a:pPr>
            <a:endParaRPr sz="1600">
              <a:latin typeface="Times New Roman"/>
              <a:cs typeface="Times New Roman"/>
            </a:endParaRPr>
          </a:p>
          <a:p>
            <a:pPr marL="470534" indent="-229235">
              <a:lnSpc>
                <a:spcPct val="100000"/>
              </a:lnSpc>
              <a:buFont typeface="Arial"/>
              <a:buChar char="●"/>
              <a:tabLst>
                <a:tab pos="470534" algn="l"/>
              </a:tabLst>
            </a:pPr>
            <a:r>
              <a:rPr dirty="0" sz="1600" b="1">
                <a:latin typeface="Times New Roman"/>
                <a:cs typeface="Times New Roman"/>
              </a:rPr>
              <a:t>Others:</a:t>
            </a:r>
            <a:r>
              <a:rPr dirty="0" sz="1600" spc="-45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Read-</a:t>
            </a:r>
            <a:r>
              <a:rPr dirty="0" sz="1600" b="1">
                <a:latin typeface="Times New Roman"/>
                <a:cs typeface="Times New Roman"/>
              </a:rPr>
              <a:t>only</a:t>
            </a:r>
            <a:r>
              <a:rPr dirty="0" sz="1600" spc="-4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access</a:t>
            </a:r>
            <a:r>
              <a:rPr dirty="0" sz="1600" spc="-45" b="1">
                <a:latin typeface="Times New Roman"/>
                <a:cs typeface="Times New Roman"/>
              </a:rPr>
              <a:t> </a:t>
            </a:r>
            <a:r>
              <a:rPr dirty="0" sz="1600" spc="-35" b="1">
                <a:latin typeface="Times New Roman"/>
                <a:cs typeface="Times New Roman"/>
              </a:rPr>
              <a:t>(r-</a:t>
            </a:r>
            <a:r>
              <a:rPr dirty="0" sz="1600" spc="-20" b="1">
                <a:latin typeface="Times New Roman"/>
                <a:cs typeface="Times New Roman"/>
              </a:rPr>
              <a:t>-</a:t>
            </a:r>
            <a:r>
              <a:rPr dirty="0" sz="1600" spc="-50" b="1">
                <a:latin typeface="Times New Roman"/>
                <a:cs typeface="Times New Roman"/>
              </a:rPr>
              <a:t>)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3" name="object 3" descr=""/>
          <p:cNvSpPr/>
          <p:nvPr/>
        </p:nvSpPr>
        <p:spPr>
          <a:xfrm>
            <a:off x="952500" y="6826233"/>
            <a:ext cx="6045200" cy="0"/>
          </a:xfrm>
          <a:custGeom>
            <a:avLst/>
            <a:gdLst/>
            <a:ahLst/>
            <a:cxnLst/>
            <a:rect l="l" t="t" r="r" b="b"/>
            <a:pathLst>
              <a:path w="6045200" h="0">
                <a:moveTo>
                  <a:pt x="0" y="0"/>
                </a:moveTo>
                <a:lnTo>
                  <a:pt x="6045200" y="0"/>
                </a:lnTo>
              </a:path>
            </a:pathLst>
          </a:custGeom>
          <a:ln w="12700">
            <a:solidFill>
              <a:srgbClr val="87878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 txBox="1"/>
          <p:nvPr/>
        </p:nvSpPr>
        <p:spPr>
          <a:xfrm>
            <a:off x="444500" y="7106443"/>
            <a:ext cx="6350000" cy="144716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469900">
              <a:lnSpc>
                <a:spcPct val="100000"/>
              </a:lnSpc>
              <a:spcBef>
                <a:spcPts val="100"/>
              </a:spcBef>
            </a:pPr>
            <a:r>
              <a:rPr dirty="0" sz="1700" spc="-10" b="1">
                <a:latin typeface="Times New Roman"/>
                <a:cs typeface="Times New Roman"/>
              </a:rPr>
              <a:t>Conclusion:</a:t>
            </a:r>
            <a:endParaRPr sz="1700">
              <a:latin typeface="Times New Roman"/>
              <a:cs typeface="Times New Roman"/>
            </a:endParaRPr>
          </a:p>
          <a:p>
            <a:pPr marL="12700" marR="661035">
              <a:lnSpc>
                <a:spcPct val="103400"/>
              </a:lnSpc>
              <a:spcBef>
                <a:spcPts val="1210"/>
              </a:spcBef>
            </a:pPr>
            <a:r>
              <a:rPr dirty="0" sz="1600" b="1">
                <a:latin typeface="Times New Roman"/>
                <a:cs typeface="Times New Roman"/>
              </a:rPr>
              <a:t>This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lab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covers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basic</a:t>
            </a:r>
            <a:r>
              <a:rPr dirty="0" sz="1600" spc="-3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user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and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group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management,</a:t>
            </a:r>
            <a:r>
              <a:rPr dirty="0" sz="1600" spc="-3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along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with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spc="-20" b="1">
                <a:latin typeface="Times New Roman"/>
                <a:cs typeface="Times New Roman"/>
              </a:rPr>
              <a:t>file </a:t>
            </a:r>
            <a:r>
              <a:rPr dirty="0" sz="1600" spc="-10" b="1">
                <a:latin typeface="Times New Roman"/>
                <a:cs typeface="Times New Roman"/>
              </a:rPr>
              <a:t>permission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handling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in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Kali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Linux.</a:t>
            </a:r>
            <a:endParaRPr sz="1600">
              <a:latin typeface="Times New Roman"/>
              <a:cs typeface="Times New Roman"/>
            </a:endParaRPr>
          </a:p>
          <a:p>
            <a:pPr marL="12700" marR="5080" indent="50165">
              <a:lnSpc>
                <a:spcPct val="103400"/>
              </a:lnSpc>
            </a:pPr>
            <a:r>
              <a:rPr dirty="0" sz="1600" b="1">
                <a:latin typeface="Times New Roman"/>
                <a:cs typeface="Times New Roman"/>
              </a:rPr>
              <a:t>Mastering</a:t>
            </a:r>
            <a:r>
              <a:rPr dirty="0" sz="1600" spc="-5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these</a:t>
            </a:r>
            <a:r>
              <a:rPr dirty="0" sz="1600" spc="-55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fundamentals</a:t>
            </a:r>
            <a:r>
              <a:rPr dirty="0" sz="1600" spc="-5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ensures</a:t>
            </a:r>
            <a:r>
              <a:rPr dirty="0" sz="1600" spc="-5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secure</a:t>
            </a:r>
            <a:r>
              <a:rPr dirty="0" sz="1600" spc="-5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system</a:t>
            </a:r>
            <a:r>
              <a:rPr dirty="0" sz="1600" spc="-50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administration</a:t>
            </a:r>
            <a:r>
              <a:rPr dirty="0" sz="1600" spc="-55" b="1">
                <a:latin typeface="Times New Roman"/>
                <a:cs typeface="Times New Roman"/>
              </a:rPr>
              <a:t> </a:t>
            </a:r>
            <a:r>
              <a:rPr dirty="0" sz="1600" spc="-25" b="1">
                <a:latin typeface="Times New Roman"/>
                <a:cs typeface="Times New Roman"/>
              </a:rPr>
              <a:t>and </a:t>
            </a:r>
            <a:r>
              <a:rPr dirty="0" sz="1600" b="1">
                <a:latin typeface="Times New Roman"/>
                <a:cs typeface="Times New Roman"/>
              </a:rPr>
              <a:t>helps</a:t>
            </a:r>
            <a:r>
              <a:rPr dirty="0" sz="1600" spc="-5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maintain</a:t>
            </a:r>
            <a:r>
              <a:rPr dirty="0" sz="1600" spc="-5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the</a:t>
            </a:r>
            <a:r>
              <a:rPr dirty="0" sz="1600" spc="-5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integrity</a:t>
            </a:r>
            <a:r>
              <a:rPr dirty="0" sz="1600" spc="-5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of</a:t>
            </a:r>
            <a:r>
              <a:rPr dirty="0" sz="1600" spc="-4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the</a:t>
            </a:r>
            <a:r>
              <a:rPr dirty="0" sz="1600" spc="-5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Linux</a:t>
            </a:r>
            <a:r>
              <a:rPr dirty="0" sz="1600" spc="-5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operating</a:t>
            </a:r>
            <a:r>
              <a:rPr dirty="0" sz="1600" spc="-50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environment.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5" name="object 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25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/>
              <a:t>Md.</a:t>
            </a:r>
            <a:r>
              <a:rPr dirty="0" spc="55"/>
              <a:t> </a:t>
            </a:r>
            <a:r>
              <a:rPr dirty="0" spc="-25"/>
              <a:t>Tariqul</a:t>
            </a:r>
            <a:r>
              <a:rPr dirty="0" spc="60"/>
              <a:t> </a:t>
            </a:r>
            <a:r>
              <a:rPr dirty="0"/>
              <a:t>Islam,</a:t>
            </a:r>
            <a:r>
              <a:rPr dirty="0" spc="55"/>
              <a:t> </a:t>
            </a:r>
            <a:r>
              <a:rPr dirty="0" spc="-30"/>
              <a:t>Lecturer,</a:t>
            </a:r>
            <a:r>
              <a:rPr dirty="0" spc="60"/>
              <a:t> </a:t>
            </a:r>
            <a:r>
              <a:rPr dirty="0" spc="-20"/>
              <a:t>Department</a:t>
            </a:r>
            <a:r>
              <a:rPr dirty="0" spc="55"/>
              <a:t> </a:t>
            </a:r>
            <a:r>
              <a:rPr dirty="0"/>
              <a:t>of</a:t>
            </a:r>
            <a:r>
              <a:rPr dirty="0" spc="60"/>
              <a:t> CSE,</a:t>
            </a:r>
            <a:r>
              <a:rPr dirty="0" spc="55"/>
              <a:t> </a:t>
            </a:r>
            <a:r>
              <a:rPr dirty="0"/>
              <a:t>University</a:t>
            </a:r>
            <a:r>
              <a:rPr dirty="0" spc="60"/>
              <a:t> </a:t>
            </a:r>
            <a:r>
              <a:rPr dirty="0"/>
              <a:t>of</a:t>
            </a:r>
            <a:r>
              <a:rPr dirty="0" spc="60"/>
              <a:t> </a:t>
            </a:r>
            <a:r>
              <a:rPr dirty="0"/>
              <a:t>Global</a:t>
            </a:r>
            <a:r>
              <a:rPr dirty="0" spc="55"/>
              <a:t> </a:t>
            </a:r>
            <a:r>
              <a:rPr dirty="0"/>
              <a:t>Village</a:t>
            </a:r>
            <a:r>
              <a:rPr dirty="0" spc="60"/>
              <a:t> </a:t>
            </a:r>
            <a:r>
              <a:rPr dirty="0" spc="-10"/>
              <a:t>(UGV)</a:t>
            </a:r>
          </a:p>
        </p:txBody>
      </p:sp>
      <p:sp>
        <p:nvSpPr>
          <p:cNvPr id="6" name="object 6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25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 spc="-20"/>
              <a:t>Page:</a:t>
            </a:r>
            <a:r>
              <a:rPr dirty="0" spc="-10"/>
              <a:t> </a:t>
            </a:r>
            <a:r>
              <a:rPr dirty="0" spc="-40"/>
              <a:t>45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25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/>
              <a:t>Md.</a:t>
            </a:r>
            <a:r>
              <a:rPr dirty="0" spc="55"/>
              <a:t> </a:t>
            </a:r>
            <a:r>
              <a:rPr dirty="0" spc="-25"/>
              <a:t>Tariqul</a:t>
            </a:r>
            <a:r>
              <a:rPr dirty="0" spc="60"/>
              <a:t> </a:t>
            </a:r>
            <a:r>
              <a:rPr dirty="0"/>
              <a:t>Islam,</a:t>
            </a:r>
            <a:r>
              <a:rPr dirty="0" spc="55"/>
              <a:t> </a:t>
            </a:r>
            <a:r>
              <a:rPr dirty="0" spc="-30"/>
              <a:t>Lecturer,</a:t>
            </a:r>
            <a:r>
              <a:rPr dirty="0" spc="60"/>
              <a:t> </a:t>
            </a:r>
            <a:r>
              <a:rPr dirty="0" spc="-20"/>
              <a:t>Department</a:t>
            </a:r>
            <a:r>
              <a:rPr dirty="0" spc="55"/>
              <a:t> </a:t>
            </a:r>
            <a:r>
              <a:rPr dirty="0"/>
              <a:t>of</a:t>
            </a:r>
            <a:r>
              <a:rPr dirty="0" spc="60"/>
              <a:t> CSE,</a:t>
            </a:r>
            <a:r>
              <a:rPr dirty="0" spc="55"/>
              <a:t> </a:t>
            </a:r>
            <a:r>
              <a:rPr dirty="0"/>
              <a:t>University</a:t>
            </a:r>
            <a:r>
              <a:rPr dirty="0" spc="60"/>
              <a:t> </a:t>
            </a:r>
            <a:r>
              <a:rPr dirty="0"/>
              <a:t>of</a:t>
            </a:r>
            <a:r>
              <a:rPr dirty="0" spc="60"/>
              <a:t> </a:t>
            </a:r>
            <a:r>
              <a:rPr dirty="0"/>
              <a:t>Global</a:t>
            </a:r>
            <a:r>
              <a:rPr dirty="0" spc="55"/>
              <a:t> </a:t>
            </a:r>
            <a:r>
              <a:rPr dirty="0"/>
              <a:t>Village</a:t>
            </a:r>
            <a:r>
              <a:rPr dirty="0" spc="60"/>
              <a:t> </a:t>
            </a:r>
            <a:r>
              <a:rPr dirty="0" spc="-10"/>
              <a:t>(UGV)</a:t>
            </a:r>
          </a:p>
        </p:txBody>
      </p:sp>
      <p:sp>
        <p:nvSpPr>
          <p:cNvPr id="5" name="object 5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25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 spc="-20"/>
              <a:t>Page:</a:t>
            </a:r>
            <a:r>
              <a:rPr dirty="0" spc="-10"/>
              <a:t> </a:t>
            </a:r>
            <a:r>
              <a:rPr dirty="0" spc="-40"/>
              <a:t>46</a:t>
            </a:r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57200" y="914400"/>
            <a:ext cx="6578600" cy="368300"/>
          </a:xfrm>
          <a:prstGeom prst="rect"/>
          <a:solidFill>
            <a:srgbClr val="0E0E0E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720"/>
              </a:lnSpc>
            </a:pPr>
            <a:r>
              <a:rPr dirty="0" sz="2400" i="0">
                <a:solidFill>
                  <a:srgbClr val="F1F1F1"/>
                </a:solidFill>
                <a:latin typeface="Times New Roman"/>
                <a:cs typeface="Times New Roman"/>
              </a:rPr>
              <a:t>Set</a:t>
            </a:r>
            <a:r>
              <a:rPr dirty="0" sz="2400" spc="-25" i="0">
                <a:solidFill>
                  <a:srgbClr val="F1F1F1"/>
                </a:solidFill>
                <a:latin typeface="Times New Roman"/>
                <a:cs typeface="Times New Roman"/>
              </a:rPr>
              <a:t> </a:t>
            </a:r>
            <a:r>
              <a:rPr dirty="0" sz="2400" i="0">
                <a:solidFill>
                  <a:srgbClr val="F1F1F1"/>
                </a:solidFill>
                <a:latin typeface="Times New Roman"/>
                <a:cs typeface="Times New Roman"/>
              </a:rPr>
              <a:t>Up</a:t>
            </a:r>
            <a:r>
              <a:rPr dirty="0" sz="2400" spc="-25" i="0">
                <a:solidFill>
                  <a:srgbClr val="F1F1F1"/>
                </a:solidFill>
                <a:latin typeface="Times New Roman"/>
                <a:cs typeface="Times New Roman"/>
              </a:rPr>
              <a:t> </a:t>
            </a:r>
            <a:r>
              <a:rPr dirty="0" sz="2400" i="0">
                <a:solidFill>
                  <a:srgbClr val="F1F1F1"/>
                </a:solidFill>
                <a:latin typeface="Times New Roman"/>
                <a:cs typeface="Times New Roman"/>
              </a:rPr>
              <a:t>Users</a:t>
            </a:r>
            <a:r>
              <a:rPr dirty="0" sz="2400" spc="-20" i="0">
                <a:solidFill>
                  <a:srgbClr val="F1F1F1"/>
                </a:solidFill>
                <a:latin typeface="Times New Roman"/>
                <a:cs typeface="Times New Roman"/>
              </a:rPr>
              <a:t> </a:t>
            </a:r>
            <a:r>
              <a:rPr dirty="0" sz="2400" i="0">
                <a:solidFill>
                  <a:srgbClr val="F1F1F1"/>
                </a:solidFill>
                <a:latin typeface="Times New Roman"/>
                <a:cs typeface="Times New Roman"/>
              </a:rPr>
              <a:t>&amp;</a:t>
            </a:r>
            <a:r>
              <a:rPr dirty="0" sz="2400" spc="-25" i="0">
                <a:solidFill>
                  <a:srgbClr val="F1F1F1"/>
                </a:solidFill>
                <a:latin typeface="Times New Roman"/>
                <a:cs typeface="Times New Roman"/>
              </a:rPr>
              <a:t> </a:t>
            </a:r>
            <a:r>
              <a:rPr dirty="0" sz="2400" i="0">
                <a:solidFill>
                  <a:srgbClr val="F1F1F1"/>
                </a:solidFill>
                <a:latin typeface="Times New Roman"/>
                <a:cs typeface="Times New Roman"/>
              </a:rPr>
              <a:t>Permissions</a:t>
            </a:r>
            <a:r>
              <a:rPr dirty="0" sz="2400" spc="-20" i="0">
                <a:solidFill>
                  <a:srgbClr val="F1F1F1"/>
                </a:solidFill>
                <a:latin typeface="Times New Roman"/>
                <a:cs typeface="Times New Roman"/>
              </a:rPr>
              <a:t> </a:t>
            </a:r>
            <a:r>
              <a:rPr dirty="0" sz="2400" i="0">
                <a:solidFill>
                  <a:srgbClr val="F1F1F1"/>
                </a:solidFill>
                <a:latin typeface="Times New Roman"/>
                <a:cs typeface="Times New Roman"/>
              </a:rPr>
              <a:t>of</a:t>
            </a:r>
            <a:r>
              <a:rPr dirty="0" sz="2400" spc="-25" i="0">
                <a:solidFill>
                  <a:srgbClr val="F1F1F1"/>
                </a:solidFill>
                <a:latin typeface="Times New Roman"/>
                <a:cs typeface="Times New Roman"/>
              </a:rPr>
              <a:t> </a:t>
            </a:r>
            <a:r>
              <a:rPr dirty="0" sz="2400" i="0">
                <a:solidFill>
                  <a:srgbClr val="F1F1F1"/>
                </a:solidFill>
                <a:latin typeface="Times New Roman"/>
                <a:cs typeface="Times New Roman"/>
              </a:rPr>
              <a:t>Kali</a:t>
            </a:r>
            <a:r>
              <a:rPr dirty="0" sz="2400" spc="-25" i="0">
                <a:solidFill>
                  <a:srgbClr val="F1F1F1"/>
                </a:solidFill>
                <a:latin typeface="Times New Roman"/>
                <a:cs typeface="Times New Roman"/>
              </a:rPr>
              <a:t> </a:t>
            </a:r>
            <a:r>
              <a:rPr dirty="0" sz="2400" spc="-10" i="0">
                <a:solidFill>
                  <a:srgbClr val="F1F1F1"/>
                </a:solidFill>
                <a:latin typeface="Times New Roman"/>
                <a:cs typeface="Times New Roman"/>
              </a:rPr>
              <a:t>Linux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444500" y="1482536"/>
            <a:ext cx="4150995" cy="81178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2352040">
              <a:lnSpc>
                <a:spcPct val="145100"/>
              </a:lnSpc>
              <a:spcBef>
                <a:spcPts val="100"/>
              </a:spcBef>
            </a:pPr>
            <a:r>
              <a:rPr dirty="0" sz="1600" b="1">
                <a:solidFill>
                  <a:srgbClr val="FF0000"/>
                </a:solidFill>
                <a:latin typeface="Times New Roman"/>
                <a:cs typeface="Times New Roman"/>
              </a:rPr>
              <a:t>User:</a:t>
            </a:r>
            <a:r>
              <a:rPr dirty="0" sz="1600" spc="-45" b="1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600" spc="-10" b="1">
                <a:solidFill>
                  <a:srgbClr val="FF0000"/>
                </a:solidFill>
                <a:latin typeface="Times New Roman"/>
                <a:cs typeface="Times New Roman"/>
              </a:rPr>
              <a:t>tariq@kali-</a:t>
            </a:r>
            <a:r>
              <a:rPr dirty="0" sz="1600" spc="-25" b="1">
                <a:solidFill>
                  <a:srgbClr val="FF0000"/>
                </a:solidFill>
                <a:latin typeface="Times New Roman"/>
                <a:cs typeface="Times New Roman"/>
              </a:rPr>
              <a:t>[~] </a:t>
            </a:r>
            <a:r>
              <a:rPr dirty="0" sz="1600" spc="-20" b="1">
                <a:solidFill>
                  <a:srgbClr val="6F2FA0"/>
                </a:solidFill>
                <a:latin typeface="Times New Roman"/>
                <a:cs typeface="Times New Roman"/>
              </a:rPr>
              <a:t>Two</a:t>
            </a:r>
            <a:r>
              <a:rPr dirty="0" sz="1600" spc="-65" b="1">
                <a:solidFill>
                  <a:srgbClr val="6F2FA0"/>
                </a:solidFill>
                <a:latin typeface="Times New Roman"/>
                <a:cs typeface="Times New Roman"/>
              </a:rPr>
              <a:t> </a:t>
            </a:r>
            <a:r>
              <a:rPr dirty="0" sz="1600" spc="-20" b="1">
                <a:solidFill>
                  <a:srgbClr val="6F2FA0"/>
                </a:solidFill>
                <a:latin typeface="Times New Roman"/>
                <a:cs typeface="Times New Roman"/>
              </a:rPr>
              <a:t>Types</a:t>
            </a:r>
            <a:r>
              <a:rPr dirty="0" sz="1600" spc="-60" b="1">
                <a:solidFill>
                  <a:srgbClr val="6F2FA0"/>
                </a:solidFill>
                <a:latin typeface="Times New Roman"/>
                <a:cs typeface="Times New Roman"/>
              </a:rPr>
              <a:t> </a:t>
            </a:r>
            <a:r>
              <a:rPr dirty="0" sz="1600" spc="-20" b="1">
                <a:solidFill>
                  <a:srgbClr val="6F2FA0"/>
                </a:solidFill>
                <a:latin typeface="Times New Roman"/>
                <a:cs typeface="Times New Roman"/>
              </a:rPr>
              <a:t>User:</a:t>
            </a:r>
            <a:endParaRPr sz="1600">
              <a:latin typeface="Times New Roman"/>
              <a:cs typeface="Times New Roman"/>
            </a:endParaRPr>
          </a:p>
          <a:p>
            <a:pPr marL="469265" indent="-227965">
              <a:lnSpc>
                <a:spcPct val="100000"/>
              </a:lnSpc>
              <a:spcBef>
                <a:spcPts val="865"/>
              </a:spcBef>
              <a:buAutoNum type="arabicPeriod"/>
              <a:tabLst>
                <a:tab pos="469265" algn="l"/>
              </a:tabLst>
            </a:pPr>
            <a:r>
              <a:rPr dirty="0" sz="1600" b="1">
                <a:solidFill>
                  <a:srgbClr val="FF0000"/>
                </a:solidFill>
                <a:latin typeface="Times New Roman"/>
                <a:cs typeface="Times New Roman"/>
              </a:rPr>
              <a:t>Standard</a:t>
            </a:r>
            <a:r>
              <a:rPr dirty="0" sz="1600" spc="-55" b="1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600" spc="-20" b="1">
                <a:solidFill>
                  <a:srgbClr val="FF0000"/>
                </a:solidFill>
                <a:latin typeface="Times New Roman"/>
                <a:cs typeface="Times New Roman"/>
              </a:rPr>
              <a:t>User</a:t>
            </a:r>
            <a:endParaRPr sz="1600">
              <a:latin typeface="Times New Roman"/>
              <a:cs typeface="Times New Roman"/>
            </a:endParaRPr>
          </a:p>
          <a:p>
            <a:pPr marL="469265" indent="-227965">
              <a:lnSpc>
                <a:spcPct val="100000"/>
              </a:lnSpc>
              <a:spcBef>
                <a:spcPts val="65"/>
              </a:spcBef>
              <a:buAutoNum type="arabicPeriod"/>
              <a:tabLst>
                <a:tab pos="469265" algn="l"/>
              </a:tabLst>
            </a:pPr>
            <a:r>
              <a:rPr dirty="0" sz="1600" b="1">
                <a:solidFill>
                  <a:srgbClr val="FF0000"/>
                </a:solidFill>
                <a:latin typeface="Times New Roman"/>
                <a:cs typeface="Times New Roman"/>
              </a:rPr>
              <a:t>Root</a:t>
            </a:r>
            <a:r>
              <a:rPr dirty="0" sz="1600" spc="-35" b="1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600" b="1">
                <a:solidFill>
                  <a:srgbClr val="FF0000"/>
                </a:solidFill>
                <a:latin typeface="Times New Roman"/>
                <a:cs typeface="Times New Roman"/>
              </a:rPr>
              <a:t>User</a:t>
            </a:r>
            <a:r>
              <a:rPr dirty="0" sz="1600" spc="-30" b="1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600" b="1">
                <a:solidFill>
                  <a:srgbClr val="FF0000"/>
                </a:solidFill>
                <a:latin typeface="Times New Roman"/>
                <a:cs typeface="Times New Roman"/>
              </a:rPr>
              <a:t>or</a:t>
            </a:r>
            <a:r>
              <a:rPr dirty="0" sz="1600" spc="-35" b="1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600" b="1">
                <a:solidFill>
                  <a:srgbClr val="FF0000"/>
                </a:solidFill>
                <a:latin typeface="Times New Roman"/>
                <a:cs typeface="Times New Roman"/>
              </a:rPr>
              <a:t>Admin</a:t>
            </a:r>
            <a:r>
              <a:rPr dirty="0" sz="1600" spc="-30" b="1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600" b="1">
                <a:solidFill>
                  <a:srgbClr val="FF0000"/>
                </a:solidFill>
                <a:latin typeface="Times New Roman"/>
                <a:cs typeface="Times New Roman"/>
              </a:rPr>
              <a:t>User</a:t>
            </a:r>
            <a:r>
              <a:rPr dirty="0" sz="1600" spc="-35" b="1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600" b="1">
                <a:solidFill>
                  <a:srgbClr val="FF0000"/>
                </a:solidFill>
                <a:latin typeface="Times New Roman"/>
                <a:cs typeface="Times New Roman"/>
              </a:rPr>
              <a:t>or</a:t>
            </a:r>
            <a:r>
              <a:rPr dirty="0" sz="1600" spc="-30" b="1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600" b="1">
                <a:solidFill>
                  <a:srgbClr val="FF0000"/>
                </a:solidFill>
                <a:latin typeface="Times New Roman"/>
                <a:cs typeface="Times New Roman"/>
              </a:rPr>
              <a:t>Super</a:t>
            </a:r>
            <a:r>
              <a:rPr dirty="0" sz="1600" spc="-35" b="1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600" spc="-20" b="1">
                <a:solidFill>
                  <a:srgbClr val="FF0000"/>
                </a:solidFill>
                <a:latin typeface="Times New Roman"/>
                <a:cs typeface="Times New Roman"/>
              </a:rPr>
              <a:t>User</a:t>
            </a:r>
            <a:endParaRPr sz="1600">
              <a:latin typeface="Times New Roman"/>
              <a:cs typeface="Times New Roman"/>
            </a:endParaRPr>
          </a:p>
          <a:p>
            <a:pPr lvl="1" marL="470534" indent="-229235">
              <a:lnSpc>
                <a:spcPct val="100000"/>
              </a:lnSpc>
              <a:spcBef>
                <a:spcPts val="70"/>
              </a:spcBef>
              <a:buFont typeface="Arial"/>
              <a:buChar char="●"/>
              <a:tabLst>
                <a:tab pos="470534" algn="l"/>
              </a:tabLst>
            </a:pPr>
            <a:r>
              <a:rPr dirty="0" sz="1600" b="1">
                <a:solidFill>
                  <a:srgbClr val="FF0000"/>
                </a:solidFill>
                <a:latin typeface="Times New Roman"/>
                <a:cs typeface="Times New Roman"/>
              </a:rPr>
              <a:t>sudu</a:t>
            </a:r>
            <a:r>
              <a:rPr dirty="0" sz="1600" spc="-30" b="1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600" b="1">
                <a:solidFill>
                  <a:srgbClr val="FF0000"/>
                </a:solidFill>
                <a:latin typeface="Times New Roman"/>
                <a:cs typeface="Times New Roman"/>
              </a:rPr>
              <a:t>su</a:t>
            </a:r>
            <a:r>
              <a:rPr dirty="0" sz="1600" spc="-25" b="1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600" b="1">
                <a:solidFill>
                  <a:srgbClr val="FF0000"/>
                </a:solidFill>
                <a:latin typeface="Times New Roman"/>
                <a:cs typeface="Times New Roman"/>
              </a:rPr>
              <a:t>(Super</a:t>
            </a:r>
            <a:r>
              <a:rPr dirty="0" sz="1600" spc="-25" b="1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600" b="1">
                <a:solidFill>
                  <a:srgbClr val="FF0000"/>
                </a:solidFill>
                <a:latin typeface="Times New Roman"/>
                <a:cs typeface="Times New Roman"/>
              </a:rPr>
              <a:t>User</a:t>
            </a:r>
            <a:r>
              <a:rPr dirty="0" sz="1600" spc="-25" b="1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600" b="1">
                <a:solidFill>
                  <a:srgbClr val="FF0000"/>
                </a:solidFill>
                <a:latin typeface="Times New Roman"/>
                <a:cs typeface="Times New Roman"/>
              </a:rPr>
              <a:t>Do)</a:t>
            </a:r>
            <a:r>
              <a:rPr dirty="0" sz="1600" spc="-25" b="1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600" b="1">
                <a:solidFill>
                  <a:srgbClr val="FF0000"/>
                </a:solidFill>
                <a:latin typeface="Times New Roman"/>
                <a:cs typeface="Times New Roman"/>
              </a:rPr>
              <a:t>–</a:t>
            </a:r>
            <a:r>
              <a:rPr dirty="0" sz="1600" spc="-25" b="1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600" b="1">
                <a:solidFill>
                  <a:srgbClr val="FF0000"/>
                </a:solidFill>
                <a:latin typeface="Times New Roman"/>
                <a:cs typeface="Times New Roman"/>
              </a:rPr>
              <a:t>For</a:t>
            </a:r>
            <a:r>
              <a:rPr dirty="0" sz="1600" spc="-25" b="1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600" b="1">
                <a:solidFill>
                  <a:srgbClr val="FF0000"/>
                </a:solidFill>
                <a:latin typeface="Times New Roman"/>
                <a:cs typeface="Times New Roman"/>
              </a:rPr>
              <a:t>Root</a:t>
            </a:r>
            <a:r>
              <a:rPr dirty="0" sz="1600" spc="-30" b="1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600" spc="-10" b="1">
                <a:solidFill>
                  <a:srgbClr val="FF0000"/>
                </a:solidFill>
                <a:latin typeface="Times New Roman"/>
                <a:cs typeface="Times New Roman"/>
              </a:rPr>
              <a:t>Login</a:t>
            </a:r>
            <a:endParaRPr sz="1600">
              <a:latin typeface="Times New Roman"/>
              <a:cs typeface="Times New Roman"/>
            </a:endParaRPr>
          </a:p>
          <a:p>
            <a:pPr lvl="1">
              <a:lnSpc>
                <a:spcPct val="100000"/>
              </a:lnSpc>
              <a:spcBef>
                <a:spcPts val="1810"/>
              </a:spcBef>
              <a:buClr>
                <a:srgbClr val="FF0000"/>
              </a:buClr>
              <a:buFont typeface="Arial"/>
              <a:buChar char="●"/>
            </a:pP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600" b="1">
                <a:solidFill>
                  <a:srgbClr val="6F2FA0"/>
                </a:solidFill>
                <a:latin typeface="Times New Roman"/>
                <a:cs typeface="Times New Roman"/>
              </a:rPr>
              <a:t>New</a:t>
            </a:r>
            <a:r>
              <a:rPr dirty="0" sz="1600" spc="-50" b="1">
                <a:solidFill>
                  <a:srgbClr val="6F2FA0"/>
                </a:solidFill>
                <a:latin typeface="Times New Roman"/>
                <a:cs typeface="Times New Roman"/>
              </a:rPr>
              <a:t> </a:t>
            </a:r>
            <a:r>
              <a:rPr dirty="0" sz="1600" b="1">
                <a:solidFill>
                  <a:srgbClr val="6F2FA0"/>
                </a:solidFill>
                <a:latin typeface="Times New Roman"/>
                <a:cs typeface="Times New Roman"/>
              </a:rPr>
              <a:t>User</a:t>
            </a:r>
            <a:r>
              <a:rPr dirty="0" sz="1600" spc="-45" b="1">
                <a:solidFill>
                  <a:srgbClr val="6F2FA0"/>
                </a:solidFill>
                <a:latin typeface="Times New Roman"/>
                <a:cs typeface="Times New Roman"/>
              </a:rPr>
              <a:t> </a:t>
            </a:r>
            <a:r>
              <a:rPr dirty="0" sz="1600" b="1">
                <a:solidFill>
                  <a:srgbClr val="6F2FA0"/>
                </a:solidFill>
                <a:latin typeface="Times New Roman"/>
                <a:cs typeface="Times New Roman"/>
              </a:rPr>
              <a:t>Create:</a:t>
            </a:r>
            <a:r>
              <a:rPr dirty="0" sz="1600" spc="-50" b="1">
                <a:solidFill>
                  <a:srgbClr val="6F2FA0"/>
                </a:solidFill>
                <a:latin typeface="Times New Roman"/>
                <a:cs typeface="Times New Roman"/>
              </a:rPr>
              <a:t> </a:t>
            </a:r>
            <a:r>
              <a:rPr dirty="0" sz="1600" b="1">
                <a:solidFill>
                  <a:srgbClr val="6F2FA0"/>
                </a:solidFill>
                <a:latin typeface="Times New Roman"/>
                <a:cs typeface="Times New Roman"/>
              </a:rPr>
              <a:t>(In</a:t>
            </a:r>
            <a:r>
              <a:rPr dirty="0" sz="1600" spc="-45" b="1">
                <a:solidFill>
                  <a:srgbClr val="6F2FA0"/>
                </a:solidFill>
                <a:latin typeface="Times New Roman"/>
                <a:cs typeface="Times New Roman"/>
              </a:rPr>
              <a:t> </a:t>
            </a:r>
            <a:r>
              <a:rPr dirty="0" sz="1600" b="1">
                <a:solidFill>
                  <a:srgbClr val="6F2FA0"/>
                </a:solidFill>
                <a:latin typeface="Times New Roman"/>
                <a:cs typeface="Times New Roman"/>
              </a:rPr>
              <a:t>stander</a:t>
            </a:r>
            <a:r>
              <a:rPr dirty="0" sz="1600" spc="-50" b="1">
                <a:solidFill>
                  <a:srgbClr val="6F2FA0"/>
                </a:solidFill>
                <a:latin typeface="Times New Roman"/>
                <a:cs typeface="Times New Roman"/>
              </a:rPr>
              <a:t> </a:t>
            </a:r>
            <a:r>
              <a:rPr dirty="0" sz="1600" b="1">
                <a:solidFill>
                  <a:srgbClr val="6F2FA0"/>
                </a:solidFill>
                <a:latin typeface="Times New Roman"/>
                <a:cs typeface="Times New Roman"/>
              </a:rPr>
              <a:t>User</a:t>
            </a:r>
            <a:r>
              <a:rPr dirty="0" sz="1600" spc="-45" b="1">
                <a:solidFill>
                  <a:srgbClr val="6F2FA0"/>
                </a:solidFill>
                <a:latin typeface="Times New Roman"/>
                <a:cs typeface="Times New Roman"/>
              </a:rPr>
              <a:t> </a:t>
            </a:r>
            <a:r>
              <a:rPr dirty="0" sz="1600" spc="-10" b="1">
                <a:solidFill>
                  <a:srgbClr val="6F2FA0"/>
                </a:solidFill>
                <a:latin typeface="Times New Roman"/>
                <a:cs typeface="Times New Roman"/>
              </a:rPr>
              <a:t>Mude)</a:t>
            </a:r>
            <a:endParaRPr sz="1600">
              <a:latin typeface="Times New Roman"/>
              <a:cs typeface="Times New Roman"/>
            </a:endParaRPr>
          </a:p>
          <a:p>
            <a:pPr lvl="1" marL="241300" marR="2115185" indent="229235">
              <a:lnSpc>
                <a:spcPct val="145100"/>
              </a:lnSpc>
              <a:spcBef>
                <a:spcPts val="5"/>
              </a:spcBef>
              <a:buFont typeface="Arial"/>
              <a:buChar char="●"/>
              <a:tabLst>
                <a:tab pos="470534" algn="l"/>
              </a:tabLst>
            </a:pPr>
            <a:r>
              <a:rPr dirty="0" sz="1600" b="1">
                <a:solidFill>
                  <a:srgbClr val="FF0000"/>
                </a:solidFill>
                <a:latin typeface="Times New Roman"/>
                <a:cs typeface="Times New Roman"/>
              </a:rPr>
              <a:t>Sudu</a:t>
            </a:r>
            <a:r>
              <a:rPr dirty="0" sz="1600" spc="-40" b="1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600" b="1">
                <a:solidFill>
                  <a:srgbClr val="FF0000"/>
                </a:solidFill>
                <a:latin typeface="Times New Roman"/>
                <a:cs typeface="Times New Roman"/>
              </a:rPr>
              <a:t>useradd</a:t>
            </a:r>
            <a:r>
              <a:rPr dirty="0" sz="1600" spc="-40" b="1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600" spc="-20" b="1">
                <a:solidFill>
                  <a:srgbClr val="00B04F"/>
                </a:solidFill>
                <a:latin typeface="Times New Roman"/>
                <a:cs typeface="Times New Roman"/>
              </a:rPr>
              <a:t>test </a:t>
            </a:r>
            <a:r>
              <a:rPr dirty="0" sz="1600" b="1">
                <a:solidFill>
                  <a:srgbClr val="FF0000"/>
                </a:solidFill>
                <a:latin typeface="Times New Roman"/>
                <a:cs typeface="Times New Roman"/>
              </a:rPr>
              <a:t>Check</a:t>
            </a:r>
            <a:r>
              <a:rPr dirty="0" sz="1600" spc="-40" b="1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600" spc="-10" b="1">
                <a:solidFill>
                  <a:srgbClr val="FF0000"/>
                </a:solidFill>
                <a:latin typeface="Times New Roman"/>
                <a:cs typeface="Times New Roman"/>
              </a:rPr>
              <a:t>User:</a:t>
            </a:r>
            <a:endParaRPr sz="1600">
              <a:latin typeface="Times New Roman"/>
              <a:cs typeface="Times New Roman"/>
            </a:endParaRPr>
          </a:p>
          <a:p>
            <a:pPr lvl="1" marL="241300" marR="1447165" indent="229235">
              <a:lnSpc>
                <a:spcPct val="145100"/>
              </a:lnSpc>
              <a:spcBef>
                <a:spcPts val="5"/>
              </a:spcBef>
              <a:buFont typeface="Arial"/>
              <a:buChar char="●"/>
              <a:tabLst>
                <a:tab pos="470534" algn="l"/>
              </a:tabLst>
            </a:pPr>
            <a:r>
              <a:rPr dirty="0" sz="1600" b="1">
                <a:solidFill>
                  <a:srgbClr val="FF0000"/>
                </a:solidFill>
                <a:latin typeface="Times New Roman"/>
                <a:cs typeface="Times New Roman"/>
              </a:rPr>
              <a:t>Sudu</a:t>
            </a:r>
            <a:r>
              <a:rPr dirty="0" sz="1600" spc="-25" b="1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600" b="1">
                <a:solidFill>
                  <a:srgbClr val="FF0000"/>
                </a:solidFill>
                <a:latin typeface="Times New Roman"/>
                <a:cs typeface="Times New Roman"/>
              </a:rPr>
              <a:t>cat</a:t>
            </a:r>
            <a:r>
              <a:rPr dirty="0" sz="1600" spc="-25" b="1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600" spc="-10" b="1">
                <a:solidFill>
                  <a:srgbClr val="FF0000"/>
                </a:solidFill>
                <a:latin typeface="Times New Roman"/>
                <a:cs typeface="Times New Roman"/>
              </a:rPr>
              <a:t>/etc/passwd</a:t>
            </a:r>
            <a:r>
              <a:rPr dirty="0" sz="1600" spc="500" b="1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600" b="1">
                <a:solidFill>
                  <a:srgbClr val="6F2FA0"/>
                </a:solidFill>
                <a:latin typeface="Times New Roman"/>
                <a:cs typeface="Times New Roman"/>
              </a:rPr>
              <a:t>User</a:t>
            </a:r>
            <a:r>
              <a:rPr dirty="0" sz="1600" spc="-55" b="1">
                <a:solidFill>
                  <a:srgbClr val="6F2FA0"/>
                </a:solidFill>
                <a:latin typeface="Times New Roman"/>
                <a:cs typeface="Times New Roman"/>
              </a:rPr>
              <a:t> </a:t>
            </a:r>
            <a:r>
              <a:rPr dirty="0" sz="1600" b="1">
                <a:solidFill>
                  <a:srgbClr val="6F2FA0"/>
                </a:solidFill>
                <a:latin typeface="Times New Roman"/>
                <a:cs typeface="Times New Roman"/>
              </a:rPr>
              <a:t>Account</a:t>
            </a:r>
            <a:r>
              <a:rPr dirty="0" sz="1600" spc="-50" b="1">
                <a:solidFill>
                  <a:srgbClr val="6F2FA0"/>
                </a:solidFill>
                <a:latin typeface="Times New Roman"/>
                <a:cs typeface="Times New Roman"/>
              </a:rPr>
              <a:t> </a:t>
            </a:r>
            <a:r>
              <a:rPr dirty="0" sz="1600" b="1">
                <a:solidFill>
                  <a:srgbClr val="6F2FA0"/>
                </a:solidFill>
                <a:latin typeface="Times New Roman"/>
                <a:cs typeface="Times New Roman"/>
              </a:rPr>
              <a:t>Password</a:t>
            </a:r>
            <a:r>
              <a:rPr dirty="0" sz="1600" spc="-50" b="1">
                <a:solidFill>
                  <a:srgbClr val="6F2FA0"/>
                </a:solidFill>
                <a:latin typeface="Times New Roman"/>
                <a:cs typeface="Times New Roman"/>
              </a:rPr>
              <a:t> </a:t>
            </a:r>
            <a:r>
              <a:rPr dirty="0" sz="1600" spc="-20" b="1">
                <a:solidFill>
                  <a:srgbClr val="6F2FA0"/>
                </a:solidFill>
                <a:latin typeface="Times New Roman"/>
                <a:cs typeface="Times New Roman"/>
              </a:rPr>
              <a:t>Set:</a:t>
            </a:r>
            <a:endParaRPr sz="1600">
              <a:latin typeface="Times New Roman"/>
              <a:cs typeface="Times New Roman"/>
            </a:endParaRPr>
          </a:p>
          <a:p>
            <a:pPr lvl="1" marL="470534" indent="-229235">
              <a:lnSpc>
                <a:spcPct val="100000"/>
              </a:lnSpc>
              <a:spcBef>
                <a:spcPts val="875"/>
              </a:spcBef>
              <a:buFont typeface="Arial"/>
              <a:buChar char="●"/>
              <a:tabLst>
                <a:tab pos="470534" algn="l"/>
              </a:tabLst>
            </a:pPr>
            <a:r>
              <a:rPr dirty="0" sz="1600" b="1">
                <a:solidFill>
                  <a:srgbClr val="FF0000"/>
                </a:solidFill>
                <a:latin typeface="Times New Roman"/>
                <a:cs typeface="Times New Roman"/>
              </a:rPr>
              <a:t>Sudu</a:t>
            </a:r>
            <a:r>
              <a:rPr dirty="0" sz="1600" spc="-35" b="1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600" b="1">
                <a:solidFill>
                  <a:srgbClr val="FF0000"/>
                </a:solidFill>
                <a:latin typeface="Times New Roman"/>
                <a:cs typeface="Times New Roman"/>
              </a:rPr>
              <a:t>passwd</a:t>
            </a:r>
            <a:r>
              <a:rPr dirty="0" sz="1600" spc="-30" b="1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600" spc="-20" b="1">
                <a:solidFill>
                  <a:srgbClr val="00B04F"/>
                </a:solidFill>
                <a:latin typeface="Times New Roman"/>
                <a:cs typeface="Times New Roman"/>
              </a:rPr>
              <a:t>test</a:t>
            </a:r>
            <a:endParaRPr sz="1600">
              <a:latin typeface="Times New Roman"/>
              <a:cs typeface="Times New Roman"/>
            </a:endParaRPr>
          </a:p>
          <a:p>
            <a:pPr lvl="1">
              <a:lnSpc>
                <a:spcPct val="100000"/>
              </a:lnSpc>
              <a:spcBef>
                <a:spcPts val="1010"/>
              </a:spcBef>
              <a:buClr>
                <a:srgbClr val="FF0000"/>
              </a:buClr>
              <a:buFont typeface="Arial"/>
              <a:buChar char="●"/>
            </a:pP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600" b="1">
                <a:solidFill>
                  <a:srgbClr val="6F2FA0"/>
                </a:solidFill>
                <a:latin typeface="Times New Roman"/>
                <a:cs typeface="Times New Roman"/>
              </a:rPr>
              <a:t>New</a:t>
            </a:r>
            <a:r>
              <a:rPr dirty="0" sz="1600" spc="-55" b="1">
                <a:solidFill>
                  <a:srgbClr val="6F2FA0"/>
                </a:solidFill>
                <a:latin typeface="Times New Roman"/>
                <a:cs typeface="Times New Roman"/>
              </a:rPr>
              <a:t> </a:t>
            </a:r>
            <a:r>
              <a:rPr dirty="0" sz="1600" b="1">
                <a:solidFill>
                  <a:srgbClr val="6F2FA0"/>
                </a:solidFill>
                <a:latin typeface="Times New Roman"/>
                <a:cs typeface="Times New Roman"/>
              </a:rPr>
              <a:t>Group</a:t>
            </a:r>
            <a:r>
              <a:rPr dirty="0" sz="1600" spc="-50" b="1">
                <a:solidFill>
                  <a:srgbClr val="6F2FA0"/>
                </a:solidFill>
                <a:latin typeface="Times New Roman"/>
                <a:cs typeface="Times New Roman"/>
              </a:rPr>
              <a:t> </a:t>
            </a:r>
            <a:r>
              <a:rPr dirty="0" sz="1600" b="1">
                <a:solidFill>
                  <a:srgbClr val="6F2FA0"/>
                </a:solidFill>
                <a:latin typeface="Times New Roman"/>
                <a:cs typeface="Times New Roman"/>
              </a:rPr>
              <a:t>Create:</a:t>
            </a:r>
            <a:r>
              <a:rPr dirty="0" sz="1600" spc="-55" b="1">
                <a:solidFill>
                  <a:srgbClr val="6F2FA0"/>
                </a:solidFill>
                <a:latin typeface="Times New Roman"/>
                <a:cs typeface="Times New Roman"/>
              </a:rPr>
              <a:t> </a:t>
            </a:r>
            <a:r>
              <a:rPr dirty="0" sz="1600" b="1">
                <a:solidFill>
                  <a:srgbClr val="6F2FA0"/>
                </a:solidFill>
                <a:latin typeface="Times New Roman"/>
                <a:cs typeface="Times New Roman"/>
              </a:rPr>
              <a:t>(In</a:t>
            </a:r>
            <a:r>
              <a:rPr dirty="0" sz="1600" spc="-50" b="1">
                <a:solidFill>
                  <a:srgbClr val="6F2FA0"/>
                </a:solidFill>
                <a:latin typeface="Times New Roman"/>
                <a:cs typeface="Times New Roman"/>
              </a:rPr>
              <a:t> </a:t>
            </a:r>
            <a:r>
              <a:rPr dirty="0" sz="1600" b="1">
                <a:solidFill>
                  <a:srgbClr val="6F2FA0"/>
                </a:solidFill>
                <a:latin typeface="Times New Roman"/>
                <a:cs typeface="Times New Roman"/>
              </a:rPr>
              <a:t>stander</a:t>
            </a:r>
            <a:r>
              <a:rPr dirty="0" sz="1600" spc="-50" b="1">
                <a:solidFill>
                  <a:srgbClr val="6F2FA0"/>
                </a:solidFill>
                <a:latin typeface="Times New Roman"/>
                <a:cs typeface="Times New Roman"/>
              </a:rPr>
              <a:t> </a:t>
            </a:r>
            <a:r>
              <a:rPr dirty="0" sz="1600" b="1">
                <a:solidFill>
                  <a:srgbClr val="6F2FA0"/>
                </a:solidFill>
                <a:latin typeface="Times New Roman"/>
                <a:cs typeface="Times New Roman"/>
              </a:rPr>
              <a:t>User</a:t>
            </a:r>
            <a:r>
              <a:rPr dirty="0" sz="1600" spc="-55" b="1">
                <a:solidFill>
                  <a:srgbClr val="6F2FA0"/>
                </a:solidFill>
                <a:latin typeface="Times New Roman"/>
                <a:cs typeface="Times New Roman"/>
              </a:rPr>
              <a:t> </a:t>
            </a:r>
            <a:r>
              <a:rPr dirty="0" sz="1600" spc="-10" b="1">
                <a:solidFill>
                  <a:srgbClr val="6F2FA0"/>
                </a:solidFill>
                <a:latin typeface="Times New Roman"/>
                <a:cs typeface="Times New Roman"/>
              </a:rPr>
              <a:t>Mude)</a:t>
            </a:r>
            <a:endParaRPr sz="1600">
              <a:latin typeface="Times New Roman"/>
              <a:cs typeface="Times New Roman"/>
            </a:endParaRPr>
          </a:p>
          <a:p>
            <a:pPr lvl="1" marL="12700" marR="1881505" indent="457834">
              <a:lnSpc>
                <a:spcPct val="145100"/>
              </a:lnSpc>
              <a:spcBef>
                <a:spcPts val="5"/>
              </a:spcBef>
              <a:buFont typeface="Arial"/>
              <a:buChar char="●"/>
              <a:tabLst>
                <a:tab pos="470534" algn="l"/>
              </a:tabLst>
            </a:pPr>
            <a:r>
              <a:rPr dirty="0" sz="1600" b="1">
                <a:solidFill>
                  <a:srgbClr val="FF0000"/>
                </a:solidFill>
                <a:latin typeface="Times New Roman"/>
                <a:cs typeface="Times New Roman"/>
              </a:rPr>
              <a:t>Sudu</a:t>
            </a:r>
            <a:r>
              <a:rPr dirty="0" sz="1600" spc="-50" b="1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600" b="1">
                <a:solidFill>
                  <a:srgbClr val="FF0000"/>
                </a:solidFill>
                <a:latin typeface="Times New Roman"/>
                <a:cs typeface="Times New Roman"/>
              </a:rPr>
              <a:t>groupadd</a:t>
            </a:r>
            <a:r>
              <a:rPr dirty="0" sz="1600" spc="-45" b="1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600" spc="-20" b="1">
                <a:solidFill>
                  <a:srgbClr val="00B04F"/>
                </a:solidFill>
                <a:latin typeface="Times New Roman"/>
                <a:cs typeface="Times New Roman"/>
              </a:rPr>
              <a:t>boys </a:t>
            </a:r>
            <a:r>
              <a:rPr dirty="0" sz="1600" b="1">
                <a:solidFill>
                  <a:srgbClr val="6F2FA0"/>
                </a:solidFill>
                <a:latin typeface="Times New Roman"/>
                <a:cs typeface="Times New Roman"/>
              </a:rPr>
              <a:t>Add</a:t>
            </a:r>
            <a:r>
              <a:rPr dirty="0" sz="1600" spc="-25" b="1">
                <a:solidFill>
                  <a:srgbClr val="6F2FA0"/>
                </a:solidFill>
                <a:latin typeface="Times New Roman"/>
                <a:cs typeface="Times New Roman"/>
              </a:rPr>
              <a:t> </a:t>
            </a:r>
            <a:r>
              <a:rPr dirty="0" sz="1600" b="1">
                <a:solidFill>
                  <a:srgbClr val="6F2FA0"/>
                </a:solidFill>
                <a:latin typeface="Times New Roman"/>
                <a:cs typeface="Times New Roman"/>
              </a:rPr>
              <a:t>User</a:t>
            </a:r>
            <a:r>
              <a:rPr dirty="0" sz="1600" spc="-25" b="1">
                <a:solidFill>
                  <a:srgbClr val="6F2FA0"/>
                </a:solidFill>
                <a:latin typeface="Times New Roman"/>
                <a:cs typeface="Times New Roman"/>
              </a:rPr>
              <a:t> </a:t>
            </a:r>
            <a:r>
              <a:rPr dirty="0" sz="1600" b="1">
                <a:solidFill>
                  <a:srgbClr val="6F2FA0"/>
                </a:solidFill>
                <a:latin typeface="Times New Roman"/>
                <a:cs typeface="Times New Roman"/>
              </a:rPr>
              <a:t>to</a:t>
            </a:r>
            <a:r>
              <a:rPr dirty="0" sz="1600" spc="-25" b="1">
                <a:solidFill>
                  <a:srgbClr val="6F2FA0"/>
                </a:solidFill>
                <a:latin typeface="Times New Roman"/>
                <a:cs typeface="Times New Roman"/>
              </a:rPr>
              <a:t> </a:t>
            </a:r>
            <a:r>
              <a:rPr dirty="0" sz="1600" spc="-20" b="1">
                <a:solidFill>
                  <a:srgbClr val="6F2FA0"/>
                </a:solidFill>
                <a:latin typeface="Times New Roman"/>
                <a:cs typeface="Times New Roman"/>
              </a:rPr>
              <a:t>Group</a:t>
            </a:r>
            <a:endParaRPr sz="1600">
              <a:latin typeface="Times New Roman"/>
              <a:cs typeface="Times New Roman"/>
            </a:endParaRPr>
          </a:p>
          <a:p>
            <a:pPr lvl="1" marL="470534" indent="-229235">
              <a:lnSpc>
                <a:spcPct val="100000"/>
              </a:lnSpc>
              <a:spcBef>
                <a:spcPts val="875"/>
              </a:spcBef>
              <a:buFont typeface="Arial"/>
              <a:buChar char="●"/>
              <a:tabLst>
                <a:tab pos="470534" algn="l"/>
              </a:tabLst>
            </a:pPr>
            <a:r>
              <a:rPr dirty="0" sz="1600" b="1">
                <a:solidFill>
                  <a:srgbClr val="FF0000"/>
                </a:solidFill>
                <a:latin typeface="Times New Roman"/>
                <a:cs typeface="Times New Roman"/>
              </a:rPr>
              <a:t>Sudu</a:t>
            </a:r>
            <a:r>
              <a:rPr dirty="0" sz="1600" spc="-25" b="1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600" b="1">
                <a:solidFill>
                  <a:srgbClr val="FF0000"/>
                </a:solidFill>
                <a:latin typeface="Times New Roman"/>
                <a:cs typeface="Times New Roman"/>
              </a:rPr>
              <a:t>usermod</a:t>
            </a:r>
            <a:r>
              <a:rPr dirty="0" sz="1600" spc="-25" b="1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600" spc="-20" b="1">
                <a:solidFill>
                  <a:srgbClr val="FF0000"/>
                </a:solidFill>
                <a:latin typeface="Times New Roman"/>
                <a:cs typeface="Times New Roman"/>
              </a:rPr>
              <a:t>-</a:t>
            </a:r>
            <a:r>
              <a:rPr dirty="0" sz="1600" b="1">
                <a:solidFill>
                  <a:srgbClr val="FF0000"/>
                </a:solidFill>
                <a:latin typeface="Times New Roman"/>
                <a:cs typeface="Times New Roman"/>
              </a:rPr>
              <a:t>a</a:t>
            </a:r>
            <a:r>
              <a:rPr dirty="0" sz="1600" spc="-25" b="1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600" spc="-20" b="1">
                <a:solidFill>
                  <a:srgbClr val="FF0000"/>
                </a:solidFill>
                <a:latin typeface="Times New Roman"/>
                <a:cs typeface="Times New Roman"/>
              </a:rPr>
              <a:t>-</a:t>
            </a:r>
            <a:r>
              <a:rPr dirty="0" sz="1600" b="1">
                <a:solidFill>
                  <a:srgbClr val="FF0000"/>
                </a:solidFill>
                <a:latin typeface="Times New Roman"/>
                <a:cs typeface="Times New Roman"/>
              </a:rPr>
              <a:t>G</a:t>
            </a:r>
            <a:r>
              <a:rPr dirty="0" sz="1600" spc="-20" b="1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600" b="1">
                <a:solidFill>
                  <a:srgbClr val="00B04F"/>
                </a:solidFill>
                <a:latin typeface="Times New Roman"/>
                <a:cs typeface="Times New Roman"/>
              </a:rPr>
              <a:t>boys</a:t>
            </a:r>
            <a:r>
              <a:rPr dirty="0" sz="1600" spc="-25" b="1">
                <a:solidFill>
                  <a:srgbClr val="00B04F"/>
                </a:solidFill>
                <a:latin typeface="Times New Roman"/>
                <a:cs typeface="Times New Roman"/>
              </a:rPr>
              <a:t> </a:t>
            </a:r>
            <a:r>
              <a:rPr dirty="0" sz="1600" spc="-20" b="1">
                <a:solidFill>
                  <a:srgbClr val="00B04F"/>
                </a:solidFill>
                <a:latin typeface="Times New Roman"/>
                <a:cs typeface="Times New Roman"/>
              </a:rPr>
              <a:t>test</a:t>
            </a:r>
            <a:endParaRPr sz="1600">
              <a:latin typeface="Times New Roman"/>
              <a:cs typeface="Times New Roman"/>
            </a:endParaRPr>
          </a:p>
          <a:p>
            <a:pPr lvl="1">
              <a:lnSpc>
                <a:spcPct val="100000"/>
              </a:lnSpc>
              <a:spcBef>
                <a:spcPts val="1810"/>
              </a:spcBef>
              <a:buClr>
                <a:srgbClr val="FF0000"/>
              </a:buClr>
              <a:buFont typeface="Arial"/>
              <a:buChar char="●"/>
            </a:pP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600" b="1">
                <a:solidFill>
                  <a:srgbClr val="6F2FA0"/>
                </a:solidFill>
                <a:latin typeface="Times New Roman"/>
                <a:cs typeface="Times New Roman"/>
              </a:rPr>
              <a:t>Delete</a:t>
            </a:r>
            <a:r>
              <a:rPr dirty="0" sz="1600" spc="-70" b="1">
                <a:solidFill>
                  <a:srgbClr val="6F2FA0"/>
                </a:solidFill>
                <a:latin typeface="Times New Roman"/>
                <a:cs typeface="Times New Roman"/>
              </a:rPr>
              <a:t> </a:t>
            </a:r>
            <a:r>
              <a:rPr dirty="0" sz="1600" spc="-20" b="1">
                <a:solidFill>
                  <a:srgbClr val="6F2FA0"/>
                </a:solidFill>
                <a:latin typeface="Times New Roman"/>
                <a:cs typeface="Times New Roman"/>
              </a:rPr>
              <a:t>User</a:t>
            </a:r>
            <a:endParaRPr sz="1600">
              <a:latin typeface="Times New Roman"/>
              <a:cs typeface="Times New Roman"/>
            </a:endParaRPr>
          </a:p>
          <a:p>
            <a:pPr lvl="1" marL="12700" marR="2183130" indent="457834">
              <a:lnSpc>
                <a:spcPct val="145100"/>
              </a:lnSpc>
              <a:spcBef>
                <a:spcPts val="10"/>
              </a:spcBef>
              <a:buFont typeface="Arial"/>
              <a:buChar char="●"/>
              <a:tabLst>
                <a:tab pos="470534" algn="l"/>
              </a:tabLst>
            </a:pPr>
            <a:r>
              <a:rPr dirty="0" sz="1600" b="1">
                <a:solidFill>
                  <a:srgbClr val="FF0000"/>
                </a:solidFill>
                <a:latin typeface="Times New Roman"/>
                <a:cs typeface="Times New Roman"/>
              </a:rPr>
              <a:t>Sudu</a:t>
            </a:r>
            <a:r>
              <a:rPr dirty="0" sz="1600" spc="-50" b="1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600" b="1">
                <a:solidFill>
                  <a:srgbClr val="FF0000"/>
                </a:solidFill>
                <a:latin typeface="Times New Roman"/>
                <a:cs typeface="Times New Roman"/>
              </a:rPr>
              <a:t>userdel</a:t>
            </a:r>
            <a:r>
              <a:rPr dirty="0" sz="1600" spc="-45" b="1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600" spc="-20" b="1">
                <a:solidFill>
                  <a:srgbClr val="00B04F"/>
                </a:solidFill>
                <a:latin typeface="Times New Roman"/>
                <a:cs typeface="Times New Roman"/>
              </a:rPr>
              <a:t>test </a:t>
            </a:r>
            <a:r>
              <a:rPr dirty="0" sz="1600" b="1">
                <a:solidFill>
                  <a:srgbClr val="6F2FA0"/>
                </a:solidFill>
                <a:latin typeface="Times New Roman"/>
                <a:cs typeface="Times New Roman"/>
              </a:rPr>
              <a:t>Delete</a:t>
            </a:r>
            <a:r>
              <a:rPr dirty="0" sz="1600" spc="-70" b="1">
                <a:solidFill>
                  <a:srgbClr val="6F2FA0"/>
                </a:solidFill>
                <a:latin typeface="Times New Roman"/>
                <a:cs typeface="Times New Roman"/>
              </a:rPr>
              <a:t> </a:t>
            </a:r>
            <a:r>
              <a:rPr dirty="0" sz="1600" spc="-20" b="1">
                <a:solidFill>
                  <a:srgbClr val="6F2FA0"/>
                </a:solidFill>
                <a:latin typeface="Times New Roman"/>
                <a:cs typeface="Times New Roman"/>
              </a:rPr>
              <a:t>Group</a:t>
            </a:r>
            <a:endParaRPr sz="1600">
              <a:latin typeface="Times New Roman"/>
              <a:cs typeface="Times New Roman"/>
            </a:endParaRPr>
          </a:p>
          <a:p>
            <a:pPr lvl="1" marL="470534" indent="-229235">
              <a:lnSpc>
                <a:spcPct val="100000"/>
              </a:lnSpc>
              <a:spcBef>
                <a:spcPts val="869"/>
              </a:spcBef>
              <a:buFont typeface="Arial"/>
              <a:buChar char="●"/>
              <a:tabLst>
                <a:tab pos="470534" algn="l"/>
              </a:tabLst>
            </a:pPr>
            <a:r>
              <a:rPr dirty="0" sz="1600" b="1">
                <a:solidFill>
                  <a:srgbClr val="FF0000"/>
                </a:solidFill>
                <a:latin typeface="Times New Roman"/>
                <a:cs typeface="Times New Roman"/>
              </a:rPr>
              <a:t>Sudu</a:t>
            </a:r>
            <a:r>
              <a:rPr dirty="0" sz="1600" spc="-55" b="1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600" b="1">
                <a:solidFill>
                  <a:srgbClr val="FF0000"/>
                </a:solidFill>
                <a:latin typeface="Times New Roman"/>
                <a:cs typeface="Times New Roman"/>
              </a:rPr>
              <a:t>groupdel</a:t>
            </a:r>
            <a:r>
              <a:rPr dirty="0" sz="1600" spc="-55" b="1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600" spc="-20" b="1">
                <a:solidFill>
                  <a:srgbClr val="00B04F"/>
                </a:solidFill>
                <a:latin typeface="Times New Roman"/>
                <a:cs typeface="Times New Roman"/>
              </a:rPr>
              <a:t>boys</a:t>
            </a:r>
            <a:endParaRPr sz="1600">
              <a:latin typeface="Times New Roman"/>
              <a:cs typeface="Times New Roman"/>
            </a:endParaRPr>
          </a:p>
          <a:p>
            <a:pPr marL="241300">
              <a:lnSpc>
                <a:spcPct val="100000"/>
              </a:lnSpc>
              <a:spcBef>
                <a:spcPts val="75"/>
              </a:spcBef>
            </a:pPr>
            <a:r>
              <a:rPr dirty="0" sz="1600" spc="-50" b="1">
                <a:solidFill>
                  <a:srgbClr val="FF0000"/>
                </a:solidFill>
                <a:latin typeface="Arial"/>
                <a:cs typeface="Arial"/>
              </a:rPr>
              <a:t>●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865"/>
              </a:spcBef>
            </a:pPr>
            <a:r>
              <a:rPr dirty="0" sz="1600" b="1">
                <a:solidFill>
                  <a:srgbClr val="6F2FA0"/>
                </a:solidFill>
                <a:latin typeface="Times New Roman"/>
                <a:cs typeface="Times New Roman"/>
              </a:rPr>
              <a:t>File</a:t>
            </a:r>
            <a:r>
              <a:rPr dirty="0" sz="1600" spc="-30" b="1">
                <a:solidFill>
                  <a:srgbClr val="6F2FA0"/>
                </a:solidFill>
                <a:latin typeface="Times New Roman"/>
                <a:cs typeface="Times New Roman"/>
              </a:rPr>
              <a:t> </a:t>
            </a:r>
            <a:r>
              <a:rPr dirty="0" sz="1600" spc="-10" b="1">
                <a:solidFill>
                  <a:srgbClr val="6F2FA0"/>
                </a:solidFill>
                <a:latin typeface="Times New Roman"/>
                <a:cs typeface="Times New Roman"/>
              </a:rPr>
              <a:t>Permission</a:t>
            </a:r>
            <a:r>
              <a:rPr dirty="0" sz="1600" spc="-25" b="1">
                <a:solidFill>
                  <a:srgbClr val="6F2FA0"/>
                </a:solidFill>
                <a:latin typeface="Times New Roman"/>
                <a:cs typeface="Times New Roman"/>
              </a:rPr>
              <a:t> </a:t>
            </a:r>
            <a:r>
              <a:rPr dirty="0" sz="1600" spc="-10" b="1">
                <a:solidFill>
                  <a:srgbClr val="6F2FA0"/>
                </a:solidFill>
                <a:latin typeface="Times New Roman"/>
                <a:cs typeface="Times New Roman"/>
              </a:rPr>
              <a:t>Mode:</a:t>
            </a:r>
            <a:endParaRPr sz="1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673100" y="888206"/>
            <a:ext cx="942340" cy="77406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40665" indent="-227965">
              <a:lnSpc>
                <a:spcPct val="100000"/>
              </a:lnSpc>
              <a:spcBef>
                <a:spcPts val="100"/>
              </a:spcBef>
              <a:buAutoNum type="arabicPeriod"/>
              <a:tabLst>
                <a:tab pos="240665" algn="l"/>
              </a:tabLst>
            </a:pPr>
            <a:r>
              <a:rPr dirty="0" sz="1600" spc="-20" b="1">
                <a:solidFill>
                  <a:srgbClr val="FF0000"/>
                </a:solidFill>
                <a:latin typeface="Times New Roman"/>
                <a:cs typeface="Times New Roman"/>
              </a:rPr>
              <a:t>Read</a:t>
            </a:r>
            <a:endParaRPr sz="1600">
              <a:latin typeface="Times New Roman"/>
              <a:cs typeface="Times New Roman"/>
            </a:endParaRPr>
          </a:p>
          <a:p>
            <a:pPr marL="240665" indent="-227965">
              <a:lnSpc>
                <a:spcPct val="100000"/>
              </a:lnSpc>
              <a:spcBef>
                <a:spcPts val="65"/>
              </a:spcBef>
              <a:buAutoNum type="arabicPeriod"/>
              <a:tabLst>
                <a:tab pos="240665" algn="l"/>
              </a:tabLst>
            </a:pPr>
            <a:r>
              <a:rPr dirty="0" sz="1600" spc="-10" b="1">
                <a:solidFill>
                  <a:srgbClr val="FF0000"/>
                </a:solidFill>
                <a:latin typeface="Times New Roman"/>
                <a:cs typeface="Times New Roman"/>
              </a:rPr>
              <a:t>Write</a:t>
            </a:r>
            <a:endParaRPr sz="1600">
              <a:latin typeface="Times New Roman"/>
              <a:cs typeface="Times New Roman"/>
            </a:endParaRPr>
          </a:p>
          <a:p>
            <a:pPr marL="240665" indent="-227965">
              <a:lnSpc>
                <a:spcPct val="100000"/>
              </a:lnSpc>
              <a:spcBef>
                <a:spcPts val="65"/>
              </a:spcBef>
              <a:buAutoNum type="arabicPeriod"/>
              <a:tabLst>
                <a:tab pos="240665" algn="l"/>
              </a:tabLst>
            </a:pPr>
            <a:r>
              <a:rPr dirty="0" sz="1600" spc="-10" b="1">
                <a:solidFill>
                  <a:srgbClr val="FF0000"/>
                </a:solidFill>
                <a:latin typeface="Times New Roman"/>
                <a:cs typeface="Times New Roman"/>
              </a:rPr>
              <a:t>Execute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673100" y="9087445"/>
            <a:ext cx="2342515" cy="2692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600" b="1">
                <a:latin typeface="Times New Roman"/>
                <a:cs typeface="Times New Roman"/>
              </a:rPr>
              <a:t>1.</a:t>
            </a:r>
            <a:r>
              <a:rPr dirty="0" sz="1600" spc="17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Sudu</a:t>
            </a:r>
            <a:r>
              <a:rPr dirty="0" sz="1600" spc="-2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chmod</a:t>
            </a:r>
            <a:r>
              <a:rPr dirty="0" sz="1600" spc="-2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764</a:t>
            </a:r>
            <a:r>
              <a:rPr dirty="0" sz="1600" spc="-25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test.txt</a:t>
            </a:r>
            <a:endParaRPr sz="1600">
              <a:latin typeface="Times New Roman"/>
              <a:cs typeface="Times New Roman"/>
            </a:endParaRPr>
          </a:p>
        </p:txBody>
      </p:sp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04850" y="1791493"/>
            <a:ext cx="5734050" cy="3686175"/>
          </a:xfrm>
          <a:prstGeom prst="rect">
            <a:avLst/>
          </a:prstGeom>
        </p:spPr>
      </p:pic>
      <p:pic>
        <p:nvPicPr>
          <p:cNvPr id="5" name="object 5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76250" y="6014541"/>
            <a:ext cx="5734050" cy="2581274"/>
          </a:xfrm>
          <a:prstGeom prst="rect">
            <a:avLst/>
          </a:prstGeom>
        </p:spPr>
      </p:pic>
      <p:sp>
        <p:nvSpPr>
          <p:cNvPr id="6" name="object 6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25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/>
              <a:t>Md.</a:t>
            </a:r>
            <a:r>
              <a:rPr dirty="0" spc="55"/>
              <a:t> </a:t>
            </a:r>
            <a:r>
              <a:rPr dirty="0" spc="-25"/>
              <a:t>Tariqul</a:t>
            </a:r>
            <a:r>
              <a:rPr dirty="0" spc="60"/>
              <a:t> </a:t>
            </a:r>
            <a:r>
              <a:rPr dirty="0"/>
              <a:t>Islam,</a:t>
            </a:r>
            <a:r>
              <a:rPr dirty="0" spc="55"/>
              <a:t> </a:t>
            </a:r>
            <a:r>
              <a:rPr dirty="0" spc="-30"/>
              <a:t>Lecturer,</a:t>
            </a:r>
            <a:r>
              <a:rPr dirty="0" spc="60"/>
              <a:t> </a:t>
            </a:r>
            <a:r>
              <a:rPr dirty="0" spc="-20"/>
              <a:t>Department</a:t>
            </a:r>
            <a:r>
              <a:rPr dirty="0" spc="55"/>
              <a:t> </a:t>
            </a:r>
            <a:r>
              <a:rPr dirty="0"/>
              <a:t>of</a:t>
            </a:r>
            <a:r>
              <a:rPr dirty="0" spc="60"/>
              <a:t> CSE,</a:t>
            </a:r>
            <a:r>
              <a:rPr dirty="0" spc="55"/>
              <a:t> </a:t>
            </a:r>
            <a:r>
              <a:rPr dirty="0"/>
              <a:t>University</a:t>
            </a:r>
            <a:r>
              <a:rPr dirty="0" spc="60"/>
              <a:t> </a:t>
            </a:r>
            <a:r>
              <a:rPr dirty="0"/>
              <a:t>of</a:t>
            </a:r>
            <a:r>
              <a:rPr dirty="0" spc="60"/>
              <a:t> </a:t>
            </a:r>
            <a:r>
              <a:rPr dirty="0"/>
              <a:t>Global</a:t>
            </a:r>
            <a:r>
              <a:rPr dirty="0" spc="55"/>
              <a:t> </a:t>
            </a:r>
            <a:r>
              <a:rPr dirty="0"/>
              <a:t>Village</a:t>
            </a:r>
            <a:r>
              <a:rPr dirty="0" spc="60"/>
              <a:t> </a:t>
            </a:r>
            <a:r>
              <a:rPr dirty="0" spc="-10"/>
              <a:t>(UGV)</a:t>
            </a:r>
          </a:p>
        </p:txBody>
      </p:sp>
      <p:sp>
        <p:nvSpPr>
          <p:cNvPr id="7" name="object 7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25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 spc="-20"/>
              <a:t>Page:</a:t>
            </a:r>
            <a:r>
              <a:rPr dirty="0" spc="-10"/>
              <a:t> </a:t>
            </a:r>
            <a:r>
              <a:rPr dirty="0" spc="-40"/>
              <a:t>47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25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/>
              <a:t>Md.</a:t>
            </a:r>
            <a:r>
              <a:rPr dirty="0" spc="55"/>
              <a:t> </a:t>
            </a:r>
            <a:r>
              <a:rPr dirty="0" spc="-25"/>
              <a:t>Tariqul</a:t>
            </a:r>
            <a:r>
              <a:rPr dirty="0" spc="60"/>
              <a:t> </a:t>
            </a:r>
            <a:r>
              <a:rPr dirty="0"/>
              <a:t>Islam,</a:t>
            </a:r>
            <a:r>
              <a:rPr dirty="0" spc="55"/>
              <a:t> </a:t>
            </a:r>
            <a:r>
              <a:rPr dirty="0" spc="-30"/>
              <a:t>Lecturer,</a:t>
            </a:r>
            <a:r>
              <a:rPr dirty="0" spc="60"/>
              <a:t> </a:t>
            </a:r>
            <a:r>
              <a:rPr dirty="0" spc="-20"/>
              <a:t>Department</a:t>
            </a:r>
            <a:r>
              <a:rPr dirty="0" spc="55"/>
              <a:t> </a:t>
            </a:r>
            <a:r>
              <a:rPr dirty="0"/>
              <a:t>of</a:t>
            </a:r>
            <a:r>
              <a:rPr dirty="0" spc="60"/>
              <a:t> CSE,</a:t>
            </a:r>
            <a:r>
              <a:rPr dirty="0" spc="55"/>
              <a:t> </a:t>
            </a:r>
            <a:r>
              <a:rPr dirty="0"/>
              <a:t>University</a:t>
            </a:r>
            <a:r>
              <a:rPr dirty="0" spc="60"/>
              <a:t> </a:t>
            </a:r>
            <a:r>
              <a:rPr dirty="0"/>
              <a:t>of</a:t>
            </a:r>
            <a:r>
              <a:rPr dirty="0" spc="60"/>
              <a:t> </a:t>
            </a:r>
            <a:r>
              <a:rPr dirty="0"/>
              <a:t>Global</a:t>
            </a:r>
            <a:r>
              <a:rPr dirty="0" spc="55"/>
              <a:t> </a:t>
            </a:r>
            <a:r>
              <a:rPr dirty="0"/>
              <a:t>Village</a:t>
            </a:r>
            <a:r>
              <a:rPr dirty="0" spc="60"/>
              <a:t> </a:t>
            </a:r>
            <a:r>
              <a:rPr dirty="0" spc="-10"/>
              <a:t>(UGV)</a:t>
            </a:r>
          </a:p>
        </p:txBody>
      </p:sp>
      <p:sp>
        <p:nvSpPr>
          <p:cNvPr id="7" name="object 7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25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 spc="-20"/>
              <a:t>Page:</a:t>
            </a:r>
            <a:r>
              <a:rPr dirty="0" spc="-10"/>
              <a:t> </a:t>
            </a:r>
            <a:r>
              <a:rPr dirty="0" spc="-40"/>
              <a:t>48</a:t>
            </a:r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57200" y="914400"/>
            <a:ext cx="6578600" cy="368300"/>
          </a:xfrm>
          <a:prstGeom prst="rect"/>
          <a:solidFill>
            <a:srgbClr val="0E0E0E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720"/>
              </a:lnSpc>
            </a:pPr>
            <a:r>
              <a:rPr dirty="0" sz="2400" i="0">
                <a:solidFill>
                  <a:srgbClr val="F1F1F1"/>
                </a:solidFill>
                <a:latin typeface="Times New Roman"/>
                <a:cs typeface="Times New Roman"/>
              </a:rPr>
              <a:t>Using</a:t>
            </a:r>
            <a:r>
              <a:rPr dirty="0" sz="2400" spc="-25" i="0">
                <a:solidFill>
                  <a:srgbClr val="F1F1F1"/>
                </a:solidFill>
                <a:latin typeface="Times New Roman"/>
                <a:cs typeface="Times New Roman"/>
              </a:rPr>
              <a:t> </a:t>
            </a:r>
            <a:r>
              <a:rPr dirty="0" sz="2400" i="0">
                <a:solidFill>
                  <a:srgbClr val="F1F1F1"/>
                </a:solidFill>
                <a:latin typeface="Times New Roman"/>
                <a:cs typeface="Times New Roman"/>
              </a:rPr>
              <a:t>grep,</a:t>
            </a:r>
            <a:r>
              <a:rPr dirty="0" sz="2400" spc="-20" i="0">
                <a:solidFill>
                  <a:srgbClr val="F1F1F1"/>
                </a:solidFill>
                <a:latin typeface="Times New Roman"/>
                <a:cs typeface="Times New Roman"/>
              </a:rPr>
              <a:t> </a:t>
            </a:r>
            <a:r>
              <a:rPr dirty="0" sz="2400" i="0">
                <a:solidFill>
                  <a:srgbClr val="F1F1F1"/>
                </a:solidFill>
                <a:latin typeface="Times New Roman"/>
                <a:cs typeface="Times New Roman"/>
              </a:rPr>
              <a:t>pipe</a:t>
            </a:r>
            <a:r>
              <a:rPr dirty="0" sz="2400" spc="-20" i="0">
                <a:solidFill>
                  <a:srgbClr val="F1F1F1"/>
                </a:solidFill>
                <a:latin typeface="Times New Roman"/>
                <a:cs typeface="Times New Roman"/>
              </a:rPr>
              <a:t> </a:t>
            </a:r>
            <a:r>
              <a:rPr dirty="0" sz="2400" i="0">
                <a:solidFill>
                  <a:srgbClr val="F1F1F1"/>
                </a:solidFill>
                <a:latin typeface="Times New Roman"/>
                <a:cs typeface="Times New Roman"/>
              </a:rPr>
              <a:t>&amp;</a:t>
            </a:r>
            <a:r>
              <a:rPr dirty="0" sz="2400" spc="-20" i="0">
                <a:solidFill>
                  <a:srgbClr val="F1F1F1"/>
                </a:solidFill>
                <a:latin typeface="Times New Roman"/>
                <a:cs typeface="Times New Roman"/>
              </a:rPr>
              <a:t> </a:t>
            </a:r>
            <a:r>
              <a:rPr dirty="0" sz="2400" i="0">
                <a:solidFill>
                  <a:srgbClr val="F1F1F1"/>
                </a:solidFill>
                <a:latin typeface="Times New Roman"/>
                <a:cs typeface="Times New Roman"/>
              </a:rPr>
              <a:t>sorting</a:t>
            </a:r>
            <a:r>
              <a:rPr dirty="0" sz="2400" spc="-20" i="0">
                <a:solidFill>
                  <a:srgbClr val="F1F1F1"/>
                </a:solidFill>
                <a:latin typeface="Times New Roman"/>
                <a:cs typeface="Times New Roman"/>
              </a:rPr>
              <a:t> </a:t>
            </a:r>
            <a:r>
              <a:rPr dirty="0" sz="2400" i="0">
                <a:solidFill>
                  <a:srgbClr val="F1F1F1"/>
                </a:solidFill>
                <a:latin typeface="Times New Roman"/>
                <a:cs typeface="Times New Roman"/>
              </a:rPr>
              <a:t>of</a:t>
            </a:r>
            <a:r>
              <a:rPr dirty="0" sz="2400" spc="-20" i="0">
                <a:solidFill>
                  <a:srgbClr val="F1F1F1"/>
                </a:solidFill>
                <a:latin typeface="Times New Roman"/>
                <a:cs typeface="Times New Roman"/>
              </a:rPr>
              <a:t> </a:t>
            </a:r>
            <a:r>
              <a:rPr dirty="0" sz="2400" i="0">
                <a:solidFill>
                  <a:srgbClr val="F1F1F1"/>
                </a:solidFill>
                <a:latin typeface="Times New Roman"/>
                <a:cs typeface="Times New Roman"/>
              </a:rPr>
              <a:t>Kali</a:t>
            </a:r>
            <a:r>
              <a:rPr dirty="0" sz="2400" spc="-20" i="0">
                <a:solidFill>
                  <a:srgbClr val="F1F1F1"/>
                </a:solidFill>
                <a:latin typeface="Times New Roman"/>
                <a:cs typeface="Times New Roman"/>
              </a:rPr>
              <a:t> </a:t>
            </a:r>
            <a:r>
              <a:rPr dirty="0" sz="2400" spc="-10" i="0">
                <a:solidFill>
                  <a:srgbClr val="F1F1F1"/>
                </a:solidFill>
                <a:latin typeface="Times New Roman"/>
                <a:cs typeface="Times New Roman"/>
              </a:rPr>
              <a:t>Linux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444500" y="1482536"/>
            <a:ext cx="4976495" cy="3409315"/>
          </a:xfrm>
          <a:prstGeom prst="rect">
            <a:avLst/>
          </a:prstGeom>
        </p:spPr>
        <p:txBody>
          <a:bodyPr wrap="square" lIns="0" tIns="12255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65"/>
              </a:spcBef>
            </a:pPr>
            <a:r>
              <a:rPr dirty="0" sz="1600" b="1">
                <a:solidFill>
                  <a:srgbClr val="FF0000"/>
                </a:solidFill>
                <a:latin typeface="Times New Roman"/>
                <a:cs typeface="Times New Roman"/>
              </a:rPr>
              <a:t>Pipe</a:t>
            </a:r>
            <a:r>
              <a:rPr dirty="0" sz="1600" spc="-30" b="1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600" b="1">
                <a:solidFill>
                  <a:srgbClr val="FF0000"/>
                </a:solidFill>
                <a:latin typeface="Times New Roman"/>
                <a:cs typeface="Times New Roman"/>
              </a:rPr>
              <a:t>Sign:</a:t>
            </a:r>
            <a:r>
              <a:rPr dirty="0" sz="1600" spc="-25" b="1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600" b="1">
                <a:solidFill>
                  <a:srgbClr val="FF0000"/>
                </a:solidFill>
                <a:latin typeface="Times New Roman"/>
                <a:cs typeface="Times New Roman"/>
              </a:rPr>
              <a:t>|</a:t>
            </a:r>
            <a:r>
              <a:rPr dirty="0" sz="1600" spc="-25" b="1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600" spc="-10" b="1">
                <a:solidFill>
                  <a:srgbClr val="FF0000"/>
                </a:solidFill>
                <a:latin typeface="Times New Roman"/>
                <a:cs typeface="Times New Roman"/>
              </a:rPr>
              <a:t>(Multiple</a:t>
            </a:r>
            <a:r>
              <a:rPr dirty="0" sz="1600" spc="-30" b="1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600" b="1">
                <a:solidFill>
                  <a:srgbClr val="FF0000"/>
                </a:solidFill>
                <a:latin typeface="Times New Roman"/>
                <a:cs typeface="Times New Roman"/>
              </a:rPr>
              <a:t>command</a:t>
            </a:r>
            <a:r>
              <a:rPr dirty="0" sz="1600" spc="-25" b="1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600" b="1">
                <a:solidFill>
                  <a:srgbClr val="FF0000"/>
                </a:solidFill>
                <a:latin typeface="Times New Roman"/>
                <a:cs typeface="Times New Roman"/>
              </a:rPr>
              <a:t>at</a:t>
            </a:r>
            <a:r>
              <a:rPr dirty="0" sz="1600" spc="-25" b="1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600" b="1">
                <a:solidFill>
                  <a:srgbClr val="FF0000"/>
                </a:solidFill>
                <a:latin typeface="Times New Roman"/>
                <a:cs typeface="Times New Roman"/>
              </a:rPr>
              <a:t>a</a:t>
            </a:r>
            <a:r>
              <a:rPr dirty="0" sz="1600" spc="-25" b="1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600" spc="-10" b="1">
                <a:solidFill>
                  <a:srgbClr val="FF0000"/>
                </a:solidFill>
                <a:latin typeface="Times New Roman"/>
                <a:cs typeface="Times New Roman"/>
              </a:rPr>
              <a:t>time)</a:t>
            </a:r>
            <a:endParaRPr sz="1600">
              <a:latin typeface="Times New Roman"/>
              <a:cs typeface="Times New Roman"/>
            </a:endParaRPr>
          </a:p>
          <a:p>
            <a:pPr marL="469265" indent="-227965">
              <a:lnSpc>
                <a:spcPct val="100000"/>
              </a:lnSpc>
              <a:spcBef>
                <a:spcPts val="865"/>
              </a:spcBef>
              <a:buAutoNum type="arabicPeriod" startAt="2"/>
              <a:tabLst>
                <a:tab pos="469265" algn="l"/>
              </a:tabLst>
            </a:pPr>
            <a:r>
              <a:rPr dirty="0" sz="1600" b="1">
                <a:latin typeface="Times New Roman"/>
                <a:cs typeface="Times New Roman"/>
              </a:rPr>
              <a:t>Create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a</a:t>
            </a:r>
            <a:r>
              <a:rPr dirty="0" sz="1600" spc="-3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text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file</a:t>
            </a:r>
            <a:r>
              <a:rPr dirty="0" sz="1600" spc="-3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by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cat</a:t>
            </a:r>
            <a:r>
              <a:rPr dirty="0" sz="1600" spc="-3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&gt;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test.txt</a:t>
            </a:r>
            <a:endParaRPr sz="1600">
              <a:latin typeface="Times New Roman"/>
              <a:cs typeface="Times New Roman"/>
            </a:endParaRPr>
          </a:p>
          <a:p>
            <a:pPr marL="469265" indent="-227965">
              <a:lnSpc>
                <a:spcPct val="100000"/>
              </a:lnSpc>
              <a:spcBef>
                <a:spcPts val="65"/>
              </a:spcBef>
              <a:buAutoNum type="arabicPeriod" startAt="2"/>
              <a:tabLst>
                <a:tab pos="469265" algn="l"/>
              </a:tabLst>
            </a:pPr>
            <a:r>
              <a:rPr dirty="0" sz="1600" b="1">
                <a:latin typeface="Times New Roman"/>
                <a:cs typeface="Times New Roman"/>
              </a:rPr>
              <a:t>View</a:t>
            </a:r>
            <a:r>
              <a:rPr dirty="0" sz="1600" spc="-5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Insite</a:t>
            </a:r>
            <a:r>
              <a:rPr dirty="0" sz="1600" spc="-5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the</a:t>
            </a:r>
            <a:r>
              <a:rPr dirty="0" sz="1600" spc="-5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txt</a:t>
            </a:r>
            <a:r>
              <a:rPr dirty="0" sz="1600" spc="-5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file:</a:t>
            </a:r>
            <a:r>
              <a:rPr dirty="0" sz="1600" spc="-5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cat</a:t>
            </a:r>
            <a:r>
              <a:rPr dirty="0" sz="1600" spc="-50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test.txt</a:t>
            </a:r>
            <a:endParaRPr sz="1600">
              <a:latin typeface="Times New Roman"/>
              <a:cs typeface="Times New Roman"/>
            </a:endParaRPr>
          </a:p>
          <a:p>
            <a:pPr marL="469265" indent="-227965">
              <a:lnSpc>
                <a:spcPct val="100000"/>
              </a:lnSpc>
              <a:spcBef>
                <a:spcPts val="65"/>
              </a:spcBef>
              <a:buAutoNum type="arabicPeriod" startAt="2"/>
              <a:tabLst>
                <a:tab pos="469265" algn="l"/>
              </a:tabLst>
            </a:pPr>
            <a:r>
              <a:rPr dirty="0" sz="1600" spc="-10" b="1">
                <a:latin typeface="Times New Roman"/>
                <a:cs typeface="Times New Roman"/>
              </a:rPr>
              <a:t>Example:</a:t>
            </a:r>
            <a:endParaRPr sz="1600">
              <a:latin typeface="Times New Roman"/>
              <a:cs typeface="Times New Roman"/>
            </a:endParaRPr>
          </a:p>
          <a:p>
            <a:pPr marL="12700" marR="5080" indent="456565">
              <a:lnSpc>
                <a:spcPct val="145100"/>
              </a:lnSpc>
              <a:spcBef>
                <a:spcPts val="1185"/>
              </a:spcBef>
              <a:buAutoNum type="arabicPeriod" startAt="2"/>
              <a:tabLst>
                <a:tab pos="469265" algn="l"/>
              </a:tabLst>
            </a:pPr>
            <a:r>
              <a:rPr dirty="0" sz="1600" b="1">
                <a:latin typeface="Times New Roman"/>
                <a:cs typeface="Times New Roman"/>
              </a:rPr>
              <a:t>Cat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text.txt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|</a:t>
            </a:r>
            <a:r>
              <a:rPr dirty="0" sz="1600" spc="-3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echo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spc="-20" b="1">
                <a:latin typeface="Times New Roman"/>
                <a:cs typeface="Times New Roman"/>
              </a:rPr>
              <a:t>“Tariqul”</a:t>
            </a:r>
            <a:r>
              <a:rPr dirty="0" sz="1600" spc="-3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&gt;&gt;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text.txt</a:t>
            </a:r>
            <a:r>
              <a:rPr dirty="0" sz="1600" spc="-3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|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cat</a:t>
            </a:r>
            <a:r>
              <a:rPr dirty="0" sz="1600" spc="-30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text.txt, </a:t>
            </a:r>
            <a:r>
              <a:rPr dirty="0" sz="1600" b="1">
                <a:solidFill>
                  <a:srgbClr val="FF0000"/>
                </a:solidFill>
                <a:latin typeface="Times New Roman"/>
                <a:cs typeface="Times New Roman"/>
              </a:rPr>
              <a:t>Grep</a:t>
            </a:r>
            <a:r>
              <a:rPr dirty="0" sz="1600" spc="-70" b="1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600" b="1">
                <a:solidFill>
                  <a:srgbClr val="FF0000"/>
                </a:solidFill>
                <a:latin typeface="Times New Roman"/>
                <a:cs typeface="Times New Roman"/>
              </a:rPr>
              <a:t>Command</a:t>
            </a:r>
            <a:r>
              <a:rPr dirty="0" sz="1600" spc="-65" b="1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600" spc="-25" b="1">
                <a:solidFill>
                  <a:srgbClr val="FF0000"/>
                </a:solidFill>
                <a:latin typeface="Times New Roman"/>
                <a:cs typeface="Times New Roman"/>
              </a:rPr>
              <a:t>(Text</a:t>
            </a:r>
            <a:r>
              <a:rPr dirty="0" sz="1600" spc="-65" b="1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600" spc="-10" b="1">
                <a:solidFill>
                  <a:srgbClr val="FF0000"/>
                </a:solidFill>
                <a:latin typeface="Times New Roman"/>
                <a:cs typeface="Times New Roman"/>
              </a:rPr>
              <a:t>Search):</a:t>
            </a:r>
            <a:endParaRPr sz="1600">
              <a:latin typeface="Times New Roman"/>
              <a:cs typeface="Times New Roman"/>
            </a:endParaRPr>
          </a:p>
          <a:p>
            <a:pPr lvl="1" marL="12700" marR="2075180" indent="685165">
              <a:lnSpc>
                <a:spcPct val="145100"/>
              </a:lnSpc>
              <a:buAutoNum type="arabicPeriod"/>
              <a:tabLst>
                <a:tab pos="697865" algn="l"/>
              </a:tabLst>
            </a:pPr>
            <a:r>
              <a:rPr dirty="0" sz="1600" b="1">
                <a:latin typeface="Times New Roman"/>
                <a:cs typeface="Times New Roman"/>
              </a:rPr>
              <a:t>Cat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test.txt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|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 b="1">
                <a:solidFill>
                  <a:srgbClr val="FF0000"/>
                </a:solidFill>
                <a:latin typeface="Times New Roman"/>
                <a:cs typeface="Times New Roman"/>
              </a:rPr>
              <a:t>grep</a:t>
            </a:r>
            <a:r>
              <a:rPr dirty="0" sz="1600" spc="-40" b="1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600" spc="-20" b="1">
                <a:latin typeface="Times New Roman"/>
                <a:cs typeface="Times New Roman"/>
              </a:rPr>
              <a:t>Tariqul </a:t>
            </a:r>
            <a:r>
              <a:rPr dirty="0" sz="1600" b="1">
                <a:solidFill>
                  <a:srgbClr val="FF0000"/>
                </a:solidFill>
                <a:latin typeface="Times New Roman"/>
                <a:cs typeface="Times New Roman"/>
              </a:rPr>
              <a:t>Sort</a:t>
            </a:r>
            <a:r>
              <a:rPr dirty="0" sz="1600" spc="-35" b="1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600" spc="-10" b="1">
                <a:solidFill>
                  <a:srgbClr val="FF0000"/>
                </a:solidFill>
                <a:latin typeface="Times New Roman"/>
                <a:cs typeface="Times New Roman"/>
              </a:rPr>
              <a:t>Command:</a:t>
            </a:r>
            <a:endParaRPr sz="1600">
              <a:latin typeface="Times New Roman"/>
              <a:cs typeface="Times New Roman"/>
            </a:endParaRPr>
          </a:p>
          <a:p>
            <a:pPr lvl="1" marL="697865" indent="-227965">
              <a:lnSpc>
                <a:spcPct val="100000"/>
              </a:lnSpc>
              <a:spcBef>
                <a:spcPts val="865"/>
              </a:spcBef>
              <a:buAutoNum type="arabicPeriod"/>
              <a:tabLst>
                <a:tab pos="697865" algn="l"/>
              </a:tabLst>
            </a:pPr>
            <a:r>
              <a:rPr dirty="0" sz="1600" b="1">
                <a:latin typeface="Times New Roman"/>
                <a:cs typeface="Times New Roman"/>
              </a:rPr>
              <a:t>Sort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test.txt</a:t>
            </a:r>
            <a:endParaRPr sz="1600">
              <a:latin typeface="Times New Roman"/>
              <a:cs typeface="Times New Roman"/>
            </a:endParaRPr>
          </a:p>
          <a:p>
            <a:pPr lvl="1" marL="697865" indent="-227965">
              <a:lnSpc>
                <a:spcPct val="100000"/>
              </a:lnSpc>
              <a:spcBef>
                <a:spcPts val="65"/>
              </a:spcBef>
              <a:buAutoNum type="arabicPeriod"/>
              <a:tabLst>
                <a:tab pos="697865" algn="l"/>
              </a:tabLst>
            </a:pPr>
            <a:r>
              <a:rPr dirty="0" sz="1600" b="1">
                <a:latin typeface="Times New Roman"/>
                <a:cs typeface="Times New Roman"/>
              </a:rPr>
              <a:t>Sort</a:t>
            </a:r>
            <a:r>
              <a:rPr dirty="0" sz="1600" spc="-20" b="1">
                <a:latin typeface="Times New Roman"/>
                <a:cs typeface="Times New Roman"/>
              </a:rPr>
              <a:t> -</a:t>
            </a:r>
            <a:r>
              <a:rPr dirty="0" sz="1600" b="1">
                <a:latin typeface="Times New Roman"/>
                <a:cs typeface="Times New Roman"/>
              </a:rPr>
              <a:t>r</a:t>
            </a:r>
            <a:r>
              <a:rPr dirty="0" sz="1600" spc="-15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test.txt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457200" y="5003824"/>
            <a:ext cx="6578600" cy="368300"/>
          </a:xfrm>
          <a:prstGeom prst="rect">
            <a:avLst/>
          </a:prstGeom>
          <a:solidFill>
            <a:srgbClr val="0E0E0E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705"/>
              </a:lnSpc>
            </a:pPr>
            <a:r>
              <a:rPr dirty="0" sz="2400" b="1">
                <a:solidFill>
                  <a:srgbClr val="F1F1F1"/>
                </a:solidFill>
                <a:latin typeface="Times New Roman"/>
                <a:cs typeface="Times New Roman"/>
              </a:rPr>
              <a:t>Managing</a:t>
            </a:r>
            <a:r>
              <a:rPr dirty="0" sz="2400" spc="-55" b="1">
                <a:solidFill>
                  <a:srgbClr val="F1F1F1"/>
                </a:solidFill>
                <a:latin typeface="Times New Roman"/>
                <a:cs typeface="Times New Roman"/>
              </a:rPr>
              <a:t> </a:t>
            </a:r>
            <a:r>
              <a:rPr dirty="0" sz="2400" b="1">
                <a:solidFill>
                  <a:srgbClr val="F1F1F1"/>
                </a:solidFill>
                <a:latin typeface="Times New Roman"/>
                <a:cs typeface="Times New Roman"/>
              </a:rPr>
              <a:t>Processes</a:t>
            </a:r>
            <a:r>
              <a:rPr dirty="0" sz="2400" spc="-50" b="1">
                <a:solidFill>
                  <a:srgbClr val="F1F1F1"/>
                </a:solidFill>
                <a:latin typeface="Times New Roman"/>
                <a:cs typeface="Times New Roman"/>
              </a:rPr>
              <a:t> </a:t>
            </a:r>
            <a:r>
              <a:rPr dirty="0" sz="2400" spc="-30" b="1">
                <a:solidFill>
                  <a:srgbClr val="F1F1F1"/>
                </a:solidFill>
                <a:latin typeface="Times New Roman"/>
                <a:cs typeface="Times New Roman"/>
              </a:rPr>
              <a:t>&amp;Task</a:t>
            </a:r>
            <a:r>
              <a:rPr dirty="0" sz="2400" spc="-50" b="1">
                <a:solidFill>
                  <a:srgbClr val="F1F1F1"/>
                </a:solidFill>
                <a:latin typeface="Times New Roman"/>
                <a:cs typeface="Times New Roman"/>
              </a:rPr>
              <a:t> </a:t>
            </a:r>
            <a:r>
              <a:rPr dirty="0" sz="2400" b="1">
                <a:solidFill>
                  <a:srgbClr val="F1F1F1"/>
                </a:solidFill>
                <a:latin typeface="Times New Roman"/>
                <a:cs typeface="Times New Roman"/>
              </a:rPr>
              <a:t>of</a:t>
            </a:r>
            <a:r>
              <a:rPr dirty="0" sz="2400" spc="-50" b="1">
                <a:solidFill>
                  <a:srgbClr val="F1F1F1"/>
                </a:solidFill>
                <a:latin typeface="Times New Roman"/>
                <a:cs typeface="Times New Roman"/>
              </a:rPr>
              <a:t> </a:t>
            </a:r>
            <a:r>
              <a:rPr dirty="0" sz="2400" b="1">
                <a:solidFill>
                  <a:srgbClr val="F1F1F1"/>
                </a:solidFill>
                <a:latin typeface="Times New Roman"/>
                <a:cs typeface="Times New Roman"/>
              </a:rPr>
              <a:t>Kali</a:t>
            </a:r>
            <a:r>
              <a:rPr dirty="0" sz="2400" spc="-50" b="1">
                <a:solidFill>
                  <a:srgbClr val="F1F1F1"/>
                </a:solidFill>
                <a:latin typeface="Times New Roman"/>
                <a:cs typeface="Times New Roman"/>
              </a:rPr>
              <a:t> </a:t>
            </a:r>
            <a:r>
              <a:rPr dirty="0" sz="2400" spc="-10" b="1">
                <a:solidFill>
                  <a:srgbClr val="F1F1F1"/>
                </a:solidFill>
                <a:latin typeface="Times New Roman"/>
                <a:cs typeface="Times New Roman"/>
              </a:rPr>
              <a:t>Linux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673100" y="5680025"/>
            <a:ext cx="5826760" cy="4096385"/>
          </a:xfrm>
          <a:prstGeom prst="rect">
            <a:avLst/>
          </a:prstGeom>
        </p:spPr>
        <p:txBody>
          <a:bodyPr wrap="square" lIns="0" tIns="4445" rIns="0" bIns="0" rtlCol="0" vert="horz">
            <a:spAutoFit/>
          </a:bodyPr>
          <a:lstStyle/>
          <a:p>
            <a:pPr marL="241300" marR="5080" indent="-228600">
              <a:lnSpc>
                <a:spcPct val="103400"/>
              </a:lnSpc>
              <a:spcBef>
                <a:spcPts val="35"/>
              </a:spcBef>
              <a:buAutoNum type="arabicPeriod"/>
              <a:tabLst>
                <a:tab pos="241300" algn="l"/>
              </a:tabLst>
            </a:pPr>
            <a:r>
              <a:rPr dirty="0" sz="1600" spc="-10" b="1">
                <a:latin typeface="Times New Roman"/>
                <a:cs typeface="Times New Roman"/>
              </a:rPr>
              <a:t>Processes: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Series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of</a:t>
            </a:r>
            <a:r>
              <a:rPr dirty="0" sz="1600" spc="-3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action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or</a:t>
            </a:r>
            <a:r>
              <a:rPr dirty="0" sz="1600" spc="-3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steps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to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archive</a:t>
            </a:r>
            <a:r>
              <a:rPr dirty="0" sz="1600" spc="-3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a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perticular</a:t>
            </a:r>
            <a:r>
              <a:rPr dirty="0" sz="1600" spc="-3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end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spc="-25" b="1">
                <a:latin typeface="Times New Roman"/>
                <a:cs typeface="Times New Roman"/>
              </a:rPr>
              <a:t>or </a:t>
            </a:r>
            <a:r>
              <a:rPr dirty="0" sz="1600" spc="-10" b="1">
                <a:latin typeface="Times New Roman"/>
                <a:cs typeface="Times New Roman"/>
              </a:rPr>
              <a:t>output.</a:t>
            </a:r>
            <a:endParaRPr sz="1600">
              <a:latin typeface="Times New Roman"/>
              <a:cs typeface="Times New Roman"/>
            </a:endParaRPr>
          </a:p>
          <a:p>
            <a:pPr marL="240665" indent="-227965">
              <a:lnSpc>
                <a:spcPct val="100000"/>
              </a:lnSpc>
              <a:spcBef>
                <a:spcPts val="65"/>
              </a:spcBef>
              <a:buAutoNum type="arabicPeriod"/>
              <a:tabLst>
                <a:tab pos="240665" algn="l"/>
              </a:tabLst>
            </a:pPr>
            <a:r>
              <a:rPr dirty="0" sz="1600" b="1">
                <a:latin typeface="Times New Roman"/>
                <a:cs typeface="Times New Roman"/>
              </a:rPr>
              <a:t>ping</a:t>
            </a:r>
            <a:r>
              <a:rPr dirty="0" sz="1600" spc="-30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(Command)</a:t>
            </a:r>
            <a:endParaRPr sz="1600">
              <a:latin typeface="Times New Roman"/>
              <a:cs typeface="Times New Roman"/>
            </a:endParaRPr>
          </a:p>
          <a:p>
            <a:pPr marL="240029" indent="-227329">
              <a:lnSpc>
                <a:spcPct val="100000"/>
              </a:lnSpc>
              <a:spcBef>
                <a:spcPts val="125"/>
              </a:spcBef>
              <a:buFont typeface="Calibri"/>
              <a:buAutoNum type="arabicPeriod"/>
              <a:tabLst>
                <a:tab pos="240029" algn="l"/>
              </a:tabLst>
            </a:pPr>
            <a:r>
              <a:rPr dirty="0" sz="1600" b="1">
                <a:latin typeface="Times New Roman"/>
                <a:cs typeface="Times New Roman"/>
              </a:rPr>
              <a:t>Poss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a</a:t>
            </a:r>
            <a:r>
              <a:rPr dirty="0" sz="1600" spc="-3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Command:</a:t>
            </a:r>
            <a:r>
              <a:rPr dirty="0" sz="1600" spc="-30" b="1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ctrl</a:t>
            </a:r>
            <a:r>
              <a:rPr dirty="0" sz="1600" spc="-3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shift</a:t>
            </a:r>
            <a:r>
              <a:rPr dirty="0" sz="1600" spc="-3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z</a:t>
            </a:r>
            <a:r>
              <a:rPr dirty="0" sz="1600" spc="-3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(</a:t>
            </a:r>
            <a:r>
              <a:rPr dirty="0" sz="1600" spc="-3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Poss</a:t>
            </a:r>
            <a:r>
              <a:rPr dirty="0" sz="1600" spc="-3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a</a:t>
            </a:r>
            <a:r>
              <a:rPr dirty="0" sz="1600" spc="-3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command)</a:t>
            </a:r>
            <a:endParaRPr sz="1600">
              <a:latin typeface="Times New Roman"/>
              <a:cs typeface="Times New Roman"/>
            </a:endParaRPr>
          </a:p>
          <a:p>
            <a:pPr marL="240665" indent="-227965">
              <a:lnSpc>
                <a:spcPct val="100000"/>
              </a:lnSpc>
              <a:spcBef>
                <a:spcPts val="125"/>
              </a:spcBef>
              <a:buClr>
                <a:srgbClr val="000000"/>
              </a:buClr>
              <a:buAutoNum type="arabicPeriod"/>
              <a:tabLst>
                <a:tab pos="240665" algn="l"/>
              </a:tabLst>
            </a:pPr>
            <a:r>
              <a:rPr dirty="0" sz="1600" b="1">
                <a:solidFill>
                  <a:srgbClr val="FF0000"/>
                </a:solidFill>
                <a:latin typeface="Times New Roman"/>
                <a:cs typeface="Times New Roman"/>
              </a:rPr>
              <a:t>fg</a:t>
            </a:r>
            <a:r>
              <a:rPr dirty="0" sz="1600" spc="-35" b="1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600" b="1">
                <a:solidFill>
                  <a:srgbClr val="FF0000"/>
                </a:solidFill>
                <a:latin typeface="Times New Roman"/>
                <a:cs typeface="Times New Roman"/>
              </a:rPr>
              <a:t>ping</a:t>
            </a:r>
            <a:r>
              <a:rPr dirty="0" sz="1600" spc="-35" b="1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(Continuer</a:t>
            </a:r>
            <a:r>
              <a:rPr dirty="0" sz="1600" spc="-3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a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process)</a:t>
            </a:r>
            <a:endParaRPr sz="1600">
              <a:latin typeface="Times New Roman"/>
              <a:cs typeface="Times New Roman"/>
            </a:endParaRPr>
          </a:p>
          <a:p>
            <a:pPr marL="240029" indent="-227329">
              <a:lnSpc>
                <a:spcPct val="100000"/>
              </a:lnSpc>
              <a:spcBef>
                <a:spcPts val="125"/>
              </a:spcBef>
              <a:buFont typeface="Calibri"/>
              <a:buAutoNum type="arabicPeriod"/>
              <a:tabLst>
                <a:tab pos="240029" algn="l"/>
              </a:tabLst>
            </a:pPr>
            <a:r>
              <a:rPr dirty="0" sz="1600" b="1">
                <a:latin typeface="Times New Roman"/>
                <a:cs typeface="Times New Roman"/>
              </a:rPr>
              <a:t>ctrl</a:t>
            </a:r>
            <a:r>
              <a:rPr dirty="0" sz="1600" spc="-4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c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(close</a:t>
            </a:r>
            <a:r>
              <a:rPr dirty="0" sz="1600" spc="-4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a</a:t>
            </a:r>
            <a:r>
              <a:rPr dirty="0" sz="1600" spc="-4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process</a:t>
            </a:r>
            <a:r>
              <a:rPr dirty="0" sz="1600" spc="-4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fully)</a:t>
            </a:r>
            <a:endParaRPr sz="1600">
              <a:latin typeface="Times New Roman"/>
              <a:cs typeface="Times New Roman"/>
            </a:endParaRPr>
          </a:p>
          <a:p>
            <a:pPr marL="240029" indent="-227329">
              <a:lnSpc>
                <a:spcPct val="100000"/>
              </a:lnSpc>
              <a:spcBef>
                <a:spcPts val="190"/>
              </a:spcBef>
              <a:buFont typeface="Calibri"/>
              <a:buAutoNum type="arabicPeriod"/>
              <a:tabLst>
                <a:tab pos="240029" algn="l"/>
              </a:tabLst>
            </a:pPr>
            <a:r>
              <a:rPr dirty="0" sz="1600" b="1">
                <a:latin typeface="Times New Roman"/>
                <a:cs typeface="Times New Roman"/>
              </a:rPr>
              <a:t>top</a:t>
            </a:r>
            <a:r>
              <a:rPr dirty="0" sz="1600" spc="-45" b="1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(Command)</a:t>
            </a:r>
            <a:r>
              <a:rPr dirty="0" sz="1600" spc="-4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-</a:t>
            </a:r>
            <a:r>
              <a:rPr dirty="0" sz="1600" spc="-4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Current</a:t>
            </a:r>
            <a:r>
              <a:rPr dirty="0" sz="1600" spc="-4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Running</a:t>
            </a:r>
            <a:r>
              <a:rPr dirty="0" sz="1600" spc="-4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Process</a:t>
            </a:r>
            <a:endParaRPr sz="1600">
              <a:latin typeface="Times New Roman"/>
              <a:cs typeface="Times New Roman"/>
            </a:endParaRPr>
          </a:p>
          <a:p>
            <a:pPr marL="240029" indent="-227329">
              <a:lnSpc>
                <a:spcPct val="100000"/>
              </a:lnSpc>
              <a:spcBef>
                <a:spcPts val="185"/>
              </a:spcBef>
              <a:buFont typeface="Calibri"/>
              <a:buAutoNum type="arabicPeriod"/>
              <a:tabLst>
                <a:tab pos="240029" algn="l"/>
              </a:tabLst>
            </a:pPr>
            <a:r>
              <a:rPr dirty="0" sz="1600" b="1">
                <a:latin typeface="Times New Roman"/>
                <a:cs typeface="Times New Roman"/>
              </a:rPr>
              <a:t>ctrl</a:t>
            </a:r>
            <a:r>
              <a:rPr dirty="0" sz="1600" spc="-4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c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(close</a:t>
            </a:r>
            <a:r>
              <a:rPr dirty="0" sz="1600" spc="-4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a</a:t>
            </a:r>
            <a:r>
              <a:rPr dirty="0" sz="1600" spc="-4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process</a:t>
            </a:r>
            <a:r>
              <a:rPr dirty="0" sz="1600" spc="-4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fully)</a:t>
            </a:r>
            <a:endParaRPr sz="1600">
              <a:latin typeface="Times New Roman"/>
              <a:cs typeface="Times New Roman"/>
            </a:endParaRPr>
          </a:p>
          <a:p>
            <a:pPr marL="240029" indent="-227329">
              <a:lnSpc>
                <a:spcPct val="100000"/>
              </a:lnSpc>
              <a:spcBef>
                <a:spcPts val="190"/>
              </a:spcBef>
              <a:buFont typeface="Calibri"/>
              <a:buAutoNum type="arabicPeriod"/>
              <a:tabLst>
                <a:tab pos="240029" algn="l"/>
              </a:tabLst>
            </a:pPr>
            <a:r>
              <a:rPr dirty="0" sz="1600" b="1">
                <a:latin typeface="Times New Roman"/>
                <a:cs typeface="Times New Roman"/>
              </a:rPr>
              <a:t>sudo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kill</a:t>
            </a:r>
            <a:r>
              <a:rPr dirty="0" sz="1600" spc="-30" b="1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(Process</a:t>
            </a:r>
            <a:r>
              <a:rPr dirty="0" sz="1600" spc="-3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ID)</a:t>
            </a:r>
            <a:r>
              <a:rPr dirty="0" sz="1600" spc="-3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–</a:t>
            </a:r>
            <a:r>
              <a:rPr dirty="0" sz="1600" spc="-3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Stop</a:t>
            </a:r>
            <a:r>
              <a:rPr dirty="0" sz="1600" spc="-3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a</a:t>
            </a:r>
            <a:r>
              <a:rPr dirty="0" sz="1600" spc="-3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process</a:t>
            </a:r>
            <a:endParaRPr sz="1600">
              <a:latin typeface="Times New Roman"/>
              <a:cs typeface="Times New Roman"/>
            </a:endParaRPr>
          </a:p>
          <a:p>
            <a:pPr marL="240029" indent="-227329">
              <a:lnSpc>
                <a:spcPct val="100000"/>
              </a:lnSpc>
              <a:spcBef>
                <a:spcPts val="190"/>
              </a:spcBef>
              <a:buFont typeface="Calibri"/>
              <a:buAutoNum type="arabicPeriod"/>
              <a:tabLst>
                <a:tab pos="240029" algn="l"/>
              </a:tabLst>
            </a:pPr>
            <a:r>
              <a:rPr dirty="0" sz="1600" b="1">
                <a:latin typeface="Times New Roman"/>
                <a:cs typeface="Times New Roman"/>
              </a:rPr>
              <a:t>ps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us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(Current</a:t>
            </a:r>
            <a:r>
              <a:rPr dirty="0" sz="1600" spc="-3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User</a:t>
            </a:r>
            <a:r>
              <a:rPr dirty="0" sz="1600" spc="-3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process)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buAutoNum type="arabicPeriod"/>
            </a:pP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  <a:buAutoNum type="arabicPeriod"/>
            </a:pPr>
            <a:endParaRPr sz="1600">
              <a:latin typeface="Times New Roman"/>
              <a:cs typeface="Times New Roman"/>
            </a:endParaRPr>
          </a:p>
          <a:p>
            <a:pPr marL="469265" indent="-456565">
              <a:lnSpc>
                <a:spcPct val="100000"/>
              </a:lnSpc>
              <a:buAutoNum type="arabicPeriod"/>
              <a:tabLst>
                <a:tab pos="469265" algn="l"/>
              </a:tabLst>
            </a:pPr>
            <a:r>
              <a:rPr dirty="0" sz="1600" b="1">
                <a:latin typeface="Times New Roman"/>
                <a:cs typeface="Times New Roman"/>
              </a:rPr>
              <a:t>How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spc="-60" b="1">
                <a:latin typeface="Times New Roman"/>
                <a:cs typeface="Times New Roman"/>
              </a:rPr>
              <a:t>To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Use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SSH,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spc="-25" b="1">
                <a:latin typeface="Times New Roman"/>
                <a:cs typeface="Times New Roman"/>
              </a:rPr>
              <a:t>FTP,</a:t>
            </a:r>
            <a:r>
              <a:rPr dirty="0" sz="1600" spc="-3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TELNET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on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Kali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Linux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-</a:t>
            </a:r>
            <a:r>
              <a:rPr dirty="0" sz="1600" spc="-3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Kali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Linux</a:t>
            </a:r>
            <a:endParaRPr sz="1600">
              <a:latin typeface="Times New Roman"/>
              <a:cs typeface="Times New Roman"/>
            </a:endParaRPr>
          </a:p>
          <a:p>
            <a:pPr marL="469265" indent="-456565">
              <a:lnSpc>
                <a:spcPct val="100000"/>
              </a:lnSpc>
              <a:spcBef>
                <a:spcPts val="70"/>
              </a:spcBef>
              <a:buAutoNum type="arabicPeriod"/>
              <a:tabLst>
                <a:tab pos="469265" algn="l"/>
              </a:tabLst>
            </a:pPr>
            <a:r>
              <a:rPr dirty="0" sz="1600" b="1">
                <a:latin typeface="Times New Roman"/>
                <a:cs typeface="Times New Roman"/>
              </a:rPr>
              <a:t>Ssh</a:t>
            </a:r>
            <a:r>
              <a:rPr dirty="0" sz="1600" spc="-10" b="1">
                <a:latin typeface="Times New Roman"/>
                <a:cs typeface="Times New Roman"/>
              </a:rPr>
              <a:t> </a:t>
            </a:r>
            <a:r>
              <a:rPr dirty="0" sz="1600" spc="-20" b="1">
                <a:latin typeface="Times New Roman"/>
                <a:cs typeface="Times New Roman"/>
              </a:rPr>
              <a:t>-</a:t>
            </a:r>
            <a:r>
              <a:rPr dirty="0" sz="1600" b="1">
                <a:latin typeface="Times New Roman"/>
                <a:cs typeface="Times New Roman"/>
              </a:rPr>
              <a:t>h</a:t>
            </a:r>
            <a:r>
              <a:rPr dirty="0" sz="1600" spc="-10" b="1">
                <a:latin typeface="Times New Roman"/>
                <a:cs typeface="Times New Roman"/>
              </a:rPr>
              <a:t> (Details)</a:t>
            </a:r>
            <a:endParaRPr sz="1600">
              <a:latin typeface="Times New Roman"/>
              <a:cs typeface="Times New Roman"/>
            </a:endParaRPr>
          </a:p>
          <a:p>
            <a:pPr marL="469265" indent="-456565">
              <a:lnSpc>
                <a:spcPct val="100000"/>
              </a:lnSpc>
              <a:spcBef>
                <a:spcPts val="65"/>
              </a:spcBef>
              <a:buAutoNum type="arabicPeriod"/>
              <a:tabLst>
                <a:tab pos="469265" algn="l"/>
              </a:tabLst>
            </a:pPr>
            <a:r>
              <a:rPr dirty="0" sz="1600" b="1">
                <a:latin typeface="Times New Roman"/>
                <a:cs typeface="Times New Roman"/>
              </a:rPr>
              <a:t>Ssh</a:t>
            </a:r>
            <a:r>
              <a:rPr dirty="0" sz="1600" spc="375" b="1">
                <a:latin typeface="Times New Roman"/>
                <a:cs typeface="Times New Roman"/>
              </a:rPr>
              <a:t> </a:t>
            </a:r>
            <a:r>
              <a:rPr dirty="0" u="sng" sz="1600" spc="-10" b="1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Times New Roman"/>
                <a:cs typeface="Times New Roman"/>
                <a:hlinkClick r:id="rId2"/>
              </a:rPr>
              <a:t>ursername@192.168.0.0</a:t>
            </a:r>
            <a:endParaRPr sz="1600">
              <a:latin typeface="Times New Roman"/>
              <a:cs typeface="Times New Roman"/>
            </a:endParaRPr>
          </a:p>
          <a:p>
            <a:pPr marL="469265" indent="-456565">
              <a:lnSpc>
                <a:spcPct val="100000"/>
              </a:lnSpc>
              <a:spcBef>
                <a:spcPts val="65"/>
              </a:spcBef>
              <a:buAutoNum type="arabicPeriod"/>
              <a:tabLst>
                <a:tab pos="469265" algn="l"/>
              </a:tabLst>
            </a:pPr>
            <a:r>
              <a:rPr dirty="0" sz="1600" b="1">
                <a:latin typeface="Times New Roman"/>
                <a:cs typeface="Times New Roman"/>
              </a:rPr>
              <a:t>Sudu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rm</a:t>
            </a:r>
            <a:r>
              <a:rPr dirty="0" sz="1600" spc="-30" b="1">
                <a:latin typeface="Times New Roman"/>
                <a:cs typeface="Times New Roman"/>
              </a:rPr>
              <a:t> </a:t>
            </a:r>
            <a:r>
              <a:rPr dirty="0" sz="1600" spc="-20" b="1">
                <a:latin typeface="Times New Roman"/>
                <a:cs typeface="Times New Roman"/>
              </a:rPr>
              <a:t>-</a:t>
            </a:r>
            <a:r>
              <a:rPr dirty="0" sz="1600" b="1">
                <a:latin typeface="Times New Roman"/>
                <a:cs typeface="Times New Roman"/>
              </a:rPr>
              <a:t>r</a:t>
            </a:r>
            <a:r>
              <a:rPr dirty="0" sz="1600" spc="-3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folder</a:t>
            </a:r>
            <a:r>
              <a:rPr dirty="0" sz="1600" spc="-3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name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(to</a:t>
            </a:r>
            <a:r>
              <a:rPr dirty="0" sz="1600" spc="-3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delete</a:t>
            </a:r>
            <a:r>
              <a:rPr dirty="0" sz="1600" spc="-3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a</a:t>
            </a:r>
            <a:r>
              <a:rPr dirty="0" sz="1600" spc="-30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folder)</a:t>
            </a:r>
            <a:endParaRPr sz="1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25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/>
              <a:t>Md.</a:t>
            </a:r>
            <a:r>
              <a:rPr dirty="0" spc="55"/>
              <a:t> </a:t>
            </a:r>
            <a:r>
              <a:rPr dirty="0" spc="-25"/>
              <a:t>Tariqul</a:t>
            </a:r>
            <a:r>
              <a:rPr dirty="0" spc="60"/>
              <a:t> </a:t>
            </a:r>
            <a:r>
              <a:rPr dirty="0"/>
              <a:t>Islam,</a:t>
            </a:r>
            <a:r>
              <a:rPr dirty="0" spc="55"/>
              <a:t> </a:t>
            </a:r>
            <a:r>
              <a:rPr dirty="0" spc="-30"/>
              <a:t>Lecturer,</a:t>
            </a:r>
            <a:r>
              <a:rPr dirty="0" spc="60"/>
              <a:t> </a:t>
            </a:r>
            <a:r>
              <a:rPr dirty="0" spc="-20"/>
              <a:t>Department</a:t>
            </a:r>
            <a:r>
              <a:rPr dirty="0" spc="55"/>
              <a:t> </a:t>
            </a:r>
            <a:r>
              <a:rPr dirty="0"/>
              <a:t>of</a:t>
            </a:r>
            <a:r>
              <a:rPr dirty="0" spc="60"/>
              <a:t> CSE,</a:t>
            </a:r>
            <a:r>
              <a:rPr dirty="0" spc="55"/>
              <a:t> </a:t>
            </a:r>
            <a:r>
              <a:rPr dirty="0"/>
              <a:t>University</a:t>
            </a:r>
            <a:r>
              <a:rPr dirty="0" spc="60"/>
              <a:t> </a:t>
            </a:r>
            <a:r>
              <a:rPr dirty="0"/>
              <a:t>of</a:t>
            </a:r>
            <a:r>
              <a:rPr dirty="0" spc="60"/>
              <a:t> </a:t>
            </a:r>
            <a:r>
              <a:rPr dirty="0"/>
              <a:t>Global</a:t>
            </a:r>
            <a:r>
              <a:rPr dirty="0" spc="55"/>
              <a:t> </a:t>
            </a:r>
            <a:r>
              <a:rPr dirty="0"/>
              <a:t>Village</a:t>
            </a:r>
            <a:r>
              <a:rPr dirty="0" spc="60"/>
              <a:t> </a:t>
            </a:r>
            <a:r>
              <a:rPr dirty="0" spc="-10"/>
              <a:t>(UGV)</a:t>
            </a:r>
          </a:p>
        </p:txBody>
      </p:sp>
      <p:sp>
        <p:nvSpPr>
          <p:cNvPr id="9" name="object 9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25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 spc="-20"/>
              <a:t>Page:</a:t>
            </a:r>
            <a:r>
              <a:rPr dirty="0" spc="-10"/>
              <a:t> </a:t>
            </a:r>
            <a:r>
              <a:rPr dirty="0" spc="-40"/>
              <a:t>49</a:t>
            </a:r>
          </a:p>
        </p:txBody>
      </p:sp>
      <p:sp>
        <p:nvSpPr>
          <p:cNvPr id="2" name="object 2" descr=""/>
          <p:cNvSpPr txBox="1"/>
          <p:nvPr/>
        </p:nvSpPr>
        <p:spPr>
          <a:xfrm>
            <a:off x="673100" y="888206"/>
            <a:ext cx="2875280" cy="178244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469265" indent="-456565">
              <a:lnSpc>
                <a:spcPct val="100000"/>
              </a:lnSpc>
              <a:spcBef>
                <a:spcPts val="100"/>
              </a:spcBef>
              <a:buAutoNum type="arabicPeriod" startAt="14"/>
              <a:tabLst>
                <a:tab pos="469265" algn="l"/>
              </a:tabLst>
            </a:pPr>
            <a:r>
              <a:rPr dirty="0" sz="1600" b="1">
                <a:latin typeface="Times New Roman"/>
                <a:cs typeface="Times New Roman"/>
              </a:rPr>
              <a:t>ftp</a:t>
            </a:r>
            <a:r>
              <a:rPr dirty="0" sz="1600" spc="-15" b="1">
                <a:latin typeface="Times New Roman"/>
                <a:cs typeface="Times New Roman"/>
              </a:rPr>
              <a:t> </a:t>
            </a:r>
            <a:r>
              <a:rPr dirty="0" sz="1600" spc="-20" b="1">
                <a:latin typeface="Times New Roman"/>
                <a:cs typeface="Times New Roman"/>
              </a:rPr>
              <a:t>-</a:t>
            </a:r>
            <a:r>
              <a:rPr dirty="0" sz="1600" b="1">
                <a:latin typeface="Times New Roman"/>
                <a:cs typeface="Times New Roman"/>
              </a:rPr>
              <a:t>h</a:t>
            </a:r>
            <a:r>
              <a:rPr dirty="0" sz="1600" spc="-10" b="1">
                <a:latin typeface="Times New Roman"/>
                <a:cs typeface="Times New Roman"/>
              </a:rPr>
              <a:t> (Details)</a:t>
            </a:r>
            <a:endParaRPr sz="1600">
              <a:latin typeface="Times New Roman"/>
              <a:cs typeface="Times New Roman"/>
            </a:endParaRPr>
          </a:p>
          <a:p>
            <a:pPr marL="469265" indent="-456565">
              <a:lnSpc>
                <a:spcPct val="100000"/>
              </a:lnSpc>
              <a:spcBef>
                <a:spcPts val="65"/>
              </a:spcBef>
              <a:buAutoNum type="arabicPeriod" startAt="14"/>
              <a:tabLst>
                <a:tab pos="469265" algn="l"/>
              </a:tabLst>
            </a:pPr>
            <a:r>
              <a:rPr dirty="0" u="sng" sz="1600" b="1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Times New Roman"/>
                <a:cs typeface="Times New Roman"/>
              </a:rPr>
              <a:t>ftp</a:t>
            </a:r>
            <a:r>
              <a:rPr dirty="0" u="sng" sz="1600" spc="-30" b="1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600" spc="-10" b="1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Times New Roman"/>
                <a:cs typeface="Times New Roman"/>
              </a:rPr>
              <a:t>ip-192.168.0.0</a:t>
            </a:r>
            <a:endParaRPr sz="1600">
              <a:latin typeface="Times New Roman"/>
              <a:cs typeface="Times New Roman"/>
            </a:endParaRPr>
          </a:p>
          <a:p>
            <a:pPr marL="469265" indent="-456565">
              <a:lnSpc>
                <a:spcPct val="100000"/>
              </a:lnSpc>
              <a:spcBef>
                <a:spcPts val="65"/>
              </a:spcBef>
              <a:buAutoNum type="arabicPeriod" startAt="14"/>
              <a:tabLst>
                <a:tab pos="469265" algn="l"/>
              </a:tabLst>
            </a:pPr>
            <a:r>
              <a:rPr dirty="0" sz="1600" b="1">
                <a:latin typeface="Times New Roman"/>
                <a:cs typeface="Times New Roman"/>
              </a:rPr>
              <a:t>ftp</a:t>
            </a:r>
            <a:r>
              <a:rPr dirty="0" sz="1600" spc="-3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?</a:t>
            </a:r>
            <a:r>
              <a:rPr dirty="0" sz="1600" spc="-2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(for</a:t>
            </a:r>
            <a:r>
              <a:rPr dirty="0" sz="1600" spc="-2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all</a:t>
            </a:r>
            <a:r>
              <a:rPr dirty="0" sz="1600" spc="-25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option)</a:t>
            </a:r>
            <a:endParaRPr sz="1600">
              <a:latin typeface="Times New Roman"/>
              <a:cs typeface="Times New Roman"/>
            </a:endParaRPr>
          </a:p>
          <a:p>
            <a:pPr marL="469265" indent="-456565">
              <a:lnSpc>
                <a:spcPct val="100000"/>
              </a:lnSpc>
              <a:spcBef>
                <a:spcPts val="65"/>
              </a:spcBef>
              <a:buAutoNum type="arabicPeriod" startAt="14"/>
              <a:tabLst>
                <a:tab pos="469265" algn="l"/>
              </a:tabLst>
            </a:pPr>
            <a:r>
              <a:rPr dirty="0" sz="1600" b="1">
                <a:latin typeface="Times New Roman"/>
                <a:cs typeface="Times New Roman"/>
              </a:rPr>
              <a:t>or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ftp</a:t>
            </a:r>
            <a:r>
              <a:rPr dirty="0" sz="1600" spc="-3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help</a:t>
            </a:r>
            <a:r>
              <a:rPr dirty="0" sz="1600" spc="-3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(help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Commant)</a:t>
            </a:r>
            <a:endParaRPr sz="1600">
              <a:latin typeface="Times New Roman"/>
              <a:cs typeface="Times New Roman"/>
            </a:endParaRPr>
          </a:p>
          <a:p>
            <a:pPr marL="469265" indent="-456565">
              <a:lnSpc>
                <a:spcPct val="100000"/>
              </a:lnSpc>
              <a:spcBef>
                <a:spcPts val="65"/>
              </a:spcBef>
              <a:buAutoNum type="arabicPeriod" startAt="14"/>
              <a:tabLst>
                <a:tab pos="469265" algn="l"/>
              </a:tabLst>
            </a:pPr>
            <a:r>
              <a:rPr dirty="0" sz="1600" b="1">
                <a:latin typeface="Times New Roman"/>
                <a:cs typeface="Times New Roman"/>
              </a:rPr>
              <a:t>telnet</a:t>
            </a:r>
            <a:r>
              <a:rPr dirty="0" sz="1600" spc="-65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(Plaintext)</a:t>
            </a:r>
            <a:endParaRPr sz="1600">
              <a:latin typeface="Times New Roman"/>
              <a:cs typeface="Times New Roman"/>
            </a:endParaRPr>
          </a:p>
          <a:p>
            <a:pPr marL="469265" indent="-456565">
              <a:lnSpc>
                <a:spcPct val="100000"/>
              </a:lnSpc>
              <a:spcBef>
                <a:spcPts val="65"/>
              </a:spcBef>
              <a:buAutoNum type="arabicPeriod" startAt="14"/>
              <a:tabLst>
                <a:tab pos="469265" algn="l"/>
              </a:tabLst>
            </a:pPr>
            <a:r>
              <a:rPr dirty="0" sz="1600" b="1">
                <a:latin typeface="Times New Roman"/>
                <a:cs typeface="Times New Roman"/>
              </a:rPr>
              <a:t>telnet</a:t>
            </a:r>
            <a:r>
              <a:rPr dirty="0" sz="1600" spc="-30" b="1">
                <a:latin typeface="Times New Roman"/>
                <a:cs typeface="Times New Roman"/>
              </a:rPr>
              <a:t> </a:t>
            </a:r>
            <a:r>
              <a:rPr dirty="0" sz="1600" spc="-20" b="1">
                <a:latin typeface="Times New Roman"/>
                <a:cs typeface="Times New Roman"/>
              </a:rPr>
              <a:t>-</a:t>
            </a:r>
            <a:r>
              <a:rPr dirty="0" sz="1600" b="1">
                <a:latin typeface="Times New Roman"/>
                <a:cs typeface="Times New Roman"/>
              </a:rPr>
              <a:t>h</a:t>
            </a:r>
            <a:r>
              <a:rPr dirty="0" sz="1600" spc="-30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(Details)</a:t>
            </a:r>
            <a:endParaRPr sz="1600">
              <a:latin typeface="Times New Roman"/>
              <a:cs typeface="Times New Roman"/>
            </a:endParaRPr>
          </a:p>
          <a:p>
            <a:pPr marL="469265" indent="-456565">
              <a:lnSpc>
                <a:spcPct val="100000"/>
              </a:lnSpc>
              <a:spcBef>
                <a:spcPts val="65"/>
              </a:spcBef>
              <a:buAutoNum type="arabicPeriod" startAt="14"/>
              <a:tabLst>
                <a:tab pos="469265" algn="l"/>
              </a:tabLst>
            </a:pPr>
            <a:r>
              <a:rPr dirty="0" sz="1600" b="1">
                <a:latin typeface="Times New Roman"/>
                <a:cs typeface="Times New Roman"/>
              </a:rPr>
              <a:t>telnet</a:t>
            </a:r>
            <a:r>
              <a:rPr dirty="0" sz="1600" spc="-65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ip-192.168.0.0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457200" y="3136900"/>
            <a:ext cx="6578600" cy="381000"/>
          </a:xfrm>
          <a:prstGeom prst="rect">
            <a:avLst/>
          </a:prstGeom>
          <a:solidFill>
            <a:srgbClr val="0E0E0E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590"/>
              </a:lnSpc>
            </a:pPr>
            <a:r>
              <a:rPr dirty="0" sz="2300" b="1">
                <a:solidFill>
                  <a:srgbClr val="F1F1F1"/>
                </a:solidFill>
                <a:latin typeface="Times New Roman"/>
                <a:cs typeface="Times New Roman"/>
              </a:rPr>
              <a:t>Set</a:t>
            </a:r>
            <a:r>
              <a:rPr dirty="0" sz="2300" spc="-45" b="1">
                <a:solidFill>
                  <a:srgbClr val="F1F1F1"/>
                </a:solidFill>
                <a:latin typeface="Times New Roman"/>
                <a:cs typeface="Times New Roman"/>
              </a:rPr>
              <a:t> </a:t>
            </a:r>
            <a:r>
              <a:rPr dirty="0" sz="2300" b="1">
                <a:solidFill>
                  <a:srgbClr val="F1F1F1"/>
                </a:solidFill>
                <a:latin typeface="Times New Roman"/>
                <a:cs typeface="Times New Roman"/>
              </a:rPr>
              <a:t>IP</a:t>
            </a:r>
            <a:r>
              <a:rPr dirty="0" sz="2300" spc="-40" b="1">
                <a:solidFill>
                  <a:srgbClr val="F1F1F1"/>
                </a:solidFill>
                <a:latin typeface="Times New Roman"/>
                <a:cs typeface="Times New Roman"/>
              </a:rPr>
              <a:t> </a:t>
            </a:r>
            <a:r>
              <a:rPr dirty="0" sz="2300" b="1">
                <a:solidFill>
                  <a:srgbClr val="F1F1F1"/>
                </a:solidFill>
                <a:latin typeface="Times New Roman"/>
                <a:cs typeface="Times New Roman"/>
              </a:rPr>
              <a:t>Address</a:t>
            </a:r>
            <a:r>
              <a:rPr dirty="0" sz="2300" spc="-40" b="1">
                <a:solidFill>
                  <a:srgbClr val="F1F1F1"/>
                </a:solidFill>
                <a:latin typeface="Times New Roman"/>
                <a:cs typeface="Times New Roman"/>
              </a:rPr>
              <a:t> </a:t>
            </a:r>
            <a:r>
              <a:rPr dirty="0" sz="2300" b="1">
                <a:solidFill>
                  <a:srgbClr val="F1F1F1"/>
                </a:solidFill>
                <a:latin typeface="Times New Roman"/>
                <a:cs typeface="Times New Roman"/>
              </a:rPr>
              <a:t>&amp;</a:t>
            </a:r>
            <a:r>
              <a:rPr dirty="0" sz="2300" spc="-45" b="1">
                <a:solidFill>
                  <a:srgbClr val="F1F1F1"/>
                </a:solidFill>
                <a:latin typeface="Times New Roman"/>
                <a:cs typeface="Times New Roman"/>
              </a:rPr>
              <a:t> </a:t>
            </a:r>
            <a:r>
              <a:rPr dirty="0" sz="2300" b="1">
                <a:solidFill>
                  <a:srgbClr val="F1F1F1"/>
                </a:solidFill>
                <a:latin typeface="Times New Roman"/>
                <a:cs typeface="Times New Roman"/>
              </a:rPr>
              <a:t>Internet</a:t>
            </a:r>
            <a:r>
              <a:rPr dirty="0" sz="2300" spc="-40" b="1">
                <a:solidFill>
                  <a:srgbClr val="F1F1F1"/>
                </a:solidFill>
                <a:latin typeface="Times New Roman"/>
                <a:cs typeface="Times New Roman"/>
              </a:rPr>
              <a:t> </a:t>
            </a:r>
            <a:r>
              <a:rPr dirty="0" sz="2300" b="1">
                <a:solidFill>
                  <a:srgbClr val="F1F1F1"/>
                </a:solidFill>
                <a:latin typeface="Times New Roman"/>
                <a:cs typeface="Times New Roman"/>
              </a:rPr>
              <a:t>in</a:t>
            </a:r>
            <a:r>
              <a:rPr dirty="0" sz="2300" spc="-40" b="1">
                <a:solidFill>
                  <a:srgbClr val="F1F1F1"/>
                </a:solidFill>
                <a:latin typeface="Times New Roman"/>
                <a:cs typeface="Times New Roman"/>
              </a:rPr>
              <a:t> </a:t>
            </a:r>
            <a:r>
              <a:rPr dirty="0" sz="2300" b="1">
                <a:solidFill>
                  <a:srgbClr val="F1F1F1"/>
                </a:solidFill>
                <a:latin typeface="Times New Roman"/>
                <a:cs typeface="Times New Roman"/>
              </a:rPr>
              <a:t>Kali</a:t>
            </a:r>
            <a:r>
              <a:rPr dirty="0" sz="2300" spc="-40" b="1">
                <a:solidFill>
                  <a:srgbClr val="F1F1F1"/>
                </a:solidFill>
                <a:latin typeface="Times New Roman"/>
                <a:cs typeface="Times New Roman"/>
              </a:rPr>
              <a:t> </a:t>
            </a:r>
            <a:r>
              <a:rPr dirty="0" sz="2300" spc="-10" b="1">
                <a:solidFill>
                  <a:srgbClr val="F1F1F1"/>
                </a:solidFill>
                <a:latin typeface="Times New Roman"/>
                <a:cs typeface="Times New Roman"/>
              </a:rPr>
              <a:t>Linux</a:t>
            </a:r>
            <a:endParaRPr sz="2300">
              <a:latin typeface="Times New Roman"/>
              <a:cs typeface="Times New Roman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673100" y="3824932"/>
            <a:ext cx="6003290" cy="20345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40665" indent="-227965">
              <a:lnSpc>
                <a:spcPct val="100000"/>
              </a:lnSpc>
              <a:spcBef>
                <a:spcPts val="100"/>
              </a:spcBef>
              <a:buAutoNum type="arabicPeriod"/>
              <a:tabLst>
                <a:tab pos="240665" algn="l"/>
              </a:tabLst>
            </a:pPr>
            <a:r>
              <a:rPr dirty="0" sz="1600" b="1">
                <a:latin typeface="Times New Roman"/>
                <a:cs typeface="Times New Roman"/>
              </a:rPr>
              <a:t>ifconfig</a:t>
            </a:r>
            <a:r>
              <a:rPr dirty="0" sz="1600" spc="-7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(Connected</a:t>
            </a:r>
            <a:r>
              <a:rPr dirty="0" sz="1600" spc="-7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Device</a:t>
            </a:r>
            <a:r>
              <a:rPr dirty="0" sz="1600" spc="-70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Details)</a:t>
            </a:r>
            <a:endParaRPr sz="1600">
              <a:latin typeface="Times New Roman"/>
              <a:cs typeface="Times New Roman"/>
            </a:endParaRPr>
          </a:p>
          <a:p>
            <a:pPr marL="240665" indent="-227965">
              <a:lnSpc>
                <a:spcPct val="100000"/>
              </a:lnSpc>
              <a:spcBef>
                <a:spcPts val="65"/>
              </a:spcBef>
              <a:buAutoNum type="arabicPeriod"/>
              <a:tabLst>
                <a:tab pos="240665" algn="l"/>
              </a:tabLst>
            </a:pPr>
            <a:r>
              <a:rPr dirty="0" sz="1600" b="1">
                <a:latin typeface="Times New Roman"/>
                <a:cs typeface="Times New Roman"/>
              </a:rPr>
              <a:t>sudo</a:t>
            </a:r>
            <a:r>
              <a:rPr dirty="0" sz="1600" spc="-4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ifconfig</a:t>
            </a:r>
            <a:r>
              <a:rPr dirty="0" sz="1600" spc="-3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eth0</a:t>
            </a:r>
            <a:r>
              <a:rPr dirty="0" sz="1600" spc="-3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down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(Down</a:t>
            </a:r>
            <a:r>
              <a:rPr dirty="0" sz="1600" spc="-3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a</a:t>
            </a:r>
            <a:r>
              <a:rPr dirty="0" sz="1600" spc="-30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port)</a:t>
            </a:r>
            <a:endParaRPr sz="1600">
              <a:latin typeface="Times New Roman"/>
              <a:cs typeface="Times New Roman"/>
            </a:endParaRPr>
          </a:p>
          <a:p>
            <a:pPr marL="240665" indent="-227965">
              <a:lnSpc>
                <a:spcPct val="100000"/>
              </a:lnSpc>
              <a:spcBef>
                <a:spcPts val="65"/>
              </a:spcBef>
              <a:buAutoNum type="arabicPeriod"/>
              <a:tabLst>
                <a:tab pos="240665" algn="l"/>
              </a:tabLst>
            </a:pPr>
            <a:r>
              <a:rPr dirty="0" sz="1600" b="1">
                <a:latin typeface="Times New Roman"/>
                <a:cs typeface="Times New Roman"/>
              </a:rPr>
              <a:t>ifconfig</a:t>
            </a:r>
            <a:r>
              <a:rPr dirty="0" sz="1600" spc="-6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(for</a:t>
            </a:r>
            <a:r>
              <a:rPr dirty="0" sz="1600" spc="-55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check)</a:t>
            </a:r>
            <a:endParaRPr sz="1600">
              <a:latin typeface="Times New Roman"/>
              <a:cs typeface="Times New Roman"/>
            </a:endParaRPr>
          </a:p>
          <a:p>
            <a:pPr marL="240665" indent="-227965">
              <a:lnSpc>
                <a:spcPct val="100000"/>
              </a:lnSpc>
              <a:spcBef>
                <a:spcPts val="65"/>
              </a:spcBef>
              <a:buAutoNum type="arabicPeriod"/>
              <a:tabLst>
                <a:tab pos="240665" algn="l"/>
              </a:tabLst>
            </a:pPr>
            <a:r>
              <a:rPr dirty="0" sz="1600" b="1">
                <a:latin typeface="Times New Roman"/>
                <a:cs typeface="Times New Roman"/>
              </a:rPr>
              <a:t>sudo</a:t>
            </a:r>
            <a:r>
              <a:rPr dirty="0" sz="1600" spc="-3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ifconfig</a:t>
            </a:r>
            <a:r>
              <a:rPr dirty="0" sz="1600" spc="-3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eth0</a:t>
            </a:r>
            <a:r>
              <a:rPr dirty="0" sz="1600" spc="-2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up</a:t>
            </a:r>
            <a:r>
              <a:rPr dirty="0" sz="1600" spc="-3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(up</a:t>
            </a:r>
            <a:r>
              <a:rPr dirty="0" sz="1600" spc="-3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a</a:t>
            </a:r>
            <a:r>
              <a:rPr dirty="0" sz="1600" spc="-25" b="1">
                <a:latin typeface="Times New Roman"/>
                <a:cs typeface="Times New Roman"/>
              </a:rPr>
              <a:t> </a:t>
            </a:r>
            <a:r>
              <a:rPr dirty="0" sz="1600" spc="-20" b="1">
                <a:latin typeface="Times New Roman"/>
                <a:cs typeface="Times New Roman"/>
              </a:rPr>
              <a:t>port)</a:t>
            </a:r>
            <a:endParaRPr sz="1600">
              <a:latin typeface="Times New Roman"/>
              <a:cs typeface="Times New Roman"/>
            </a:endParaRPr>
          </a:p>
          <a:p>
            <a:pPr marL="240665" indent="-227965">
              <a:lnSpc>
                <a:spcPct val="100000"/>
              </a:lnSpc>
              <a:spcBef>
                <a:spcPts val="65"/>
              </a:spcBef>
              <a:buAutoNum type="arabicPeriod"/>
              <a:tabLst>
                <a:tab pos="240665" algn="l"/>
              </a:tabLst>
            </a:pPr>
            <a:r>
              <a:rPr dirty="0" sz="1600" b="1">
                <a:latin typeface="Times New Roman"/>
                <a:cs typeface="Times New Roman"/>
              </a:rPr>
              <a:t>sudo</a:t>
            </a:r>
            <a:r>
              <a:rPr dirty="0" sz="1600" spc="-4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ifconfig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wlan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192.160.0.104</a:t>
            </a:r>
            <a:r>
              <a:rPr dirty="0" sz="1600" spc="32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(Manual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IP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Assign)</a:t>
            </a:r>
            <a:endParaRPr sz="1600">
              <a:latin typeface="Times New Roman"/>
              <a:cs typeface="Times New Roman"/>
            </a:endParaRPr>
          </a:p>
          <a:p>
            <a:pPr marL="240665" indent="-227965">
              <a:lnSpc>
                <a:spcPct val="100000"/>
              </a:lnSpc>
              <a:spcBef>
                <a:spcPts val="65"/>
              </a:spcBef>
              <a:buAutoNum type="arabicPeriod"/>
              <a:tabLst>
                <a:tab pos="240665" algn="l"/>
              </a:tabLst>
            </a:pPr>
            <a:r>
              <a:rPr dirty="0" sz="1600" b="1">
                <a:latin typeface="Times New Roman"/>
                <a:cs typeface="Times New Roman"/>
              </a:rPr>
              <a:t>sudo</a:t>
            </a:r>
            <a:r>
              <a:rPr dirty="0" sz="1600" spc="-5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ifconfig</a:t>
            </a:r>
            <a:r>
              <a:rPr dirty="0" sz="1600" spc="-4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wlan</a:t>
            </a:r>
            <a:r>
              <a:rPr dirty="0" sz="1600" spc="-4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netmask</a:t>
            </a:r>
            <a:r>
              <a:rPr dirty="0" sz="1600" spc="-4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255.255.255.0</a:t>
            </a:r>
            <a:r>
              <a:rPr dirty="0" sz="1600" spc="31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(Subnet</a:t>
            </a:r>
            <a:r>
              <a:rPr dirty="0" sz="1600" spc="-4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Musk</a:t>
            </a:r>
            <a:r>
              <a:rPr dirty="0" sz="1600" spc="-45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Assign)</a:t>
            </a:r>
            <a:endParaRPr sz="1600">
              <a:latin typeface="Times New Roman"/>
              <a:cs typeface="Times New Roman"/>
            </a:endParaRPr>
          </a:p>
          <a:p>
            <a:pPr marL="240665" indent="-227965">
              <a:lnSpc>
                <a:spcPct val="100000"/>
              </a:lnSpc>
              <a:spcBef>
                <a:spcPts val="65"/>
              </a:spcBef>
              <a:buAutoNum type="arabicPeriod"/>
              <a:tabLst>
                <a:tab pos="240665" algn="l"/>
                <a:tab pos="4097654" algn="l"/>
              </a:tabLst>
            </a:pPr>
            <a:r>
              <a:rPr dirty="0" sz="1600" b="1">
                <a:latin typeface="Times New Roman"/>
                <a:cs typeface="Times New Roman"/>
              </a:rPr>
              <a:t>sudo</a:t>
            </a:r>
            <a:r>
              <a:rPr dirty="0" sz="1600" spc="-6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ifconfig</a:t>
            </a:r>
            <a:r>
              <a:rPr dirty="0" sz="1600" spc="-5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wlan</a:t>
            </a:r>
            <a:r>
              <a:rPr dirty="0" sz="1600" spc="-6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broadcast</a:t>
            </a:r>
            <a:r>
              <a:rPr dirty="0" sz="1600" spc="-55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192.160.0.104</a:t>
            </a:r>
            <a:r>
              <a:rPr dirty="0" sz="1600" b="1">
                <a:latin typeface="Times New Roman"/>
                <a:cs typeface="Times New Roman"/>
              </a:rPr>
              <a:t>	</a:t>
            </a:r>
            <a:r>
              <a:rPr dirty="0" sz="1600" spc="-10" b="1">
                <a:latin typeface="Times New Roman"/>
                <a:cs typeface="Times New Roman"/>
              </a:rPr>
              <a:t>(Broadcast</a:t>
            </a:r>
            <a:r>
              <a:rPr dirty="0" sz="1600" spc="-1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IP</a:t>
            </a:r>
            <a:r>
              <a:rPr dirty="0" sz="1600" spc="-10" b="1">
                <a:latin typeface="Times New Roman"/>
                <a:cs typeface="Times New Roman"/>
              </a:rPr>
              <a:t> Assign)</a:t>
            </a:r>
            <a:endParaRPr sz="1600">
              <a:latin typeface="Times New Roman"/>
              <a:cs typeface="Times New Roman"/>
            </a:endParaRPr>
          </a:p>
          <a:p>
            <a:pPr marL="240665" indent="-227965">
              <a:lnSpc>
                <a:spcPct val="100000"/>
              </a:lnSpc>
              <a:spcBef>
                <a:spcPts val="65"/>
              </a:spcBef>
              <a:buAutoNum type="arabicPeriod"/>
              <a:tabLst>
                <a:tab pos="240665" algn="l"/>
              </a:tabLst>
            </a:pPr>
            <a:r>
              <a:rPr dirty="0" sz="1600" b="1">
                <a:latin typeface="Times New Roman"/>
                <a:cs typeface="Times New Roman"/>
              </a:rPr>
              <a:t>ping</a:t>
            </a:r>
            <a:r>
              <a:rPr dirty="0" sz="1600" spc="-30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command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457200" y="6324630"/>
            <a:ext cx="6578600" cy="381000"/>
          </a:xfrm>
          <a:prstGeom prst="rect">
            <a:avLst/>
          </a:prstGeom>
          <a:solidFill>
            <a:srgbClr val="0E0E0E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600"/>
              </a:lnSpc>
            </a:pPr>
            <a:r>
              <a:rPr dirty="0" sz="2300" b="1">
                <a:solidFill>
                  <a:srgbClr val="F1F1F1"/>
                </a:solidFill>
                <a:latin typeface="Times New Roman"/>
                <a:cs typeface="Times New Roman"/>
              </a:rPr>
              <a:t>Enumerate</a:t>
            </a:r>
            <a:r>
              <a:rPr dirty="0" sz="2300" spc="-45" b="1">
                <a:solidFill>
                  <a:srgbClr val="F1F1F1"/>
                </a:solidFill>
                <a:latin typeface="Times New Roman"/>
                <a:cs typeface="Times New Roman"/>
              </a:rPr>
              <a:t> </a:t>
            </a:r>
            <a:r>
              <a:rPr dirty="0" sz="2300" b="1">
                <a:solidFill>
                  <a:srgbClr val="F1F1F1"/>
                </a:solidFill>
                <a:latin typeface="Times New Roman"/>
                <a:cs typeface="Times New Roman"/>
              </a:rPr>
              <a:t>Users</a:t>
            </a:r>
            <a:r>
              <a:rPr dirty="0" sz="2300" spc="-40" b="1">
                <a:solidFill>
                  <a:srgbClr val="F1F1F1"/>
                </a:solidFill>
                <a:latin typeface="Times New Roman"/>
                <a:cs typeface="Times New Roman"/>
              </a:rPr>
              <a:t> </a:t>
            </a:r>
            <a:r>
              <a:rPr dirty="0" sz="2300" b="1">
                <a:solidFill>
                  <a:srgbClr val="F1F1F1"/>
                </a:solidFill>
                <a:latin typeface="Times New Roman"/>
                <a:cs typeface="Times New Roman"/>
              </a:rPr>
              <a:t>&amp;</a:t>
            </a:r>
            <a:r>
              <a:rPr dirty="0" sz="2300" spc="-40" b="1">
                <a:solidFill>
                  <a:srgbClr val="F1F1F1"/>
                </a:solidFill>
                <a:latin typeface="Times New Roman"/>
                <a:cs typeface="Times New Roman"/>
              </a:rPr>
              <a:t> </a:t>
            </a:r>
            <a:r>
              <a:rPr dirty="0" sz="2300" b="1">
                <a:solidFill>
                  <a:srgbClr val="F1F1F1"/>
                </a:solidFill>
                <a:latin typeface="Times New Roman"/>
                <a:cs typeface="Times New Roman"/>
              </a:rPr>
              <a:t>System</a:t>
            </a:r>
            <a:r>
              <a:rPr dirty="0" sz="2300" spc="-40" b="1">
                <a:solidFill>
                  <a:srgbClr val="F1F1F1"/>
                </a:solidFill>
                <a:latin typeface="Times New Roman"/>
                <a:cs typeface="Times New Roman"/>
              </a:rPr>
              <a:t> </a:t>
            </a:r>
            <a:r>
              <a:rPr dirty="0" sz="2300" b="1">
                <a:solidFill>
                  <a:srgbClr val="F1F1F1"/>
                </a:solidFill>
                <a:latin typeface="Times New Roman"/>
                <a:cs typeface="Times New Roman"/>
              </a:rPr>
              <a:t>Info</a:t>
            </a:r>
            <a:r>
              <a:rPr dirty="0" sz="2300" spc="-40" b="1">
                <a:solidFill>
                  <a:srgbClr val="F1F1F1"/>
                </a:solidFill>
                <a:latin typeface="Times New Roman"/>
                <a:cs typeface="Times New Roman"/>
              </a:rPr>
              <a:t> </a:t>
            </a:r>
            <a:r>
              <a:rPr dirty="0" sz="2300" b="1">
                <a:solidFill>
                  <a:srgbClr val="F1F1F1"/>
                </a:solidFill>
                <a:latin typeface="Times New Roman"/>
                <a:cs typeface="Times New Roman"/>
              </a:rPr>
              <a:t>of</a:t>
            </a:r>
            <a:r>
              <a:rPr dirty="0" sz="2300" spc="-40" b="1">
                <a:solidFill>
                  <a:srgbClr val="F1F1F1"/>
                </a:solidFill>
                <a:latin typeface="Times New Roman"/>
                <a:cs typeface="Times New Roman"/>
              </a:rPr>
              <a:t> </a:t>
            </a:r>
            <a:r>
              <a:rPr dirty="0" sz="2300" b="1">
                <a:solidFill>
                  <a:srgbClr val="F1F1F1"/>
                </a:solidFill>
                <a:latin typeface="Times New Roman"/>
                <a:cs typeface="Times New Roman"/>
              </a:rPr>
              <a:t>Kali</a:t>
            </a:r>
            <a:r>
              <a:rPr dirty="0" sz="2300" spc="-40" b="1">
                <a:solidFill>
                  <a:srgbClr val="F1F1F1"/>
                </a:solidFill>
                <a:latin typeface="Times New Roman"/>
                <a:cs typeface="Times New Roman"/>
              </a:rPr>
              <a:t> </a:t>
            </a:r>
            <a:r>
              <a:rPr dirty="0" sz="2300" spc="-10" b="1">
                <a:solidFill>
                  <a:srgbClr val="F1F1F1"/>
                </a:solidFill>
                <a:latin typeface="Times New Roman"/>
                <a:cs typeface="Times New Roman"/>
              </a:rPr>
              <a:t>Linux</a:t>
            </a:r>
            <a:endParaRPr sz="2300">
              <a:latin typeface="Times New Roman"/>
              <a:cs typeface="Times New Roman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673100" y="7013773"/>
            <a:ext cx="4305935" cy="15303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40665" indent="-227965">
              <a:lnSpc>
                <a:spcPct val="100000"/>
              </a:lnSpc>
              <a:spcBef>
                <a:spcPts val="100"/>
              </a:spcBef>
              <a:buAutoNum type="arabicPeriod"/>
              <a:tabLst>
                <a:tab pos="240665" algn="l"/>
              </a:tabLst>
            </a:pPr>
            <a:r>
              <a:rPr dirty="0" sz="1600" b="1">
                <a:latin typeface="Times New Roman"/>
                <a:cs typeface="Times New Roman"/>
              </a:rPr>
              <a:t>whoami</a:t>
            </a:r>
            <a:r>
              <a:rPr dirty="0" sz="1600" spc="-5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(Linux</a:t>
            </a:r>
            <a:r>
              <a:rPr dirty="0" sz="1600" spc="-4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User</a:t>
            </a:r>
            <a:r>
              <a:rPr dirty="0" sz="1600" spc="-45" b="1">
                <a:latin typeface="Times New Roman"/>
                <a:cs typeface="Times New Roman"/>
              </a:rPr>
              <a:t> </a:t>
            </a:r>
            <a:r>
              <a:rPr dirty="0" sz="1600" spc="-20" b="1">
                <a:latin typeface="Times New Roman"/>
                <a:cs typeface="Times New Roman"/>
              </a:rPr>
              <a:t>Name)</a:t>
            </a:r>
            <a:endParaRPr sz="1600">
              <a:latin typeface="Times New Roman"/>
              <a:cs typeface="Times New Roman"/>
            </a:endParaRPr>
          </a:p>
          <a:p>
            <a:pPr marL="240665" indent="-227965">
              <a:lnSpc>
                <a:spcPct val="100000"/>
              </a:lnSpc>
              <a:spcBef>
                <a:spcPts val="65"/>
              </a:spcBef>
              <a:buAutoNum type="arabicPeriod"/>
              <a:tabLst>
                <a:tab pos="240665" algn="l"/>
              </a:tabLst>
            </a:pPr>
            <a:r>
              <a:rPr dirty="0" sz="1600" b="1">
                <a:latin typeface="Times New Roman"/>
                <a:cs typeface="Times New Roman"/>
              </a:rPr>
              <a:t>id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(User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ID,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Group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ID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Details)</a:t>
            </a:r>
            <a:endParaRPr sz="1600">
              <a:latin typeface="Times New Roman"/>
              <a:cs typeface="Times New Roman"/>
            </a:endParaRPr>
          </a:p>
          <a:p>
            <a:pPr marL="240665" indent="-227965">
              <a:lnSpc>
                <a:spcPct val="100000"/>
              </a:lnSpc>
              <a:spcBef>
                <a:spcPts val="65"/>
              </a:spcBef>
              <a:buAutoNum type="arabicPeriod"/>
              <a:tabLst>
                <a:tab pos="240665" algn="l"/>
              </a:tabLst>
            </a:pPr>
            <a:r>
              <a:rPr dirty="0" sz="1600" b="1">
                <a:latin typeface="Times New Roman"/>
                <a:cs typeface="Times New Roman"/>
              </a:rPr>
              <a:t>hostname</a:t>
            </a:r>
            <a:r>
              <a:rPr dirty="0" sz="1600" spc="-5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(For</a:t>
            </a:r>
            <a:r>
              <a:rPr dirty="0" sz="1600" spc="-5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Host</a:t>
            </a:r>
            <a:r>
              <a:rPr dirty="0" sz="1600" spc="-50" b="1">
                <a:latin typeface="Times New Roman"/>
                <a:cs typeface="Times New Roman"/>
              </a:rPr>
              <a:t> </a:t>
            </a:r>
            <a:r>
              <a:rPr dirty="0" sz="1600" spc="-20" b="1">
                <a:latin typeface="Times New Roman"/>
                <a:cs typeface="Times New Roman"/>
              </a:rPr>
              <a:t>Name)</a:t>
            </a:r>
            <a:endParaRPr sz="1600">
              <a:latin typeface="Times New Roman"/>
              <a:cs typeface="Times New Roman"/>
            </a:endParaRPr>
          </a:p>
          <a:p>
            <a:pPr marL="240665" indent="-227965">
              <a:lnSpc>
                <a:spcPct val="100000"/>
              </a:lnSpc>
              <a:spcBef>
                <a:spcPts val="65"/>
              </a:spcBef>
              <a:buAutoNum type="arabicPeriod"/>
              <a:tabLst>
                <a:tab pos="240665" algn="l"/>
              </a:tabLst>
            </a:pPr>
            <a:r>
              <a:rPr dirty="0" sz="1600" b="1">
                <a:latin typeface="Times New Roman"/>
                <a:cs typeface="Times New Roman"/>
              </a:rPr>
              <a:t>sudo</a:t>
            </a:r>
            <a:r>
              <a:rPr dirty="0" sz="1600" spc="-3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nano</a:t>
            </a:r>
            <a:r>
              <a:rPr dirty="0" sz="1600" spc="355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/etc/hostname</a:t>
            </a:r>
            <a:r>
              <a:rPr dirty="0" sz="1600" spc="-2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(Host</a:t>
            </a:r>
            <a:r>
              <a:rPr dirty="0" sz="1600" spc="-2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Name</a:t>
            </a:r>
            <a:r>
              <a:rPr dirty="0" sz="1600" spc="-25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Change)</a:t>
            </a:r>
            <a:endParaRPr sz="1600">
              <a:latin typeface="Times New Roman"/>
              <a:cs typeface="Times New Roman"/>
            </a:endParaRPr>
          </a:p>
          <a:p>
            <a:pPr marL="240665" indent="-227965">
              <a:lnSpc>
                <a:spcPct val="100000"/>
              </a:lnSpc>
              <a:spcBef>
                <a:spcPts val="65"/>
              </a:spcBef>
              <a:buAutoNum type="arabicPeriod"/>
              <a:tabLst>
                <a:tab pos="240665" algn="l"/>
              </a:tabLst>
            </a:pPr>
            <a:r>
              <a:rPr dirty="0" sz="1600" b="1">
                <a:latin typeface="Times New Roman"/>
                <a:cs typeface="Times New Roman"/>
              </a:rPr>
              <a:t>uname</a:t>
            </a:r>
            <a:r>
              <a:rPr dirty="0" sz="1600" spc="315" b="1">
                <a:latin typeface="Times New Roman"/>
                <a:cs typeface="Times New Roman"/>
              </a:rPr>
              <a:t> </a:t>
            </a:r>
            <a:r>
              <a:rPr dirty="0" sz="1600" spc="-20" b="1">
                <a:latin typeface="Times New Roman"/>
                <a:cs typeface="Times New Roman"/>
              </a:rPr>
              <a:t>-</a:t>
            </a:r>
            <a:r>
              <a:rPr dirty="0" sz="1600" b="1">
                <a:latin typeface="Times New Roman"/>
                <a:cs typeface="Times New Roman"/>
              </a:rPr>
              <a:t>a</a:t>
            </a:r>
            <a:r>
              <a:rPr dirty="0" sz="1600" spc="-4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(Linux</a:t>
            </a:r>
            <a:r>
              <a:rPr dirty="0" sz="1600" spc="-4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Operating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Current</a:t>
            </a:r>
            <a:r>
              <a:rPr dirty="0" sz="1600" spc="-45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Version)</a:t>
            </a:r>
            <a:endParaRPr sz="1600">
              <a:latin typeface="Times New Roman"/>
              <a:cs typeface="Times New Roman"/>
            </a:endParaRPr>
          </a:p>
          <a:p>
            <a:pPr marL="240665" indent="-227965">
              <a:lnSpc>
                <a:spcPct val="100000"/>
              </a:lnSpc>
              <a:spcBef>
                <a:spcPts val="65"/>
              </a:spcBef>
              <a:buAutoNum type="arabicPeriod"/>
              <a:tabLst>
                <a:tab pos="240665" algn="l"/>
              </a:tabLst>
            </a:pPr>
            <a:r>
              <a:rPr dirty="0" sz="1600" b="1">
                <a:latin typeface="Times New Roman"/>
                <a:cs typeface="Times New Roman"/>
              </a:rPr>
              <a:t>hostnamectl</a:t>
            </a:r>
            <a:r>
              <a:rPr dirty="0" sz="1600" spc="29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(Kali</a:t>
            </a:r>
            <a:r>
              <a:rPr dirty="0" sz="1600" spc="-5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Linux</a:t>
            </a:r>
            <a:r>
              <a:rPr dirty="0" sz="1600" spc="-5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Details</a:t>
            </a:r>
            <a:r>
              <a:rPr dirty="0" sz="1600" spc="-60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Information)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457200" y="9004299"/>
            <a:ext cx="6578600" cy="381000"/>
          </a:xfrm>
          <a:prstGeom prst="rect">
            <a:avLst/>
          </a:prstGeom>
          <a:solidFill>
            <a:srgbClr val="0E0E0E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640"/>
              </a:lnSpc>
            </a:pPr>
            <a:r>
              <a:rPr dirty="0" sz="2300" b="1">
                <a:solidFill>
                  <a:srgbClr val="F1F1F1"/>
                </a:solidFill>
                <a:latin typeface="Times New Roman"/>
                <a:cs typeface="Times New Roman"/>
              </a:rPr>
              <a:t>How</a:t>
            </a:r>
            <a:r>
              <a:rPr dirty="0" sz="2300" spc="-50" b="1">
                <a:solidFill>
                  <a:srgbClr val="F1F1F1"/>
                </a:solidFill>
                <a:latin typeface="Times New Roman"/>
                <a:cs typeface="Times New Roman"/>
              </a:rPr>
              <a:t> </a:t>
            </a:r>
            <a:r>
              <a:rPr dirty="0" sz="2300" spc="-95" b="1">
                <a:solidFill>
                  <a:srgbClr val="F1F1F1"/>
                </a:solidFill>
                <a:latin typeface="Times New Roman"/>
                <a:cs typeface="Times New Roman"/>
              </a:rPr>
              <a:t>To</a:t>
            </a:r>
            <a:r>
              <a:rPr dirty="0" sz="2300" spc="-45" b="1">
                <a:solidFill>
                  <a:srgbClr val="F1F1F1"/>
                </a:solidFill>
                <a:latin typeface="Times New Roman"/>
                <a:cs typeface="Times New Roman"/>
              </a:rPr>
              <a:t> </a:t>
            </a:r>
            <a:r>
              <a:rPr dirty="0" sz="2300" b="1">
                <a:solidFill>
                  <a:srgbClr val="F1F1F1"/>
                </a:solidFill>
                <a:latin typeface="Times New Roman"/>
                <a:cs typeface="Times New Roman"/>
              </a:rPr>
              <a:t>Install</a:t>
            </a:r>
            <a:r>
              <a:rPr dirty="0" sz="2300" spc="-45" b="1">
                <a:solidFill>
                  <a:srgbClr val="F1F1F1"/>
                </a:solidFill>
                <a:latin typeface="Times New Roman"/>
                <a:cs typeface="Times New Roman"/>
              </a:rPr>
              <a:t> </a:t>
            </a:r>
            <a:r>
              <a:rPr dirty="0" sz="2300" b="1">
                <a:solidFill>
                  <a:srgbClr val="F1F1F1"/>
                </a:solidFill>
                <a:latin typeface="Times New Roman"/>
                <a:cs typeface="Times New Roman"/>
              </a:rPr>
              <a:t>Software</a:t>
            </a:r>
            <a:r>
              <a:rPr dirty="0" sz="2300" spc="-50" b="1">
                <a:solidFill>
                  <a:srgbClr val="F1F1F1"/>
                </a:solidFill>
                <a:latin typeface="Times New Roman"/>
                <a:cs typeface="Times New Roman"/>
              </a:rPr>
              <a:t> </a:t>
            </a:r>
            <a:r>
              <a:rPr dirty="0" sz="2300" b="1">
                <a:solidFill>
                  <a:srgbClr val="F1F1F1"/>
                </a:solidFill>
                <a:latin typeface="Times New Roman"/>
                <a:cs typeface="Times New Roman"/>
              </a:rPr>
              <a:t>&amp;</a:t>
            </a:r>
            <a:r>
              <a:rPr dirty="0" sz="2300" spc="-45" b="1">
                <a:solidFill>
                  <a:srgbClr val="F1F1F1"/>
                </a:solidFill>
                <a:latin typeface="Times New Roman"/>
                <a:cs typeface="Times New Roman"/>
              </a:rPr>
              <a:t> </a:t>
            </a:r>
            <a:r>
              <a:rPr dirty="0" sz="2300" b="1">
                <a:solidFill>
                  <a:srgbClr val="F1F1F1"/>
                </a:solidFill>
                <a:latin typeface="Times New Roman"/>
                <a:cs typeface="Times New Roman"/>
              </a:rPr>
              <a:t>Learn</a:t>
            </a:r>
            <a:r>
              <a:rPr dirty="0" sz="2300" spc="-45" b="1">
                <a:solidFill>
                  <a:srgbClr val="F1F1F1"/>
                </a:solidFill>
                <a:latin typeface="Times New Roman"/>
                <a:cs typeface="Times New Roman"/>
              </a:rPr>
              <a:t> </a:t>
            </a:r>
            <a:r>
              <a:rPr dirty="0" sz="2300" b="1">
                <a:solidFill>
                  <a:srgbClr val="F1F1F1"/>
                </a:solidFill>
                <a:latin typeface="Times New Roman"/>
                <a:cs typeface="Times New Roman"/>
              </a:rPr>
              <a:t>Kali</a:t>
            </a:r>
            <a:r>
              <a:rPr dirty="0" sz="2300" spc="-50" b="1">
                <a:solidFill>
                  <a:srgbClr val="F1F1F1"/>
                </a:solidFill>
                <a:latin typeface="Times New Roman"/>
                <a:cs typeface="Times New Roman"/>
              </a:rPr>
              <a:t> </a:t>
            </a:r>
            <a:r>
              <a:rPr dirty="0" sz="2300" b="1">
                <a:solidFill>
                  <a:srgbClr val="F1F1F1"/>
                </a:solidFill>
                <a:latin typeface="Times New Roman"/>
                <a:cs typeface="Times New Roman"/>
              </a:rPr>
              <a:t>Linux</a:t>
            </a:r>
            <a:r>
              <a:rPr dirty="0" sz="2300" spc="-45" b="1">
                <a:solidFill>
                  <a:srgbClr val="F1F1F1"/>
                </a:solidFill>
                <a:latin typeface="Times New Roman"/>
                <a:cs typeface="Times New Roman"/>
              </a:rPr>
              <a:t> </a:t>
            </a:r>
            <a:r>
              <a:rPr dirty="0" sz="2300" spc="-10" b="1">
                <a:solidFill>
                  <a:srgbClr val="F1F1F1"/>
                </a:solidFill>
                <a:latin typeface="Times New Roman"/>
                <a:cs typeface="Times New Roman"/>
              </a:rPr>
              <a:t>Tools</a:t>
            </a:r>
            <a:endParaRPr sz="23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25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/>
              <a:t>Md.</a:t>
            </a:r>
            <a:r>
              <a:rPr dirty="0" spc="55"/>
              <a:t> </a:t>
            </a:r>
            <a:r>
              <a:rPr dirty="0" spc="-25"/>
              <a:t>Tariqul</a:t>
            </a:r>
            <a:r>
              <a:rPr dirty="0" spc="60"/>
              <a:t> </a:t>
            </a:r>
            <a:r>
              <a:rPr dirty="0"/>
              <a:t>Islam,</a:t>
            </a:r>
            <a:r>
              <a:rPr dirty="0" spc="55"/>
              <a:t> </a:t>
            </a:r>
            <a:r>
              <a:rPr dirty="0" spc="-30"/>
              <a:t>Lecturer,</a:t>
            </a:r>
            <a:r>
              <a:rPr dirty="0" spc="60"/>
              <a:t> </a:t>
            </a:r>
            <a:r>
              <a:rPr dirty="0" spc="-20"/>
              <a:t>Department</a:t>
            </a:r>
            <a:r>
              <a:rPr dirty="0" spc="55"/>
              <a:t> </a:t>
            </a:r>
            <a:r>
              <a:rPr dirty="0"/>
              <a:t>of</a:t>
            </a:r>
            <a:r>
              <a:rPr dirty="0" spc="60"/>
              <a:t> CSE,</a:t>
            </a:r>
            <a:r>
              <a:rPr dirty="0" spc="55"/>
              <a:t> </a:t>
            </a:r>
            <a:r>
              <a:rPr dirty="0"/>
              <a:t>University</a:t>
            </a:r>
            <a:r>
              <a:rPr dirty="0" spc="60"/>
              <a:t> </a:t>
            </a:r>
            <a:r>
              <a:rPr dirty="0"/>
              <a:t>of</a:t>
            </a:r>
            <a:r>
              <a:rPr dirty="0" spc="60"/>
              <a:t> </a:t>
            </a:r>
            <a:r>
              <a:rPr dirty="0"/>
              <a:t>Global</a:t>
            </a:r>
            <a:r>
              <a:rPr dirty="0" spc="55"/>
              <a:t> </a:t>
            </a:r>
            <a:r>
              <a:rPr dirty="0"/>
              <a:t>Village</a:t>
            </a:r>
            <a:r>
              <a:rPr dirty="0" spc="60"/>
              <a:t> </a:t>
            </a:r>
            <a:r>
              <a:rPr dirty="0" spc="-10"/>
              <a:t>(UGV)</a:t>
            </a:r>
          </a:p>
        </p:txBody>
      </p:sp>
      <p:sp>
        <p:nvSpPr>
          <p:cNvPr id="4" name="object 4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25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 spc="-20"/>
              <a:t>Page:</a:t>
            </a:r>
            <a:r>
              <a:rPr dirty="0" spc="-10"/>
              <a:t> </a:t>
            </a:r>
            <a:r>
              <a:rPr dirty="0" spc="-40"/>
              <a:t>50</a:t>
            </a:r>
          </a:p>
        </p:txBody>
      </p:sp>
      <p:sp>
        <p:nvSpPr>
          <p:cNvPr id="2" name="object 2" descr=""/>
          <p:cNvSpPr txBox="1"/>
          <p:nvPr/>
        </p:nvSpPr>
        <p:spPr>
          <a:xfrm>
            <a:off x="673100" y="888206"/>
            <a:ext cx="4404360" cy="178244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40665" indent="-227965">
              <a:lnSpc>
                <a:spcPct val="100000"/>
              </a:lnSpc>
              <a:spcBef>
                <a:spcPts val="100"/>
              </a:spcBef>
              <a:buAutoNum type="arabicPeriod"/>
              <a:tabLst>
                <a:tab pos="240665" algn="l"/>
              </a:tabLst>
            </a:pPr>
            <a:r>
              <a:rPr dirty="0" sz="1600" b="1">
                <a:latin typeface="Times New Roman"/>
                <a:cs typeface="Times New Roman"/>
              </a:rPr>
              <a:t>sudo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apt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install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vlc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(Software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Install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Command)</a:t>
            </a:r>
            <a:endParaRPr sz="1600">
              <a:latin typeface="Times New Roman"/>
              <a:cs typeface="Times New Roman"/>
            </a:endParaRPr>
          </a:p>
          <a:p>
            <a:pPr marL="240665" indent="-227965">
              <a:lnSpc>
                <a:spcPct val="100000"/>
              </a:lnSpc>
              <a:spcBef>
                <a:spcPts val="65"/>
              </a:spcBef>
              <a:buAutoNum type="arabicPeriod"/>
              <a:tabLst>
                <a:tab pos="240665" algn="l"/>
              </a:tabLst>
            </a:pPr>
            <a:r>
              <a:rPr dirty="0" sz="1600" b="1">
                <a:latin typeface="Times New Roman"/>
                <a:cs typeface="Times New Roman"/>
              </a:rPr>
              <a:t>sudo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apt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search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vlc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 spc="-20" b="1">
                <a:latin typeface="Times New Roman"/>
                <a:cs typeface="Times New Roman"/>
              </a:rPr>
              <a:t>(Available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 spc="-25" b="1">
                <a:latin typeface="Times New Roman"/>
                <a:cs typeface="Times New Roman"/>
              </a:rPr>
              <a:t>Tool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Names)</a:t>
            </a:r>
            <a:endParaRPr sz="1600">
              <a:latin typeface="Times New Roman"/>
              <a:cs typeface="Times New Roman"/>
            </a:endParaRPr>
          </a:p>
          <a:p>
            <a:pPr marL="240665" indent="-227965">
              <a:lnSpc>
                <a:spcPct val="100000"/>
              </a:lnSpc>
              <a:spcBef>
                <a:spcPts val="65"/>
              </a:spcBef>
              <a:buAutoNum type="arabicPeriod"/>
              <a:tabLst>
                <a:tab pos="240665" algn="l"/>
              </a:tabLst>
            </a:pPr>
            <a:r>
              <a:rPr dirty="0" sz="1600" b="1">
                <a:latin typeface="Times New Roman"/>
                <a:cs typeface="Times New Roman"/>
              </a:rPr>
              <a:t>nmap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–help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spc="-20" b="1">
                <a:latin typeface="Times New Roman"/>
                <a:cs typeface="Times New Roman"/>
              </a:rPr>
              <a:t>(Available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Option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of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this/a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tool)</a:t>
            </a:r>
            <a:endParaRPr sz="1600">
              <a:latin typeface="Times New Roman"/>
              <a:cs typeface="Times New Roman"/>
            </a:endParaRPr>
          </a:p>
          <a:p>
            <a:pPr marL="240665" indent="-227965">
              <a:lnSpc>
                <a:spcPct val="100000"/>
              </a:lnSpc>
              <a:spcBef>
                <a:spcPts val="65"/>
              </a:spcBef>
              <a:buAutoNum type="arabicPeriod"/>
              <a:tabLst>
                <a:tab pos="240665" algn="l"/>
              </a:tabLst>
            </a:pPr>
            <a:r>
              <a:rPr dirty="0" sz="1600" b="1">
                <a:latin typeface="Times New Roman"/>
                <a:cs typeface="Times New Roman"/>
              </a:rPr>
              <a:t>man</a:t>
            </a:r>
            <a:r>
              <a:rPr dirty="0" sz="1600" spc="-3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nmap</a:t>
            </a:r>
            <a:r>
              <a:rPr dirty="0" sz="1600" spc="-3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(Manual</a:t>
            </a:r>
            <a:r>
              <a:rPr dirty="0" sz="1600" spc="-3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of</a:t>
            </a:r>
            <a:r>
              <a:rPr dirty="0" sz="1600" spc="-3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a</a:t>
            </a:r>
            <a:r>
              <a:rPr dirty="0" sz="1600" spc="-30" b="1">
                <a:latin typeface="Times New Roman"/>
                <a:cs typeface="Times New Roman"/>
              </a:rPr>
              <a:t> </a:t>
            </a:r>
            <a:r>
              <a:rPr dirty="0" sz="1600" spc="-20" b="1">
                <a:latin typeface="Times New Roman"/>
                <a:cs typeface="Times New Roman"/>
              </a:rPr>
              <a:t>tool)</a:t>
            </a:r>
            <a:endParaRPr sz="1600">
              <a:latin typeface="Times New Roman"/>
              <a:cs typeface="Times New Roman"/>
            </a:endParaRPr>
          </a:p>
          <a:p>
            <a:pPr marL="240665" indent="-227965">
              <a:lnSpc>
                <a:spcPct val="100000"/>
              </a:lnSpc>
              <a:spcBef>
                <a:spcPts val="65"/>
              </a:spcBef>
              <a:buAutoNum type="arabicPeriod"/>
              <a:tabLst>
                <a:tab pos="240665" algn="l"/>
              </a:tabLst>
            </a:pPr>
            <a:r>
              <a:rPr dirty="0" sz="1600" b="1">
                <a:latin typeface="Times New Roman"/>
                <a:cs typeface="Times New Roman"/>
              </a:rPr>
              <a:t>q</a:t>
            </a:r>
            <a:r>
              <a:rPr dirty="0" sz="1600" spc="-4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(Logout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from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details)</a:t>
            </a:r>
            <a:endParaRPr sz="1600">
              <a:latin typeface="Times New Roman"/>
              <a:cs typeface="Times New Roman"/>
            </a:endParaRPr>
          </a:p>
          <a:p>
            <a:pPr marL="240665" indent="-227965">
              <a:lnSpc>
                <a:spcPct val="100000"/>
              </a:lnSpc>
              <a:spcBef>
                <a:spcPts val="65"/>
              </a:spcBef>
              <a:buAutoNum type="arabicPeriod"/>
              <a:tabLst>
                <a:tab pos="240665" algn="l"/>
              </a:tabLst>
            </a:pPr>
            <a:r>
              <a:rPr dirty="0" sz="1600" b="1">
                <a:latin typeface="Times New Roman"/>
                <a:cs typeface="Times New Roman"/>
              </a:rPr>
              <a:t>man</a:t>
            </a:r>
            <a:r>
              <a:rPr dirty="0" sz="1600" spc="-3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ping</a:t>
            </a:r>
            <a:r>
              <a:rPr dirty="0" sz="1600" spc="-3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(Manual</a:t>
            </a:r>
            <a:r>
              <a:rPr dirty="0" sz="1600" spc="-3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of</a:t>
            </a:r>
            <a:r>
              <a:rPr dirty="0" sz="1600" spc="-2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a</a:t>
            </a:r>
            <a:r>
              <a:rPr dirty="0" sz="1600" spc="-30" b="1">
                <a:latin typeface="Times New Roman"/>
                <a:cs typeface="Times New Roman"/>
              </a:rPr>
              <a:t> </a:t>
            </a:r>
            <a:r>
              <a:rPr dirty="0" sz="1600" spc="-20" b="1">
                <a:latin typeface="Times New Roman"/>
                <a:cs typeface="Times New Roman"/>
              </a:rPr>
              <a:t>tool)</a:t>
            </a:r>
            <a:endParaRPr sz="1600">
              <a:latin typeface="Times New Roman"/>
              <a:cs typeface="Times New Roman"/>
            </a:endParaRPr>
          </a:p>
          <a:p>
            <a:pPr marL="240665" indent="-227965">
              <a:lnSpc>
                <a:spcPct val="100000"/>
              </a:lnSpc>
              <a:spcBef>
                <a:spcPts val="65"/>
              </a:spcBef>
              <a:buAutoNum type="arabicPeriod"/>
              <a:tabLst>
                <a:tab pos="240665" algn="l"/>
              </a:tabLst>
            </a:pPr>
            <a:r>
              <a:rPr dirty="0" sz="1600" b="1">
                <a:latin typeface="Times New Roman"/>
                <a:cs typeface="Times New Roman"/>
              </a:rPr>
              <a:t>whatis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nmap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(Summery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of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a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 spc="-20" b="1">
                <a:latin typeface="Times New Roman"/>
                <a:cs typeface="Times New Roman"/>
              </a:rPr>
              <a:t>tool)</a:t>
            </a:r>
            <a:endParaRPr sz="1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457200" y="3422642"/>
            <a:ext cx="6578600" cy="0"/>
          </a:xfrm>
          <a:custGeom>
            <a:avLst/>
            <a:gdLst/>
            <a:ahLst/>
            <a:cxnLst/>
            <a:rect l="l" t="t" r="r" b="b"/>
            <a:pathLst>
              <a:path w="6578600" h="0">
                <a:moveTo>
                  <a:pt x="0" y="0"/>
                </a:moveTo>
                <a:lnTo>
                  <a:pt x="6578600" y="0"/>
                </a:lnTo>
              </a:path>
            </a:pathLst>
          </a:custGeom>
          <a:ln w="12700">
            <a:solidFill>
              <a:srgbClr val="0F656D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 txBox="1"/>
          <p:nvPr/>
        </p:nvSpPr>
        <p:spPr>
          <a:xfrm>
            <a:off x="444500" y="1383853"/>
            <a:ext cx="6593840" cy="832294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700" b="1">
                <a:latin typeface="Times New Roman"/>
                <a:cs typeface="Times New Roman"/>
              </a:rPr>
              <a:t>Lecture</a:t>
            </a:r>
            <a:r>
              <a:rPr dirty="0" sz="1700" spc="-90" b="1">
                <a:latin typeface="Times New Roman"/>
                <a:cs typeface="Times New Roman"/>
              </a:rPr>
              <a:t> </a:t>
            </a:r>
            <a:r>
              <a:rPr dirty="0" sz="1700" spc="-10" b="1">
                <a:latin typeface="Times New Roman"/>
                <a:cs typeface="Times New Roman"/>
              </a:rPr>
              <a:t>Title:</a:t>
            </a:r>
            <a:endParaRPr sz="17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495"/>
              </a:spcBef>
            </a:pPr>
            <a:r>
              <a:rPr dirty="0" sz="1300" b="1">
                <a:latin typeface="Times New Roman"/>
                <a:cs typeface="Times New Roman"/>
              </a:rPr>
              <a:t>Shell</a:t>
            </a:r>
            <a:r>
              <a:rPr dirty="0" sz="1300" spc="-25" b="1">
                <a:latin typeface="Times New Roman"/>
                <a:cs typeface="Times New Roman"/>
              </a:rPr>
              <a:t> </a:t>
            </a:r>
            <a:r>
              <a:rPr dirty="0" sz="1300" spc="-10" b="1">
                <a:latin typeface="Times New Roman"/>
                <a:cs typeface="Times New Roman"/>
              </a:rPr>
              <a:t>Scripting</a:t>
            </a:r>
            <a:r>
              <a:rPr dirty="0" sz="1300" spc="-20" b="1">
                <a:latin typeface="Times New Roman"/>
                <a:cs typeface="Times New Roman"/>
              </a:rPr>
              <a:t> </a:t>
            </a:r>
            <a:r>
              <a:rPr dirty="0" sz="1300" b="1">
                <a:latin typeface="Times New Roman"/>
                <a:cs typeface="Times New Roman"/>
              </a:rPr>
              <a:t>in</a:t>
            </a:r>
            <a:r>
              <a:rPr dirty="0" sz="1300" spc="-20" b="1">
                <a:latin typeface="Times New Roman"/>
                <a:cs typeface="Times New Roman"/>
              </a:rPr>
              <a:t> </a:t>
            </a:r>
            <a:r>
              <a:rPr dirty="0" sz="1300" spc="-10" b="1">
                <a:latin typeface="Times New Roman"/>
                <a:cs typeface="Times New Roman"/>
              </a:rPr>
              <a:t>Unix/Linux</a:t>
            </a:r>
            <a:r>
              <a:rPr dirty="0" sz="1300" spc="-20" b="1">
                <a:latin typeface="Times New Roman"/>
                <a:cs typeface="Times New Roman"/>
              </a:rPr>
              <a:t> </a:t>
            </a:r>
            <a:r>
              <a:rPr dirty="0" sz="1300" b="1">
                <a:latin typeface="Times New Roman"/>
                <a:cs typeface="Times New Roman"/>
              </a:rPr>
              <a:t>–</a:t>
            </a:r>
            <a:r>
              <a:rPr dirty="0" sz="1300" spc="-20" b="1">
                <a:latin typeface="Times New Roman"/>
                <a:cs typeface="Times New Roman"/>
              </a:rPr>
              <a:t> </a:t>
            </a:r>
            <a:r>
              <a:rPr dirty="0" sz="1300" b="1">
                <a:latin typeface="Times New Roman"/>
                <a:cs typeface="Times New Roman"/>
              </a:rPr>
              <a:t>Practical</a:t>
            </a:r>
            <a:r>
              <a:rPr dirty="0" sz="1300" spc="-20" b="1">
                <a:latin typeface="Times New Roman"/>
                <a:cs typeface="Times New Roman"/>
              </a:rPr>
              <a:t> </a:t>
            </a:r>
            <a:r>
              <a:rPr dirty="0" sz="1300" spc="-10" b="1">
                <a:latin typeface="Times New Roman"/>
                <a:cs typeface="Times New Roman"/>
              </a:rPr>
              <a:t>Approach</a:t>
            </a:r>
            <a:r>
              <a:rPr dirty="0" sz="1300" spc="-25" b="1">
                <a:latin typeface="Times New Roman"/>
                <a:cs typeface="Times New Roman"/>
              </a:rPr>
              <a:t> </a:t>
            </a:r>
            <a:r>
              <a:rPr dirty="0" sz="1300" b="1">
                <a:latin typeface="Times New Roman"/>
                <a:cs typeface="Times New Roman"/>
              </a:rPr>
              <a:t>Using</a:t>
            </a:r>
            <a:r>
              <a:rPr dirty="0" sz="1300" spc="-20" b="1">
                <a:latin typeface="Times New Roman"/>
                <a:cs typeface="Times New Roman"/>
              </a:rPr>
              <a:t> </a:t>
            </a:r>
            <a:r>
              <a:rPr dirty="0" sz="1300" b="1">
                <a:latin typeface="Times New Roman"/>
                <a:cs typeface="Times New Roman"/>
              </a:rPr>
              <a:t>Kali</a:t>
            </a:r>
            <a:r>
              <a:rPr dirty="0" sz="1300" spc="-20" b="1">
                <a:latin typeface="Times New Roman"/>
                <a:cs typeface="Times New Roman"/>
              </a:rPr>
              <a:t> </a:t>
            </a:r>
            <a:r>
              <a:rPr dirty="0" sz="1300" spc="-10" b="1">
                <a:latin typeface="Times New Roman"/>
                <a:cs typeface="Times New Roman"/>
              </a:rPr>
              <a:t>Linux</a:t>
            </a:r>
            <a:endParaRPr sz="13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430"/>
              </a:spcBef>
            </a:pPr>
            <a:r>
              <a:rPr dirty="0" sz="3400" spc="55" b="1">
                <a:solidFill>
                  <a:srgbClr val="0F656D"/>
                </a:solidFill>
                <a:latin typeface="Tahoma"/>
                <a:cs typeface="Tahoma"/>
              </a:rPr>
              <a:t>Introduction</a:t>
            </a:r>
            <a:r>
              <a:rPr dirty="0" sz="3400" spc="-25" b="1">
                <a:solidFill>
                  <a:srgbClr val="0F656D"/>
                </a:solidFill>
                <a:latin typeface="Tahoma"/>
                <a:cs typeface="Tahoma"/>
              </a:rPr>
              <a:t> </a:t>
            </a:r>
            <a:r>
              <a:rPr dirty="0" sz="3400" spc="60" b="1">
                <a:solidFill>
                  <a:srgbClr val="0F656D"/>
                </a:solidFill>
                <a:latin typeface="Tahoma"/>
                <a:cs typeface="Tahoma"/>
              </a:rPr>
              <a:t>to</a:t>
            </a:r>
            <a:r>
              <a:rPr dirty="0" sz="3400" spc="-25" b="1">
                <a:solidFill>
                  <a:srgbClr val="0F656D"/>
                </a:solidFill>
                <a:latin typeface="Tahoma"/>
                <a:cs typeface="Tahoma"/>
              </a:rPr>
              <a:t> </a:t>
            </a:r>
            <a:r>
              <a:rPr dirty="0" sz="3400" spc="125" b="1">
                <a:solidFill>
                  <a:srgbClr val="0F656D"/>
                </a:solidFill>
                <a:latin typeface="Tahoma"/>
                <a:cs typeface="Tahoma"/>
              </a:rPr>
              <a:t>Bash</a:t>
            </a:r>
            <a:r>
              <a:rPr dirty="0" sz="3400" spc="-25" b="1">
                <a:solidFill>
                  <a:srgbClr val="0F656D"/>
                </a:solidFill>
                <a:latin typeface="Tahoma"/>
                <a:cs typeface="Tahoma"/>
              </a:rPr>
              <a:t> </a:t>
            </a:r>
            <a:r>
              <a:rPr dirty="0" sz="3400" spc="50" b="1">
                <a:solidFill>
                  <a:srgbClr val="0F656D"/>
                </a:solidFill>
                <a:latin typeface="Tahoma"/>
                <a:cs typeface="Tahoma"/>
              </a:rPr>
              <a:t>Shell</a:t>
            </a:r>
            <a:r>
              <a:rPr dirty="0" sz="3400" spc="-25" b="1">
                <a:solidFill>
                  <a:srgbClr val="0F656D"/>
                </a:solidFill>
                <a:latin typeface="Tahoma"/>
                <a:cs typeface="Tahoma"/>
              </a:rPr>
              <a:t> </a:t>
            </a:r>
            <a:r>
              <a:rPr dirty="0" sz="3400" spc="50" b="1">
                <a:solidFill>
                  <a:srgbClr val="0F656D"/>
                </a:solidFill>
                <a:latin typeface="Tahoma"/>
                <a:cs typeface="Tahoma"/>
              </a:rPr>
              <a:t>in</a:t>
            </a:r>
            <a:endParaRPr sz="34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894"/>
              </a:spcBef>
            </a:pPr>
            <a:r>
              <a:rPr dirty="0" sz="3400" spc="-10" b="1">
                <a:solidFill>
                  <a:srgbClr val="0F656D"/>
                </a:solidFill>
                <a:latin typeface="Tahoma"/>
                <a:cs typeface="Tahoma"/>
              </a:rPr>
              <a:t>UNIX/Linux</a:t>
            </a:r>
            <a:endParaRPr sz="3400">
              <a:latin typeface="Tahoma"/>
              <a:cs typeface="Tahoma"/>
            </a:endParaRPr>
          </a:p>
          <a:p>
            <a:pPr marL="12700" marR="5080">
              <a:lnSpc>
                <a:spcPct val="200000"/>
              </a:lnSpc>
              <a:spcBef>
                <a:spcPts val="1140"/>
              </a:spcBef>
            </a:pPr>
            <a:r>
              <a:rPr dirty="0" sz="1450" b="1">
                <a:solidFill>
                  <a:srgbClr val="4D5867"/>
                </a:solidFill>
                <a:latin typeface="Roboto"/>
                <a:cs typeface="Roboto"/>
              </a:rPr>
              <a:t>Bash</a:t>
            </a:r>
            <a:r>
              <a:rPr dirty="0" sz="1450" spc="-25" b="1">
                <a:solidFill>
                  <a:srgbClr val="4D5867"/>
                </a:solidFill>
                <a:latin typeface="Roboto"/>
                <a:cs typeface="Roboto"/>
              </a:rPr>
              <a:t> </a:t>
            </a:r>
            <a:r>
              <a:rPr dirty="0" sz="1450" b="1">
                <a:solidFill>
                  <a:srgbClr val="4D5867"/>
                </a:solidFill>
                <a:latin typeface="Roboto"/>
                <a:cs typeface="Roboto"/>
              </a:rPr>
              <a:t>Stands</a:t>
            </a:r>
            <a:r>
              <a:rPr dirty="0" sz="1450" spc="-25" b="1">
                <a:solidFill>
                  <a:srgbClr val="4D5867"/>
                </a:solidFill>
                <a:latin typeface="Roboto"/>
                <a:cs typeface="Roboto"/>
              </a:rPr>
              <a:t> </a:t>
            </a:r>
            <a:r>
              <a:rPr dirty="0" sz="1450" b="1">
                <a:solidFill>
                  <a:srgbClr val="4D5867"/>
                </a:solidFill>
                <a:latin typeface="Roboto"/>
                <a:cs typeface="Roboto"/>
              </a:rPr>
              <a:t>for</a:t>
            </a:r>
            <a:r>
              <a:rPr dirty="0" sz="1450" spc="-25" b="1">
                <a:solidFill>
                  <a:srgbClr val="4D5867"/>
                </a:solidFill>
                <a:latin typeface="Roboto"/>
                <a:cs typeface="Roboto"/>
              </a:rPr>
              <a:t> </a:t>
            </a:r>
            <a:r>
              <a:rPr dirty="0" sz="1450" b="1">
                <a:solidFill>
                  <a:srgbClr val="4D5867"/>
                </a:solidFill>
                <a:latin typeface="Roboto"/>
                <a:cs typeface="Roboto"/>
              </a:rPr>
              <a:t>“Bourne</a:t>
            </a:r>
            <a:r>
              <a:rPr dirty="0" sz="1450" spc="-25" b="1">
                <a:solidFill>
                  <a:srgbClr val="4D5867"/>
                </a:solidFill>
                <a:latin typeface="Roboto"/>
                <a:cs typeface="Roboto"/>
              </a:rPr>
              <a:t> </a:t>
            </a:r>
            <a:r>
              <a:rPr dirty="0" sz="1450" b="1">
                <a:solidFill>
                  <a:srgbClr val="4D5867"/>
                </a:solidFill>
                <a:latin typeface="Roboto"/>
                <a:cs typeface="Roboto"/>
              </a:rPr>
              <a:t>Again</a:t>
            </a:r>
            <a:r>
              <a:rPr dirty="0" sz="1450" spc="-25" b="1">
                <a:solidFill>
                  <a:srgbClr val="4D5867"/>
                </a:solidFill>
                <a:latin typeface="Roboto"/>
                <a:cs typeface="Roboto"/>
              </a:rPr>
              <a:t> </a:t>
            </a:r>
            <a:r>
              <a:rPr dirty="0" sz="1450" b="1">
                <a:solidFill>
                  <a:srgbClr val="4D5867"/>
                </a:solidFill>
                <a:latin typeface="Roboto"/>
                <a:cs typeface="Roboto"/>
              </a:rPr>
              <a:t>Shell”</a:t>
            </a:r>
            <a:r>
              <a:rPr dirty="0" sz="1450" spc="-20" b="1">
                <a:solidFill>
                  <a:srgbClr val="4D5867"/>
                </a:solidFill>
                <a:latin typeface="Roboto"/>
                <a:cs typeface="Roboto"/>
              </a:rPr>
              <a:t> </a:t>
            </a:r>
            <a:r>
              <a:rPr dirty="0" sz="1450" b="1">
                <a:solidFill>
                  <a:srgbClr val="4D5867"/>
                </a:solidFill>
                <a:latin typeface="Roboto"/>
                <a:cs typeface="Roboto"/>
              </a:rPr>
              <a:t>in</a:t>
            </a:r>
            <a:r>
              <a:rPr dirty="0" sz="1450" spc="-25" b="1">
                <a:solidFill>
                  <a:srgbClr val="4D5867"/>
                </a:solidFill>
                <a:latin typeface="Roboto"/>
                <a:cs typeface="Roboto"/>
              </a:rPr>
              <a:t> </a:t>
            </a:r>
            <a:r>
              <a:rPr dirty="0" sz="1450" b="1">
                <a:solidFill>
                  <a:srgbClr val="4D5867"/>
                </a:solidFill>
                <a:latin typeface="Roboto"/>
                <a:cs typeface="Roboto"/>
              </a:rPr>
              <a:t>the</a:t>
            </a:r>
            <a:r>
              <a:rPr dirty="0" sz="1450" spc="-25" b="1">
                <a:solidFill>
                  <a:srgbClr val="4D5867"/>
                </a:solidFill>
                <a:latin typeface="Roboto"/>
                <a:cs typeface="Roboto"/>
              </a:rPr>
              <a:t> </a:t>
            </a:r>
            <a:r>
              <a:rPr dirty="0" sz="1450" b="1">
                <a:solidFill>
                  <a:srgbClr val="4D5867"/>
                </a:solidFill>
                <a:latin typeface="Roboto"/>
                <a:cs typeface="Roboto"/>
              </a:rPr>
              <a:t>shell</a:t>
            </a:r>
            <a:r>
              <a:rPr dirty="0" sz="1450" spc="-25" b="1">
                <a:solidFill>
                  <a:srgbClr val="4D5867"/>
                </a:solidFill>
                <a:latin typeface="Roboto"/>
                <a:cs typeface="Roboto"/>
              </a:rPr>
              <a:t> </a:t>
            </a:r>
            <a:r>
              <a:rPr dirty="0" sz="1450" b="1">
                <a:solidFill>
                  <a:srgbClr val="4D5867"/>
                </a:solidFill>
                <a:latin typeface="Roboto"/>
                <a:cs typeface="Roboto"/>
              </a:rPr>
              <a:t>ecosystem.</a:t>
            </a:r>
            <a:r>
              <a:rPr dirty="0" sz="1450" spc="-25" b="1">
                <a:solidFill>
                  <a:srgbClr val="4D5867"/>
                </a:solidFill>
                <a:latin typeface="Roboto"/>
                <a:cs typeface="Roboto"/>
              </a:rPr>
              <a:t> </a:t>
            </a:r>
            <a:r>
              <a:rPr dirty="0" sz="1450" b="1">
                <a:solidFill>
                  <a:srgbClr val="4D5867"/>
                </a:solidFill>
                <a:latin typeface="Roboto"/>
                <a:cs typeface="Roboto"/>
              </a:rPr>
              <a:t>It</a:t>
            </a:r>
            <a:r>
              <a:rPr dirty="0" sz="1450" spc="-20" b="1">
                <a:solidFill>
                  <a:srgbClr val="4D5867"/>
                </a:solidFill>
                <a:latin typeface="Roboto"/>
                <a:cs typeface="Roboto"/>
              </a:rPr>
              <a:t> </a:t>
            </a:r>
            <a:r>
              <a:rPr dirty="0" sz="1450" b="1">
                <a:solidFill>
                  <a:srgbClr val="4D5867"/>
                </a:solidFill>
                <a:latin typeface="Roboto"/>
                <a:cs typeface="Roboto"/>
              </a:rPr>
              <a:t>is</a:t>
            </a:r>
            <a:r>
              <a:rPr dirty="0" sz="1450" spc="-25" b="1">
                <a:solidFill>
                  <a:srgbClr val="4D5867"/>
                </a:solidFill>
                <a:latin typeface="Roboto"/>
                <a:cs typeface="Roboto"/>
              </a:rPr>
              <a:t> </a:t>
            </a:r>
            <a:r>
              <a:rPr dirty="0" sz="1450" b="1">
                <a:solidFill>
                  <a:srgbClr val="4D5867"/>
                </a:solidFill>
                <a:latin typeface="Roboto"/>
                <a:cs typeface="Roboto"/>
              </a:rPr>
              <a:t>a</a:t>
            </a:r>
            <a:r>
              <a:rPr dirty="0" sz="1450" spc="-25" b="1">
                <a:solidFill>
                  <a:srgbClr val="4D5867"/>
                </a:solidFill>
                <a:latin typeface="Roboto"/>
                <a:cs typeface="Roboto"/>
              </a:rPr>
              <a:t> </a:t>
            </a:r>
            <a:r>
              <a:rPr dirty="0" sz="1450" b="1">
                <a:solidFill>
                  <a:srgbClr val="4D5867"/>
                </a:solidFill>
                <a:latin typeface="Roboto"/>
                <a:cs typeface="Roboto"/>
              </a:rPr>
              <a:t>free</a:t>
            </a:r>
            <a:r>
              <a:rPr dirty="0" sz="1450" spc="-25" b="1">
                <a:solidFill>
                  <a:srgbClr val="4D5867"/>
                </a:solidFill>
                <a:latin typeface="Roboto"/>
                <a:cs typeface="Roboto"/>
              </a:rPr>
              <a:t> </a:t>
            </a:r>
            <a:r>
              <a:rPr dirty="0" sz="1450" spc="-10" b="1">
                <a:solidFill>
                  <a:srgbClr val="4D5867"/>
                </a:solidFill>
                <a:latin typeface="Roboto"/>
                <a:cs typeface="Roboto"/>
              </a:rPr>
              <a:t>version </a:t>
            </a:r>
            <a:r>
              <a:rPr dirty="0" sz="1450" b="1">
                <a:solidFill>
                  <a:srgbClr val="4D5867"/>
                </a:solidFill>
                <a:latin typeface="Roboto"/>
                <a:cs typeface="Roboto"/>
              </a:rPr>
              <a:t>of</a:t>
            </a:r>
            <a:r>
              <a:rPr dirty="0" sz="1450" spc="-25" b="1">
                <a:solidFill>
                  <a:srgbClr val="4D5867"/>
                </a:solidFill>
                <a:latin typeface="Roboto"/>
                <a:cs typeface="Roboto"/>
              </a:rPr>
              <a:t> </a:t>
            </a:r>
            <a:r>
              <a:rPr dirty="0" sz="1450" b="1">
                <a:solidFill>
                  <a:srgbClr val="4D5867"/>
                </a:solidFill>
                <a:latin typeface="Roboto"/>
                <a:cs typeface="Roboto"/>
              </a:rPr>
              <a:t>the</a:t>
            </a:r>
            <a:r>
              <a:rPr dirty="0" sz="1450" spc="-25" b="1">
                <a:solidFill>
                  <a:srgbClr val="4D5867"/>
                </a:solidFill>
                <a:latin typeface="Roboto"/>
                <a:cs typeface="Roboto"/>
              </a:rPr>
              <a:t> </a:t>
            </a:r>
            <a:r>
              <a:rPr dirty="0" sz="1450" b="1">
                <a:solidFill>
                  <a:srgbClr val="4D5867"/>
                </a:solidFill>
                <a:latin typeface="Roboto"/>
                <a:cs typeface="Roboto"/>
              </a:rPr>
              <a:t>Bourne</a:t>
            </a:r>
            <a:r>
              <a:rPr dirty="0" sz="1450" spc="-25" b="1">
                <a:solidFill>
                  <a:srgbClr val="4D5867"/>
                </a:solidFill>
                <a:latin typeface="Roboto"/>
                <a:cs typeface="Roboto"/>
              </a:rPr>
              <a:t> </a:t>
            </a:r>
            <a:r>
              <a:rPr dirty="0" sz="1450" b="1">
                <a:solidFill>
                  <a:srgbClr val="4D5867"/>
                </a:solidFill>
                <a:latin typeface="Roboto"/>
                <a:cs typeface="Roboto"/>
              </a:rPr>
              <a:t>shell</a:t>
            </a:r>
            <a:r>
              <a:rPr dirty="0" sz="1450" spc="-25" b="1">
                <a:solidFill>
                  <a:srgbClr val="4D5867"/>
                </a:solidFill>
                <a:latin typeface="Roboto"/>
                <a:cs typeface="Roboto"/>
              </a:rPr>
              <a:t> </a:t>
            </a:r>
            <a:r>
              <a:rPr dirty="0" sz="1450" spc="-10" b="1">
                <a:solidFill>
                  <a:srgbClr val="4D5867"/>
                </a:solidFill>
                <a:latin typeface="Roboto"/>
                <a:cs typeface="Roboto"/>
              </a:rPr>
              <a:t>distribution</a:t>
            </a:r>
            <a:r>
              <a:rPr dirty="0" sz="1450" spc="-25" b="1">
                <a:solidFill>
                  <a:srgbClr val="4D5867"/>
                </a:solidFill>
                <a:latin typeface="Roboto"/>
                <a:cs typeface="Roboto"/>
              </a:rPr>
              <a:t> </a:t>
            </a:r>
            <a:r>
              <a:rPr dirty="0" sz="1450" b="1">
                <a:solidFill>
                  <a:srgbClr val="4D5867"/>
                </a:solidFill>
                <a:latin typeface="Roboto"/>
                <a:cs typeface="Roboto"/>
              </a:rPr>
              <a:t>associated</a:t>
            </a:r>
            <a:r>
              <a:rPr dirty="0" sz="1450" spc="-25" b="1">
                <a:solidFill>
                  <a:srgbClr val="4D5867"/>
                </a:solidFill>
                <a:latin typeface="Roboto"/>
                <a:cs typeface="Roboto"/>
              </a:rPr>
              <a:t> </a:t>
            </a:r>
            <a:r>
              <a:rPr dirty="0" sz="1450" b="1">
                <a:solidFill>
                  <a:srgbClr val="4D5867"/>
                </a:solidFill>
                <a:latin typeface="Roboto"/>
                <a:cs typeface="Roboto"/>
              </a:rPr>
              <a:t>with</a:t>
            </a:r>
            <a:r>
              <a:rPr dirty="0" sz="1450" spc="-25" b="1">
                <a:solidFill>
                  <a:srgbClr val="4D5867"/>
                </a:solidFill>
                <a:latin typeface="Roboto"/>
                <a:cs typeface="Roboto"/>
              </a:rPr>
              <a:t> </a:t>
            </a:r>
            <a:r>
              <a:rPr dirty="0" sz="1450" b="1">
                <a:solidFill>
                  <a:srgbClr val="4D5867"/>
                </a:solidFill>
                <a:latin typeface="Roboto"/>
                <a:cs typeface="Roboto"/>
              </a:rPr>
              <a:t>the</a:t>
            </a:r>
            <a:r>
              <a:rPr dirty="0" sz="1450" spc="-25" b="1">
                <a:solidFill>
                  <a:srgbClr val="4D5867"/>
                </a:solidFill>
                <a:latin typeface="Roboto"/>
                <a:cs typeface="Roboto"/>
              </a:rPr>
              <a:t> </a:t>
            </a:r>
            <a:r>
              <a:rPr dirty="0" sz="1450" b="1">
                <a:solidFill>
                  <a:srgbClr val="4D5867"/>
                </a:solidFill>
                <a:latin typeface="Roboto"/>
                <a:cs typeface="Roboto"/>
              </a:rPr>
              <a:t>Linux</a:t>
            </a:r>
            <a:r>
              <a:rPr dirty="0" sz="1450" spc="-25" b="1">
                <a:solidFill>
                  <a:srgbClr val="4D5867"/>
                </a:solidFill>
                <a:latin typeface="Roboto"/>
                <a:cs typeface="Roboto"/>
              </a:rPr>
              <a:t> </a:t>
            </a:r>
            <a:r>
              <a:rPr dirty="0" sz="1450" b="1">
                <a:solidFill>
                  <a:srgbClr val="4D5867"/>
                </a:solidFill>
                <a:latin typeface="Roboto"/>
                <a:cs typeface="Roboto"/>
              </a:rPr>
              <a:t>and</a:t>
            </a:r>
            <a:r>
              <a:rPr dirty="0" sz="1450" spc="-25" b="1">
                <a:solidFill>
                  <a:srgbClr val="4D5867"/>
                </a:solidFill>
                <a:latin typeface="Roboto"/>
                <a:cs typeface="Roboto"/>
              </a:rPr>
              <a:t> </a:t>
            </a:r>
            <a:r>
              <a:rPr dirty="0" sz="1450" b="1">
                <a:solidFill>
                  <a:srgbClr val="4D5867"/>
                </a:solidFill>
                <a:latin typeface="Roboto"/>
                <a:cs typeface="Roboto"/>
              </a:rPr>
              <a:t>GNU</a:t>
            </a:r>
            <a:r>
              <a:rPr dirty="0" sz="1450" spc="-25" b="1">
                <a:solidFill>
                  <a:srgbClr val="4D5867"/>
                </a:solidFill>
                <a:latin typeface="Roboto"/>
                <a:cs typeface="Roboto"/>
              </a:rPr>
              <a:t> </a:t>
            </a:r>
            <a:r>
              <a:rPr dirty="0" sz="1450" spc="-10" b="1">
                <a:solidFill>
                  <a:srgbClr val="4D5867"/>
                </a:solidFill>
                <a:latin typeface="Roboto"/>
                <a:cs typeface="Roboto"/>
              </a:rPr>
              <a:t>operating </a:t>
            </a:r>
            <a:r>
              <a:rPr dirty="0" sz="1450" b="1">
                <a:solidFill>
                  <a:srgbClr val="4D5867"/>
                </a:solidFill>
                <a:latin typeface="Roboto"/>
                <a:cs typeface="Roboto"/>
              </a:rPr>
              <a:t>systems.</a:t>
            </a:r>
            <a:r>
              <a:rPr dirty="0" sz="1450" spc="-30" b="1">
                <a:solidFill>
                  <a:srgbClr val="4D5867"/>
                </a:solidFill>
                <a:latin typeface="Roboto"/>
                <a:cs typeface="Roboto"/>
              </a:rPr>
              <a:t> </a:t>
            </a:r>
            <a:r>
              <a:rPr dirty="0" sz="1450" b="1">
                <a:solidFill>
                  <a:srgbClr val="4D5867"/>
                </a:solidFill>
                <a:latin typeface="Roboto"/>
                <a:cs typeface="Roboto"/>
              </a:rPr>
              <a:t>It</a:t>
            </a:r>
            <a:r>
              <a:rPr dirty="0" sz="1450" spc="-30" b="1">
                <a:solidFill>
                  <a:srgbClr val="4D5867"/>
                </a:solidFill>
                <a:latin typeface="Roboto"/>
                <a:cs typeface="Roboto"/>
              </a:rPr>
              <a:t> </a:t>
            </a:r>
            <a:r>
              <a:rPr dirty="0" sz="1450" b="1">
                <a:solidFill>
                  <a:srgbClr val="4D5867"/>
                </a:solidFill>
                <a:latin typeface="Roboto"/>
                <a:cs typeface="Roboto"/>
              </a:rPr>
              <a:t>is</a:t>
            </a:r>
            <a:r>
              <a:rPr dirty="0" sz="1450" spc="-25" b="1">
                <a:solidFill>
                  <a:srgbClr val="4D5867"/>
                </a:solidFill>
                <a:latin typeface="Roboto"/>
                <a:cs typeface="Roboto"/>
              </a:rPr>
              <a:t> </a:t>
            </a:r>
            <a:r>
              <a:rPr dirty="0" sz="1450" b="1">
                <a:solidFill>
                  <a:srgbClr val="4D5867"/>
                </a:solidFill>
                <a:latin typeface="Roboto"/>
                <a:cs typeface="Roboto"/>
              </a:rPr>
              <a:t>similar</a:t>
            </a:r>
            <a:r>
              <a:rPr dirty="0" sz="1450" spc="-30" b="1">
                <a:solidFill>
                  <a:srgbClr val="4D5867"/>
                </a:solidFill>
                <a:latin typeface="Roboto"/>
                <a:cs typeface="Roboto"/>
              </a:rPr>
              <a:t> </a:t>
            </a:r>
            <a:r>
              <a:rPr dirty="0" sz="1450" b="1">
                <a:solidFill>
                  <a:srgbClr val="4D5867"/>
                </a:solidFill>
                <a:latin typeface="Roboto"/>
                <a:cs typeface="Roboto"/>
              </a:rPr>
              <a:t>to</a:t>
            </a:r>
            <a:r>
              <a:rPr dirty="0" sz="1450" spc="-25" b="1">
                <a:solidFill>
                  <a:srgbClr val="4D5867"/>
                </a:solidFill>
                <a:latin typeface="Roboto"/>
                <a:cs typeface="Roboto"/>
              </a:rPr>
              <a:t> </a:t>
            </a:r>
            <a:r>
              <a:rPr dirty="0" sz="1450" b="1">
                <a:solidFill>
                  <a:srgbClr val="4D5867"/>
                </a:solidFill>
                <a:latin typeface="Roboto"/>
                <a:cs typeface="Roboto"/>
              </a:rPr>
              <a:t>the</a:t>
            </a:r>
            <a:r>
              <a:rPr dirty="0" sz="1450" spc="-30" b="1">
                <a:solidFill>
                  <a:srgbClr val="4D5867"/>
                </a:solidFill>
                <a:latin typeface="Roboto"/>
                <a:cs typeface="Roboto"/>
              </a:rPr>
              <a:t> </a:t>
            </a:r>
            <a:r>
              <a:rPr dirty="0" sz="1450" spc="-20" b="1">
                <a:solidFill>
                  <a:srgbClr val="4D5867"/>
                </a:solidFill>
                <a:latin typeface="Roboto"/>
                <a:cs typeface="Roboto"/>
              </a:rPr>
              <a:t>command-</a:t>
            </a:r>
            <a:r>
              <a:rPr dirty="0" sz="1450" b="1">
                <a:solidFill>
                  <a:srgbClr val="4D5867"/>
                </a:solidFill>
                <a:latin typeface="Roboto"/>
                <a:cs typeface="Roboto"/>
              </a:rPr>
              <a:t>line</a:t>
            </a:r>
            <a:r>
              <a:rPr dirty="0" sz="1450" spc="-30" b="1">
                <a:solidFill>
                  <a:srgbClr val="4D5867"/>
                </a:solidFill>
                <a:latin typeface="Roboto"/>
                <a:cs typeface="Roboto"/>
              </a:rPr>
              <a:t> </a:t>
            </a:r>
            <a:r>
              <a:rPr dirty="0" sz="1450" b="1">
                <a:solidFill>
                  <a:srgbClr val="4D5867"/>
                </a:solidFill>
                <a:latin typeface="Roboto"/>
                <a:cs typeface="Roboto"/>
              </a:rPr>
              <a:t>shell</a:t>
            </a:r>
            <a:r>
              <a:rPr dirty="0" sz="1450" spc="-25" b="1">
                <a:solidFill>
                  <a:srgbClr val="4D5867"/>
                </a:solidFill>
                <a:latin typeface="Roboto"/>
                <a:cs typeface="Roboto"/>
              </a:rPr>
              <a:t> </a:t>
            </a:r>
            <a:r>
              <a:rPr dirty="0" sz="1450" b="1">
                <a:solidFill>
                  <a:srgbClr val="4D5867"/>
                </a:solidFill>
                <a:latin typeface="Roboto"/>
                <a:cs typeface="Roboto"/>
              </a:rPr>
              <a:t>with</a:t>
            </a:r>
            <a:r>
              <a:rPr dirty="0" sz="1450" spc="-30" b="1">
                <a:solidFill>
                  <a:srgbClr val="4D5867"/>
                </a:solidFill>
                <a:latin typeface="Roboto"/>
                <a:cs typeface="Roboto"/>
              </a:rPr>
              <a:t> </a:t>
            </a:r>
            <a:r>
              <a:rPr dirty="0" sz="1450" b="1">
                <a:solidFill>
                  <a:srgbClr val="4D5867"/>
                </a:solidFill>
                <a:latin typeface="Roboto"/>
                <a:cs typeface="Roboto"/>
              </a:rPr>
              <a:t>extra</a:t>
            </a:r>
            <a:r>
              <a:rPr dirty="0" sz="1450" spc="-25" b="1">
                <a:solidFill>
                  <a:srgbClr val="4D5867"/>
                </a:solidFill>
                <a:latin typeface="Roboto"/>
                <a:cs typeface="Roboto"/>
              </a:rPr>
              <a:t> </a:t>
            </a:r>
            <a:r>
              <a:rPr dirty="0" sz="1450" spc="-10" b="1">
                <a:solidFill>
                  <a:srgbClr val="4D5867"/>
                </a:solidFill>
                <a:latin typeface="Roboto"/>
                <a:cs typeface="Roboto"/>
              </a:rPr>
              <a:t>features</a:t>
            </a:r>
            <a:r>
              <a:rPr dirty="0" sz="1450" spc="500" b="1">
                <a:solidFill>
                  <a:srgbClr val="4D5867"/>
                </a:solidFill>
                <a:latin typeface="Roboto"/>
                <a:cs typeface="Roboto"/>
              </a:rPr>
              <a:t> </a:t>
            </a:r>
            <a:r>
              <a:rPr dirty="0" sz="1450" b="1">
                <a:solidFill>
                  <a:srgbClr val="4D5867"/>
                </a:solidFill>
                <a:latin typeface="Roboto"/>
                <a:cs typeface="Roboto"/>
              </a:rPr>
              <a:t>incorporated,</a:t>
            </a:r>
            <a:r>
              <a:rPr dirty="0" sz="1450" spc="-25" b="1">
                <a:solidFill>
                  <a:srgbClr val="4D5867"/>
                </a:solidFill>
                <a:latin typeface="Roboto"/>
                <a:cs typeface="Roboto"/>
              </a:rPr>
              <a:t> </a:t>
            </a:r>
            <a:r>
              <a:rPr dirty="0" sz="1450" b="1">
                <a:solidFill>
                  <a:srgbClr val="4D5867"/>
                </a:solidFill>
                <a:latin typeface="Roboto"/>
                <a:cs typeface="Roboto"/>
              </a:rPr>
              <a:t>and</a:t>
            </a:r>
            <a:r>
              <a:rPr dirty="0" sz="1450" spc="-25" b="1">
                <a:solidFill>
                  <a:srgbClr val="4D5867"/>
                </a:solidFill>
                <a:latin typeface="Roboto"/>
                <a:cs typeface="Roboto"/>
              </a:rPr>
              <a:t> </a:t>
            </a:r>
            <a:r>
              <a:rPr dirty="0" sz="1450" b="1">
                <a:solidFill>
                  <a:srgbClr val="4D5867"/>
                </a:solidFill>
                <a:latin typeface="Roboto"/>
                <a:cs typeface="Roboto"/>
              </a:rPr>
              <a:t>bash</a:t>
            </a:r>
            <a:r>
              <a:rPr dirty="0" sz="1450" spc="-25" b="1">
                <a:solidFill>
                  <a:srgbClr val="4D5867"/>
                </a:solidFill>
                <a:latin typeface="Roboto"/>
                <a:cs typeface="Roboto"/>
              </a:rPr>
              <a:t> </a:t>
            </a:r>
            <a:r>
              <a:rPr dirty="0" sz="1450" b="1">
                <a:solidFill>
                  <a:srgbClr val="4D5867"/>
                </a:solidFill>
                <a:latin typeface="Roboto"/>
                <a:cs typeface="Roboto"/>
              </a:rPr>
              <a:t>is</a:t>
            </a:r>
            <a:r>
              <a:rPr dirty="0" sz="1450" spc="-25" b="1">
                <a:solidFill>
                  <a:srgbClr val="4D5867"/>
                </a:solidFill>
                <a:latin typeface="Roboto"/>
                <a:cs typeface="Roboto"/>
              </a:rPr>
              <a:t> </a:t>
            </a:r>
            <a:r>
              <a:rPr dirty="0" sz="1450" b="1">
                <a:solidFill>
                  <a:srgbClr val="4D5867"/>
                </a:solidFill>
                <a:latin typeface="Roboto"/>
                <a:cs typeface="Roboto"/>
              </a:rPr>
              <a:t>a</a:t>
            </a:r>
            <a:r>
              <a:rPr dirty="0" sz="1450" spc="-20" b="1">
                <a:solidFill>
                  <a:srgbClr val="4D5867"/>
                </a:solidFill>
                <a:latin typeface="Roboto"/>
                <a:cs typeface="Roboto"/>
              </a:rPr>
              <a:t> </a:t>
            </a:r>
            <a:r>
              <a:rPr dirty="0" sz="1450" b="1">
                <a:solidFill>
                  <a:srgbClr val="4D5867"/>
                </a:solidFill>
                <a:latin typeface="Roboto"/>
                <a:cs typeface="Roboto"/>
              </a:rPr>
              <a:t>speciﬁed</a:t>
            </a:r>
            <a:r>
              <a:rPr dirty="0" sz="1450" spc="-25" b="1">
                <a:solidFill>
                  <a:srgbClr val="4D5867"/>
                </a:solidFill>
                <a:latin typeface="Roboto"/>
                <a:cs typeface="Roboto"/>
              </a:rPr>
              <a:t> </a:t>
            </a:r>
            <a:r>
              <a:rPr dirty="0" sz="1450" b="1">
                <a:solidFill>
                  <a:srgbClr val="4D5867"/>
                </a:solidFill>
                <a:latin typeface="Roboto"/>
                <a:cs typeface="Roboto"/>
              </a:rPr>
              <a:t>part</a:t>
            </a:r>
            <a:r>
              <a:rPr dirty="0" sz="1450" spc="-25" b="1">
                <a:solidFill>
                  <a:srgbClr val="4D5867"/>
                </a:solidFill>
                <a:latin typeface="Roboto"/>
                <a:cs typeface="Roboto"/>
              </a:rPr>
              <a:t> </a:t>
            </a:r>
            <a:r>
              <a:rPr dirty="0" sz="1450" b="1">
                <a:solidFill>
                  <a:srgbClr val="4D5867"/>
                </a:solidFill>
                <a:latin typeface="Roboto"/>
                <a:cs typeface="Roboto"/>
              </a:rPr>
              <a:t>of</a:t>
            </a:r>
            <a:r>
              <a:rPr dirty="0" sz="1450" spc="-25" b="1">
                <a:solidFill>
                  <a:srgbClr val="4D5867"/>
                </a:solidFill>
                <a:latin typeface="Roboto"/>
                <a:cs typeface="Roboto"/>
              </a:rPr>
              <a:t> </a:t>
            </a:r>
            <a:r>
              <a:rPr dirty="0" sz="1450" b="1">
                <a:solidFill>
                  <a:srgbClr val="4D5867"/>
                </a:solidFill>
                <a:latin typeface="Roboto"/>
                <a:cs typeface="Roboto"/>
              </a:rPr>
              <a:t>IEEE</a:t>
            </a:r>
            <a:r>
              <a:rPr dirty="0" sz="1450" spc="-20" b="1">
                <a:solidFill>
                  <a:srgbClr val="4D5867"/>
                </a:solidFill>
                <a:latin typeface="Roboto"/>
                <a:cs typeface="Roboto"/>
              </a:rPr>
              <a:t> </a:t>
            </a:r>
            <a:r>
              <a:rPr dirty="0" sz="1450" b="1">
                <a:solidFill>
                  <a:srgbClr val="4D5867"/>
                </a:solidFill>
                <a:latin typeface="Roboto"/>
                <a:cs typeface="Roboto"/>
              </a:rPr>
              <a:t>POSIX.</a:t>
            </a:r>
            <a:r>
              <a:rPr dirty="0" sz="1450" spc="-25" b="1">
                <a:solidFill>
                  <a:srgbClr val="4D5867"/>
                </a:solidFill>
                <a:latin typeface="Roboto"/>
                <a:cs typeface="Roboto"/>
              </a:rPr>
              <a:t> </a:t>
            </a:r>
            <a:r>
              <a:rPr dirty="0" sz="1450" b="1">
                <a:solidFill>
                  <a:srgbClr val="4D5867"/>
                </a:solidFill>
                <a:latin typeface="Roboto"/>
                <a:cs typeface="Roboto"/>
              </a:rPr>
              <a:t>Bash</a:t>
            </a:r>
            <a:r>
              <a:rPr dirty="0" sz="1450" spc="-25" b="1">
                <a:solidFill>
                  <a:srgbClr val="4D5867"/>
                </a:solidFill>
                <a:latin typeface="Roboto"/>
                <a:cs typeface="Roboto"/>
              </a:rPr>
              <a:t> </a:t>
            </a:r>
            <a:r>
              <a:rPr dirty="0" sz="1450" b="1">
                <a:solidFill>
                  <a:srgbClr val="4D5867"/>
                </a:solidFill>
                <a:latin typeface="Roboto"/>
                <a:cs typeface="Roboto"/>
              </a:rPr>
              <a:t>Shell</a:t>
            </a:r>
            <a:r>
              <a:rPr dirty="0" sz="1450" spc="-25" b="1">
                <a:solidFill>
                  <a:srgbClr val="4D5867"/>
                </a:solidFill>
                <a:latin typeface="Roboto"/>
                <a:cs typeface="Roboto"/>
              </a:rPr>
              <a:t> </a:t>
            </a:r>
            <a:r>
              <a:rPr dirty="0" sz="1450" b="1">
                <a:solidFill>
                  <a:srgbClr val="4D5867"/>
                </a:solidFill>
                <a:latin typeface="Roboto"/>
                <a:cs typeface="Roboto"/>
              </a:rPr>
              <a:t>is</a:t>
            </a:r>
            <a:r>
              <a:rPr dirty="0" sz="1450" spc="-25" b="1">
                <a:solidFill>
                  <a:srgbClr val="4D5867"/>
                </a:solidFill>
                <a:latin typeface="Roboto"/>
                <a:cs typeface="Roboto"/>
              </a:rPr>
              <a:t> </a:t>
            </a:r>
            <a:r>
              <a:rPr dirty="0" sz="1450" spc="-10" b="1">
                <a:solidFill>
                  <a:srgbClr val="4D5867"/>
                </a:solidFill>
                <a:latin typeface="Roboto"/>
                <a:cs typeface="Roboto"/>
              </a:rPr>
              <a:t>widely </a:t>
            </a:r>
            <a:r>
              <a:rPr dirty="0" sz="1450" b="1">
                <a:solidFill>
                  <a:srgbClr val="4D5867"/>
                </a:solidFill>
                <a:latin typeface="Roboto"/>
                <a:cs typeface="Roboto"/>
              </a:rPr>
              <a:t>available</a:t>
            </a:r>
            <a:r>
              <a:rPr dirty="0" sz="1450" spc="-20" b="1">
                <a:solidFill>
                  <a:srgbClr val="4D5867"/>
                </a:solidFill>
                <a:latin typeface="Roboto"/>
                <a:cs typeface="Roboto"/>
              </a:rPr>
              <a:t> </a:t>
            </a:r>
            <a:r>
              <a:rPr dirty="0" sz="1450" b="1">
                <a:solidFill>
                  <a:srgbClr val="4D5867"/>
                </a:solidFill>
                <a:latin typeface="Roboto"/>
                <a:cs typeface="Roboto"/>
              </a:rPr>
              <a:t>for</a:t>
            </a:r>
            <a:r>
              <a:rPr dirty="0" sz="1450" spc="-20" b="1">
                <a:solidFill>
                  <a:srgbClr val="4D5867"/>
                </a:solidFill>
                <a:latin typeface="Roboto"/>
                <a:cs typeface="Roboto"/>
              </a:rPr>
              <a:t> </a:t>
            </a:r>
            <a:r>
              <a:rPr dirty="0" sz="1450" b="1">
                <a:solidFill>
                  <a:srgbClr val="4D5867"/>
                </a:solidFill>
                <a:latin typeface="Roboto"/>
                <a:cs typeface="Roboto"/>
              </a:rPr>
              <a:t>operating</a:t>
            </a:r>
            <a:r>
              <a:rPr dirty="0" sz="1450" spc="-20" b="1">
                <a:solidFill>
                  <a:srgbClr val="4D5867"/>
                </a:solidFill>
                <a:latin typeface="Roboto"/>
                <a:cs typeface="Roboto"/>
              </a:rPr>
              <a:t> </a:t>
            </a:r>
            <a:r>
              <a:rPr dirty="0" sz="1450" b="1">
                <a:solidFill>
                  <a:srgbClr val="4D5867"/>
                </a:solidFill>
                <a:latin typeface="Roboto"/>
                <a:cs typeface="Roboto"/>
              </a:rPr>
              <a:t>systems</a:t>
            </a:r>
            <a:r>
              <a:rPr dirty="0" sz="1450" spc="-20" b="1">
                <a:solidFill>
                  <a:srgbClr val="4D5867"/>
                </a:solidFill>
                <a:latin typeface="Roboto"/>
                <a:cs typeface="Roboto"/>
              </a:rPr>
              <a:t> </a:t>
            </a:r>
            <a:r>
              <a:rPr dirty="0" sz="1450" b="1">
                <a:solidFill>
                  <a:srgbClr val="4D5867"/>
                </a:solidFill>
                <a:latin typeface="Roboto"/>
                <a:cs typeface="Roboto"/>
              </a:rPr>
              <a:t>and</a:t>
            </a:r>
            <a:r>
              <a:rPr dirty="0" sz="1450" spc="-15" b="1">
                <a:solidFill>
                  <a:srgbClr val="4D5867"/>
                </a:solidFill>
                <a:latin typeface="Roboto"/>
                <a:cs typeface="Roboto"/>
              </a:rPr>
              <a:t> </a:t>
            </a:r>
            <a:r>
              <a:rPr dirty="0" sz="1450" b="1">
                <a:solidFill>
                  <a:srgbClr val="4D5867"/>
                </a:solidFill>
                <a:latin typeface="Roboto"/>
                <a:cs typeface="Roboto"/>
              </a:rPr>
              <a:t>is</a:t>
            </a:r>
            <a:r>
              <a:rPr dirty="0" sz="1450" spc="-20" b="1">
                <a:solidFill>
                  <a:srgbClr val="4D5867"/>
                </a:solidFill>
                <a:latin typeface="Roboto"/>
                <a:cs typeface="Roboto"/>
              </a:rPr>
              <a:t> </a:t>
            </a:r>
            <a:r>
              <a:rPr dirty="0" sz="1450" b="1">
                <a:solidFill>
                  <a:srgbClr val="4D5867"/>
                </a:solidFill>
                <a:latin typeface="Roboto"/>
                <a:cs typeface="Roboto"/>
              </a:rPr>
              <a:t>a</a:t>
            </a:r>
            <a:r>
              <a:rPr dirty="0" sz="1450" spc="-20" b="1">
                <a:solidFill>
                  <a:srgbClr val="4D5867"/>
                </a:solidFill>
                <a:latin typeface="Roboto"/>
                <a:cs typeface="Roboto"/>
              </a:rPr>
              <a:t> </a:t>
            </a:r>
            <a:r>
              <a:rPr dirty="0" sz="1450" b="1">
                <a:solidFill>
                  <a:srgbClr val="4D5867"/>
                </a:solidFill>
                <a:latin typeface="Roboto"/>
                <a:cs typeface="Roboto"/>
              </a:rPr>
              <a:t>default</a:t>
            </a:r>
            <a:r>
              <a:rPr dirty="0" sz="1450" spc="-20" b="1">
                <a:solidFill>
                  <a:srgbClr val="4D5867"/>
                </a:solidFill>
                <a:latin typeface="Roboto"/>
                <a:cs typeface="Roboto"/>
              </a:rPr>
              <a:t> command-</a:t>
            </a:r>
            <a:r>
              <a:rPr dirty="0" sz="1450" b="1">
                <a:solidFill>
                  <a:srgbClr val="4D5867"/>
                </a:solidFill>
                <a:latin typeface="Roboto"/>
                <a:cs typeface="Roboto"/>
              </a:rPr>
              <a:t>line</a:t>
            </a:r>
            <a:r>
              <a:rPr dirty="0" sz="1450" spc="-15" b="1">
                <a:solidFill>
                  <a:srgbClr val="4D5867"/>
                </a:solidFill>
                <a:latin typeface="Roboto"/>
                <a:cs typeface="Roboto"/>
              </a:rPr>
              <a:t> </a:t>
            </a:r>
            <a:r>
              <a:rPr dirty="0" sz="1450" b="1">
                <a:solidFill>
                  <a:srgbClr val="4D5867"/>
                </a:solidFill>
                <a:latin typeface="Roboto"/>
                <a:cs typeface="Roboto"/>
              </a:rPr>
              <a:t>interpreter</a:t>
            </a:r>
            <a:r>
              <a:rPr dirty="0" sz="1450" spc="-20" b="1">
                <a:solidFill>
                  <a:srgbClr val="4D5867"/>
                </a:solidFill>
                <a:latin typeface="Roboto"/>
                <a:cs typeface="Roboto"/>
              </a:rPr>
              <a:t> </a:t>
            </a:r>
            <a:r>
              <a:rPr dirty="0" sz="1450" spc="-25" b="1">
                <a:solidFill>
                  <a:srgbClr val="4D5867"/>
                </a:solidFill>
                <a:latin typeface="Roboto"/>
                <a:cs typeface="Roboto"/>
              </a:rPr>
              <a:t>for </a:t>
            </a:r>
            <a:r>
              <a:rPr dirty="0" sz="1450" b="1">
                <a:solidFill>
                  <a:srgbClr val="4D5867"/>
                </a:solidFill>
                <a:latin typeface="Roboto"/>
                <a:cs typeface="Roboto"/>
              </a:rPr>
              <a:t>almost</a:t>
            </a:r>
            <a:r>
              <a:rPr dirty="0" sz="1450" spc="-40" b="1">
                <a:solidFill>
                  <a:srgbClr val="4D5867"/>
                </a:solidFill>
                <a:latin typeface="Roboto"/>
                <a:cs typeface="Roboto"/>
              </a:rPr>
              <a:t> </a:t>
            </a:r>
            <a:r>
              <a:rPr dirty="0" sz="1450" b="1">
                <a:solidFill>
                  <a:srgbClr val="4D5867"/>
                </a:solidFill>
                <a:latin typeface="Roboto"/>
                <a:cs typeface="Roboto"/>
              </a:rPr>
              <a:t>all</a:t>
            </a:r>
            <a:r>
              <a:rPr dirty="0" sz="1450" spc="-35" b="1">
                <a:solidFill>
                  <a:srgbClr val="4D5867"/>
                </a:solidFill>
                <a:latin typeface="Roboto"/>
                <a:cs typeface="Roboto"/>
              </a:rPr>
              <a:t> </a:t>
            </a:r>
            <a:r>
              <a:rPr dirty="0" sz="1450" spc="-10" b="1">
                <a:solidFill>
                  <a:srgbClr val="4D5867"/>
                </a:solidFill>
                <a:latin typeface="Roboto"/>
                <a:cs typeface="Roboto"/>
              </a:rPr>
              <a:t>GNU/Linux</a:t>
            </a:r>
            <a:r>
              <a:rPr dirty="0" sz="1450" spc="-40" b="1">
                <a:solidFill>
                  <a:srgbClr val="4D5867"/>
                </a:solidFill>
                <a:latin typeface="Roboto"/>
                <a:cs typeface="Roboto"/>
              </a:rPr>
              <a:t> </a:t>
            </a:r>
            <a:r>
              <a:rPr dirty="0" sz="1450" b="1">
                <a:solidFill>
                  <a:srgbClr val="4D5867"/>
                </a:solidFill>
                <a:latin typeface="Roboto"/>
                <a:cs typeface="Roboto"/>
              </a:rPr>
              <a:t>systems.</a:t>
            </a:r>
            <a:r>
              <a:rPr dirty="0" sz="1450" spc="-35" b="1">
                <a:solidFill>
                  <a:srgbClr val="4D5867"/>
                </a:solidFill>
                <a:latin typeface="Roboto"/>
                <a:cs typeface="Roboto"/>
              </a:rPr>
              <a:t> </a:t>
            </a:r>
            <a:r>
              <a:rPr dirty="0" sz="1450" b="1">
                <a:solidFill>
                  <a:srgbClr val="4D5867"/>
                </a:solidFill>
                <a:latin typeface="Roboto"/>
                <a:cs typeface="Roboto"/>
              </a:rPr>
              <a:t>Bash</a:t>
            </a:r>
            <a:r>
              <a:rPr dirty="0" sz="1450" spc="-40" b="1">
                <a:solidFill>
                  <a:srgbClr val="4D5867"/>
                </a:solidFill>
                <a:latin typeface="Roboto"/>
                <a:cs typeface="Roboto"/>
              </a:rPr>
              <a:t> </a:t>
            </a:r>
            <a:r>
              <a:rPr dirty="0" sz="1450" b="1">
                <a:solidFill>
                  <a:srgbClr val="4D5867"/>
                </a:solidFill>
                <a:latin typeface="Roboto"/>
                <a:cs typeface="Roboto"/>
              </a:rPr>
              <a:t>also</a:t>
            </a:r>
            <a:r>
              <a:rPr dirty="0" sz="1450" spc="-35" b="1">
                <a:solidFill>
                  <a:srgbClr val="4D5867"/>
                </a:solidFill>
                <a:latin typeface="Roboto"/>
                <a:cs typeface="Roboto"/>
              </a:rPr>
              <a:t> </a:t>
            </a:r>
            <a:r>
              <a:rPr dirty="0" sz="1450" b="1">
                <a:solidFill>
                  <a:srgbClr val="4D5867"/>
                </a:solidFill>
                <a:latin typeface="Roboto"/>
                <a:cs typeface="Roboto"/>
              </a:rPr>
              <a:t>includes</a:t>
            </a:r>
            <a:r>
              <a:rPr dirty="0" sz="1450" spc="-40" b="1">
                <a:solidFill>
                  <a:srgbClr val="4D5867"/>
                </a:solidFill>
                <a:latin typeface="Roboto"/>
                <a:cs typeface="Roboto"/>
              </a:rPr>
              <a:t> </a:t>
            </a:r>
            <a:r>
              <a:rPr dirty="0" sz="1450" b="1">
                <a:solidFill>
                  <a:srgbClr val="4D5867"/>
                </a:solidFill>
                <a:latin typeface="Roboto"/>
                <a:cs typeface="Roboto"/>
              </a:rPr>
              <a:t>the</a:t>
            </a:r>
            <a:r>
              <a:rPr dirty="0" sz="1450" spc="-35" b="1">
                <a:solidFill>
                  <a:srgbClr val="4D5867"/>
                </a:solidFill>
                <a:latin typeface="Roboto"/>
                <a:cs typeface="Roboto"/>
              </a:rPr>
              <a:t> </a:t>
            </a:r>
            <a:r>
              <a:rPr dirty="0" sz="1450" b="1">
                <a:solidFill>
                  <a:srgbClr val="4D5867"/>
                </a:solidFill>
                <a:latin typeface="Roboto"/>
                <a:cs typeface="Roboto"/>
              </a:rPr>
              <a:t>features</a:t>
            </a:r>
            <a:r>
              <a:rPr dirty="0" sz="1450" spc="-35" b="1">
                <a:solidFill>
                  <a:srgbClr val="4D5867"/>
                </a:solidFill>
                <a:latin typeface="Roboto"/>
                <a:cs typeface="Roboto"/>
              </a:rPr>
              <a:t> </a:t>
            </a:r>
            <a:r>
              <a:rPr dirty="0" sz="1450" b="1">
                <a:solidFill>
                  <a:srgbClr val="4D5867"/>
                </a:solidFill>
                <a:latin typeface="Roboto"/>
                <a:cs typeface="Roboto"/>
              </a:rPr>
              <a:t>of</a:t>
            </a:r>
            <a:r>
              <a:rPr dirty="0" sz="1450" spc="-40" b="1">
                <a:solidFill>
                  <a:srgbClr val="4D5867"/>
                </a:solidFill>
                <a:latin typeface="Roboto"/>
                <a:cs typeface="Roboto"/>
              </a:rPr>
              <a:t> </a:t>
            </a:r>
            <a:r>
              <a:rPr dirty="0" sz="1450" b="1">
                <a:solidFill>
                  <a:srgbClr val="4D5867"/>
                </a:solidFill>
                <a:latin typeface="Roboto"/>
                <a:cs typeface="Roboto"/>
              </a:rPr>
              <a:t>Cshell</a:t>
            </a:r>
            <a:r>
              <a:rPr dirty="0" sz="1450" spc="-35" b="1">
                <a:solidFill>
                  <a:srgbClr val="4D5867"/>
                </a:solidFill>
                <a:latin typeface="Roboto"/>
                <a:cs typeface="Roboto"/>
              </a:rPr>
              <a:t> </a:t>
            </a:r>
            <a:r>
              <a:rPr dirty="0" sz="1450" spc="-25" b="1">
                <a:solidFill>
                  <a:srgbClr val="4D5867"/>
                </a:solidFill>
                <a:latin typeface="Roboto"/>
                <a:cs typeface="Roboto"/>
              </a:rPr>
              <a:t>and </a:t>
            </a:r>
            <a:r>
              <a:rPr dirty="0" sz="1450" spc="-10" b="1">
                <a:solidFill>
                  <a:srgbClr val="4D5867"/>
                </a:solidFill>
                <a:latin typeface="Roboto"/>
                <a:cs typeface="Roboto"/>
              </a:rPr>
              <a:t>Kshell.</a:t>
            </a:r>
            <a:endParaRPr sz="1450">
              <a:latin typeface="Roboto"/>
              <a:cs typeface="Roboto"/>
            </a:endParaRPr>
          </a:p>
          <a:p>
            <a:pPr>
              <a:lnSpc>
                <a:spcPct val="100000"/>
              </a:lnSpc>
            </a:pPr>
            <a:endParaRPr sz="1450">
              <a:latin typeface="Roboto"/>
              <a:cs typeface="Roboto"/>
            </a:endParaRPr>
          </a:p>
          <a:p>
            <a:pPr>
              <a:lnSpc>
                <a:spcPct val="100000"/>
              </a:lnSpc>
              <a:spcBef>
                <a:spcPts val="215"/>
              </a:spcBef>
            </a:pPr>
            <a:endParaRPr sz="1450">
              <a:latin typeface="Roboto"/>
              <a:cs typeface="Roboto"/>
            </a:endParaRPr>
          </a:p>
          <a:p>
            <a:pPr marL="12700">
              <a:lnSpc>
                <a:spcPct val="100000"/>
              </a:lnSpc>
            </a:pPr>
            <a:r>
              <a:rPr dirty="0" sz="2350" spc="-10" b="1">
                <a:solidFill>
                  <a:srgbClr val="0F656D"/>
                </a:solidFill>
                <a:latin typeface="Roboto"/>
                <a:cs typeface="Roboto"/>
              </a:rPr>
              <a:t>Understanding</a:t>
            </a:r>
            <a:r>
              <a:rPr dirty="0" sz="2350" spc="-35" b="1">
                <a:solidFill>
                  <a:srgbClr val="0F656D"/>
                </a:solidFill>
                <a:latin typeface="Roboto"/>
                <a:cs typeface="Roboto"/>
              </a:rPr>
              <a:t> </a:t>
            </a:r>
            <a:r>
              <a:rPr dirty="0" sz="2350" b="1">
                <a:solidFill>
                  <a:srgbClr val="0F656D"/>
                </a:solidFill>
                <a:latin typeface="Roboto"/>
                <a:cs typeface="Roboto"/>
              </a:rPr>
              <a:t>of</a:t>
            </a:r>
            <a:r>
              <a:rPr dirty="0" sz="2350" spc="-35" b="1">
                <a:solidFill>
                  <a:srgbClr val="0F656D"/>
                </a:solidFill>
                <a:latin typeface="Roboto"/>
                <a:cs typeface="Roboto"/>
              </a:rPr>
              <a:t> </a:t>
            </a:r>
            <a:r>
              <a:rPr dirty="0" sz="2350" b="1">
                <a:solidFill>
                  <a:srgbClr val="0F656D"/>
                </a:solidFill>
                <a:latin typeface="Roboto"/>
                <a:cs typeface="Roboto"/>
              </a:rPr>
              <a:t>Bash</a:t>
            </a:r>
            <a:r>
              <a:rPr dirty="0" sz="2350" spc="-35" b="1">
                <a:solidFill>
                  <a:srgbClr val="0F656D"/>
                </a:solidFill>
                <a:latin typeface="Roboto"/>
                <a:cs typeface="Roboto"/>
              </a:rPr>
              <a:t> </a:t>
            </a:r>
            <a:r>
              <a:rPr dirty="0" sz="2350" b="1">
                <a:solidFill>
                  <a:srgbClr val="0F656D"/>
                </a:solidFill>
                <a:latin typeface="Roboto"/>
                <a:cs typeface="Roboto"/>
              </a:rPr>
              <a:t>Shell</a:t>
            </a:r>
            <a:r>
              <a:rPr dirty="0" sz="2350" spc="-35" b="1">
                <a:solidFill>
                  <a:srgbClr val="0F656D"/>
                </a:solidFill>
                <a:latin typeface="Roboto"/>
                <a:cs typeface="Roboto"/>
              </a:rPr>
              <a:t> </a:t>
            </a:r>
            <a:r>
              <a:rPr dirty="0" sz="2350" b="1">
                <a:solidFill>
                  <a:srgbClr val="0F656D"/>
                </a:solidFill>
                <a:latin typeface="Roboto"/>
                <a:cs typeface="Roboto"/>
              </a:rPr>
              <a:t>in</a:t>
            </a:r>
            <a:r>
              <a:rPr dirty="0" sz="2350" spc="-35" b="1">
                <a:solidFill>
                  <a:srgbClr val="0F656D"/>
                </a:solidFill>
                <a:latin typeface="Roboto"/>
                <a:cs typeface="Roboto"/>
              </a:rPr>
              <a:t> </a:t>
            </a:r>
            <a:r>
              <a:rPr dirty="0" sz="2350" spc="-10" b="1">
                <a:solidFill>
                  <a:srgbClr val="0F656D"/>
                </a:solidFill>
                <a:latin typeface="Roboto"/>
                <a:cs typeface="Roboto"/>
              </a:rPr>
              <a:t>Linux</a:t>
            </a:r>
            <a:endParaRPr sz="2350">
              <a:latin typeface="Roboto"/>
              <a:cs typeface="Roboto"/>
            </a:endParaRPr>
          </a:p>
          <a:p>
            <a:pPr marL="12700">
              <a:lnSpc>
                <a:spcPct val="100000"/>
              </a:lnSpc>
              <a:spcBef>
                <a:spcPts val="1070"/>
              </a:spcBef>
            </a:pPr>
            <a:r>
              <a:rPr dirty="0" sz="1450" spc="-45" b="1">
                <a:solidFill>
                  <a:srgbClr val="4D5867"/>
                </a:solidFill>
                <a:latin typeface="Roboto"/>
                <a:cs typeface="Roboto"/>
              </a:rPr>
              <a:t>Let’s</a:t>
            </a:r>
            <a:r>
              <a:rPr dirty="0" sz="1450" spc="-20" b="1">
                <a:solidFill>
                  <a:srgbClr val="4D5867"/>
                </a:solidFill>
                <a:latin typeface="Roboto"/>
                <a:cs typeface="Roboto"/>
              </a:rPr>
              <a:t> </a:t>
            </a:r>
            <a:r>
              <a:rPr dirty="0" sz="1450" b="1">
                <a:solidFill>
                  <a:srgbClr val="4D5867"/>
                </a:solidFill>
                <a:latin typeface="Roboto"/>
                <a:cs typeface="Roboto"/>
              </a:rPr>
              <a:t>see</a:t>
            </a:r>
            <a:r>
              <a:rPr dirty="0" sz="1450" spc="-20" b="1">
                <a:solidFill>
                  <a:srgbClr val="4D5867"/>
                </a:solidFill>
                <a:latin typeface="Roboto"/>
                <a:cs typeface="Roboto"/>
              </a:rPr>
              <a:t> </a:t>
            </a:r>
            <a:r>
              <a:rPr dirty="0" sz="1450" b="1">
                <a:solidFill>
                  <a:srgbClr val="4D5867"/>
                </a:solidFill>
                <a:latin typeface="Roboto"/>
                <a:cs typeface="Roboto"/>
              </a:rPr>
              <a:t>the</a:t>
            </a:r>
            <a:r>
              <a:rPr dirty="0" sz="1450" spc="-20" b="1">
                <a:solidFill>
                  <a:srgbClr val="4D5867"/>
                </a:solidFill>
                <a:latin typeface="Roboto"/>
                <a:cs typeface="Roboto"/>
              </a:rPr>
              <a:t> </a:t>
            </a:r>
            <a:r>
              <a:rPr dirty="0" sz="1450" b="1">
                <a:solidFill>
                  <a:srgbClr val="4D5867"/>
                </a:solidFill>
                <a:latin typeface="Roboto"/>
                <a:cs typeface="Roboto"/>
              </a:rPr>
              <a:t>concept</a:t>
            </a:r>
            <a:r>
              <a:rPr dirty="0" sz="1450" spc="-20" b="1">
                <a:solidFill>
                  <a:srgbClr val="4D5867"/>
                </a:solidFill>
                <a:latin typeface="Roboto"/>
                <a:cs typeface="Roboto"/>
              </a:rPr>
              <a:t> </a:t>
            </a:r>
            <a:r>
              <a:rPr dirty="0" sz="1450" b="1">
                <a:solidFill>
                  <a:srgbClr val="4D5867"/>
                </a:solidFill>
                <a:latin typeface="Roboto"/>
                <a:cs typeface="Roboto"/>
              </a:rPr>
              <a:t>of</a:t>
            </a:r>
            <a:r>
              <a:rPr dirty="0" sz="1450" spc="-20" b="1">
                <a:solidFill>
                  <a:srgbClr val="4D5867"/>
                </a:solidFill>
                <a:latin typeface="Roboto"/>
                <a:cs typeface="Roboto"/>
              </a:rPr>
              <a:t> </a:t>
            </a:r>
            <a:r>
              <a:rPr dirty="0" sz="1450" b="1">
                <a:solidFill>
                  <a:srgbClr val="4D5867"/>
                </a:solidFill>
                <a:latin typeface="Roboto"/>
                <a:cs typeface="Roboto"/>
              </a:rPr>
              <a:t>bash</a:t>
            </a:r>
            <a:r>
              <a:rPr dirty="0" sz="1450" spc="-20" b="1">
                <a:solidFill>
                  <a:srgbClr val="4D5867"/>
                </a:solidFill>
                <a:latin typeface="Roboto"/>
                <a:cs typeface="Roboto"/>
              </a:rPr>
              <a:t> </a:t>
            </a:r>
            <a:r>
              <a:rPr dirty="0" sz="1450" b="1">
                <a:solidFill>
                  <a:srgbClr val="4D5867"/>
                </a:solidFill>
                <a:latin typeface="Roboto"/>
                <a:cs typeface="Roboto"/>
              </a:rPr>
              <a:t>shell</a:t>
            </a:r>
            <a:r>
              <a:rPr dirty="0" sz="1450" spc="-15" b="1">
                <a:solidFill>
                  <a:srgbClr val="4D5867"/>
                </a:solidFill>
                <a:latin typeface="Roboto"/>
                <a:cs typeface="Roboto"/>
              </a:rPr>
              <a:t> </a:t>
            </a:r>
            <a:r>
              <a:rPr dirty="0" sz="1450" b="1">
                <a:solidFill>
                  <a:srgbClr val="4D5867"/>
                </a:solidFill>
                <a:latin typeface="Roboto"/>
                <a:cs typeface="Roboto"/>
              </a:rPr>
              <a:t>in</a:t>
            </a:r>
            <a:r>
              <a:rPr dirty="0" sz="1450" spc="-20" b="1">
                <a:solidFill>
                  <a:srgbClr val="4D5867"/>
                </a:solidFill>
                <a:latin typeface="Roboto"/>
                <a:cs typeface="Roboto"/>
              </a:rPr>
              <a:t> </a:t>
            </a:r>
            <a:r>
              <a:rPr dirty="0" sz="1450" b="1">
                <a:solidFill>
                  <a:srgbClr val="4D5867"/>
                </a:solidFill>
                <a:latin typeface="Roboto"/>
                <a:cs typeface="Roboto"/>
              </a:rPr>
              <a:t>Linux</a:t>
            </a:r>
            <a:r>
              <a:rPr dirty="0" sz="1450" spc="-20" b="1">
                <a:solidFill>
                  <a:srgbClr val="4D5867"/>
                </a:solidFill>
                <a:latin typeface="Roboto"/>
                <a:cs typeface="Roboto"/>
              </a:rPr>
              <a:t> </a:t>
            </a:r>
            <a:r>
              <a:rPr dirty="0" sz="1450" b="1">
                <a:solidFill>
                  <a:srgbClr val="4D5867"/>
                </a:solidFill>
                <a:latin typeface="Roboto"/>
                <a:cs typeface="Roboto"/>
              </a:rPr>
              <a:t>as</a:t>
            </a:r>
            <a:r>
              <a:rPr dirty="0" sz="1450" spc="-20" b="1">
                <a:solidFill>
                  <a:srgbClr val="4D5867"/>
                </a:solidFill>
                <a:latin typeface="Roboto"/>
                <a:cs typeface="Roboto"/>
              </a:rPr>
              <a:t> </a:t>
            </a:r>
            <a:r>
              <a:rPr dirty="0" sz="1450" b="1">
                <a:solidFill>
                  <a:srgbClr val="4D5867"/>
                </a:solidFill>
                <a:latin typeface="Roboto"/>
                <a:cs typeface="Roboto"/>
              </a:rPr>
              <a:t>given</a:t>
            </a:r>
            <a:r>
              <a:rPr dirty="0" sz="1450" spc="-20" b="1">
                <a:solidFill>
                  <a:srgbClr val="4D5867"/>
                </a:solidFill>
                <a:latin typeface="Roboto"/>
                <a:cs typeface="Roboto"/>
              </a:rPr>
              <a:t> </a:t>
            </a:r>
            <a:r>
              <a:rPr dirty="0" sz="1450" spc="-10" b="1">
                <a:solidFill>
                  <a:srgbClr val="4D5867"/>
                </a:solidFill>
                <a:latin typeface="Roboto"/>
                <a:cs typeface="Roboto"/>
              </a:rPr>
              <a:t>below:</a:t>
            </a:r>
            <a:endParaRPr sz="1450">
              <a:latin typeface="Roboto"/>
              <a:cs typeface="Roboto"/>
            </a:endParaRPr>
          </a:p>
          <a:p>
            <a:pPr>
              <a:lnSpc>
                <a:spcPct val="100000"/>
              </a:lnSpc>
              <a:spcBef>
                <a:spcPts val="254"/>
              </a:spcBef>
            </a:pPr>
            <a:endParaRPr sz="1450">
              <a:latin typeface="Roboto"/>
              <a:cs typeface="Roboto"/>
            </a:endParaRPr>
          </a:p>
          <a:p>
            <a:pPr marL="468630" marR="236854" indent="-227329">
              <a:lnSpc>
                <a:spcPct val="200000"/>
              </a:lnSpc>
              <a:spcBef>
                <a:spcPts val="5"/>
              </a:spcBef>
              <a:buFont typeface="Arial"/>
              <a:buChar char="●"/>
              <a:tabLst>
                <a:tab pos="469900" algn="l"/>
              </a:tabLst>
            </a:pPr>
            <a:r>
              <a:rPr dirty="0" sz="1450" b="1">
                <a:solidFill>
                  <a:srgbClr val="4D5867"/>
                </a:solidFill>
                <a:latin typeface="Roboto"/>
                <a:cs typeface="Roboto"/>
              </a:rPr>
              <a:t>Shell:</a:t>
            </a:r>
            <a:r>
              <a:rPr dirty="0" sz="1450" spc="-30" b="1">
                <a:solidFill>
                  <a:srgbClr val="4D5867"/>
                </a:solidFill>
                <a:latin typeface="Roboto"/>
                <a:cs typeface="Roboto"/>
              </a:rPr>
              <a:t> </a:t>
            </a:r>
            <a:r>
              <a:rPr dirty="0" sz="1450" b="1">
                <a:solidFill>
                  <a:srgbClr val="4D5867"/>
                </a:solidFill>
                <a:latin typeface="Roboto"/>
                <a:cs typeface="Roboto"/>
              </a:rPr>
              <a:t>Shell</a:t>
            </a:r>
            <a:r>
              <a:rPr dirty="0" sz="1450" spc="-25" b="1">
                <a:solidFill>
                  <a:srgbClr val="4D5867"/>
                </a:solidFill>
                <a:latin typeface="Roboto"/>
                <a:cs typeface="Roboto"/>
              </a:rPr>
              <a:t> </a:t>
            </a:r>
            <a:r>
              <a:rPr dirty="0" sz="1450" b="1">
                <a:solidFill>
                  <a:srgbClr val="4D5867"/>
                </a:solidFill>
                <a:latin typeface="Roboto"/>
                <a:cs typeface="Roboto"/>
              </a:rPr>
              <a:t>is</a:t>
            </a:r>
            <a:r>
              <a:rPr dirty="0" sz="1450" spc="-30" b="1">
                <a:solidFill>
                  <a:srgbClr val="4D5867"/>
                </a:solidFill>
                <a:latin typeface="Roboto"/>
                <a:cs typeface="Roboto"/>
              </a:rPr>
              <a:t> </a:t>
            </a:r>
            <a:r>
              <a:rPr dirty="0" sz="1450" b="1">
                <a:solidFill>
                  <a:srgbClr val="4D5867"/>
                </a:solidFill>
                <a:latin typeface="Roboto"/>
                <a:cs typeface="Roboto"/>
              </a:rPr>
              <a:t>a</a:t>
            </a:r>
            <a:r>
              <a:rPr dirty="0" sz="1450" spc="-25" b="1">
                <a:solidFill>
                  <a:srgbClr val="4D5867"/>
                </a:solidFill>
                <a:latin typeface="Roboto"/>
                <a:cs typeface="Roboto"/>
              </a:rPr>
              <a:t> </a:t>
            </a:r>
            <a:r>
              <a:rPr dirty="0" sz="1450" b="1">
                <a:solidFill>
                  <a:srgbClr val="4D5867"/>
                </a:solidFill>
                <a:latin typeface="Roboto"/>
                <a:cs typeface="Roboto"/>
              </a:rPr>
              <a:t>macro</a:t>
            </a:r>
            <a:r>
              <a:rPr dirty="0" sz="1450" spc="-30" b="1">
                <a:solidFill>
                  <a:srgbClr val="4D5867"/>
                </a:solidFill>
                <a:latin typeface="Roboto"/>
                <a:cs typeface="Roboto"/>
              </a:rPr>
              <a:t> </a:t>
            </a:r>
            <a:r>
              <a:rPr dirty="0" sz="1450" b="1">
                <a:solidFill>
                  <a:srgbClr val="4D5867"/>
                </a:solidFill>
                <a:latin typeface="Roboto"/>
                <a:cs typeface="Roboto"/>
              </a:rPr>
              <a:t>processor</a:t>
            </a:r>
            <a:r>
              <a:rPr dirty="0" sz="1450" spc="-25" b="1">
                <a:solidFill>
                  <a:srgbClr val="4D5867"/>
                </a:solidFill>
                <a:latin typeface="Roboto"/>
                <a:cs typeface="Roboto"/>
              </a:rPr>
              <a:t> </a:t>
            </a:r>
            <a:r>
              <a:rPr dirty="0" sz="1450" b="1">
                <a:solidFill>
                  <a:srgbClr val="4D5867"/>
                </a:solidFill>
                <a:latin typeface="Roboto"/>
                <a:cs typeface="Roboto"/>
              </a:rPr>
              <a:t>allowing</a:t>
            </a:r>
            <a:r>
              <a:rPr dirty="0" sz="1450" spc="-30" b="1">
                <a:solidFill>
                  <a:srgbClr val="4D5867"/>
                </a:solidFill>
                <a:latin typeface="Roboto"/>
                <a:cs typeface="Roboto"/>
              </a:rPr>
              <a:t> </a:t>
            </a:r>
            <a:r>
              <a:rPr dirty="0" sz="1450" b="1">
                <a:solidFill>
                  <a:srgbClr val="4D5867"/>
                </a:solidFill>
                <a:latin typeface="Roboto"/>
                <a:cs typeface="Roboto"/>
              </a:rPr>
              <a:t>interactive</a:t>
            </a:r>
            <a:r>
              <a:rPr dirty="0" sz="1450" spc="-25" b="1">
                <a:solidFill>
                  <a:srgbClr val="4D5867"/>
                </a:solidFill>
                <a:latin typeface="Roboto"/>
                <a:cs typeface="Roboto"/>
              </a:rPr>
              <a:t> </a:t>
            </a:r>
            <a:r>
              <a:rPr dirty="0" sz="1450" b="1">
                <a:solidFill>
                  <a:srgbClr val="4D5867"/>
                </a:solidFill>
                <a:latin typeface="Roboto"/>
                <a:cs typeface="Roboto"/>
              </a:rPr>
              <a:t>or</a:t>
            </a:r>
            <a:r>
              <a:rPr dirty="0" sz="1450" spc="-30" b="1">
                <a:solidFill>
                  <a:srgbClr val="4D5867"/>
                </a:solidFill>
                <a:latin typeface="Roboto"/>
                <a:cs typeface="Roboto"/>
              </a:rPr>
              <a:t> non-</a:t>
            </a:r>
            <a:r>
              <a:rPr dirty="0" sz="1450" spc="-10" b="1">
                <a:solidFill>
                  <a:srgbClr val="4D5867"/>
                </a:solidFill>
                <a:latin typeface="Roboto"/>
                <a:cs typeface="Roboto"/>
              </a:rPr>
              <a:t>interactive </a:t>
            </a:r>
            <a:r>
              <a:rPr dirty="0" sz="1450" spc="-10" b="1">
                <a:solidFill>
                  <a:srgbClr val="4D5867"/>
                </a:solidFill>
                <a:latin typeface="Roboto"/>
                <a:cs typeface="Roboto"/>
              </a:rPr>
              <a:t>	</a:t>
            </a:r>
            <a:r>
              <a:rPr dirty="0" sz="1450" b="1">
                <a:solidFill>
                  <a:srgbClr val="4D5867"/>
                </a:solidFill>
                <a:latin typeface="Roboto"/>
                <a:cs typeface="Roboto"/>
              </a:rPr>
              <a:t>command</a:t>
            </a:r>
            <a:r>
              <a:rPr dirty="0" sz="1450" spc="-35" b="1">
                <a:solidFill>
                  <a:srgbClr val="4D5867"/>
                </a:solidFill>
                <a:latin typeface="Roboto"/>
                <a:cs typeface="Roboto"/>
              </a:rPr>
              <a:t> </a:t>
            </a:r>
            <a:r>
              <a:rPr dirty="0" sz="1450" b="1">
                <a:solidFill>
                  <a:srgbClr val="4D5867"/>
                </a:solidFill>
                <a:latin typeface="Roboto"/>
                <a:cs typeface="Roboto"/>
              </a:rPr>
              <a:t>execution.</a:t>
            </a:r>
            <a:r>
              <a:rPr dirty="0" sz="1450" spc="-35" b="1">
                <a:solidFill>
                  <a:srgbClr val="4D5867"/>
                </a:solidFill>
                <a:latin typeface="Roboto"/>
                <a:cs typeface="Roboto"/>
              </a:rPr>
              <a:t> </a:t>
            </a:r>
            <a:r>
              <a:rPr dirty="0" sz="1450" b="1">
                <a:solidFill>
                  <a:srgbClr val="4D5867"/>
                </a:solidFill>
                <a:latin typeface="Roboto"/>
                <a:cs typeface="Roboto"/>
              </a:rPr>
              <a:t>It</a:t>
            </a:r>
            <a:r>
              <a:rPr dirty="0" sz="1450" spc="-30" b="1">
                <a:solidFill>
                  <a:srgbClr val="4D5867"/>
                </a:solidFill>
                <a:latin typeface="Roboto"/>
                <a:cs typeface="Roboto"/>
              </a:rPr>
              <a:t> </a:t>
            </a:r>
            <a:r>
              <a:rPr dirty="0" sz="1450" b="1">
                <a:solidFill>
                  <a:srgbClr val="4D5867"/>
                </a:solidFill>
                <a:latin typeface="Roboto"/>
                <a:cs typeface="Roboto"/>
              </a:rPr>
              <a:t>is</a:t>
            </a:r>
            <a:r>
              <a:rPr dirty="0" sz="1450" spc="-35" b="1">
                <a:solidFill>
                  <a:srgbClr val="4D5867"/>
                </a:solidFill>
                <a:latin typeface="Roboto"/>
                <a:cs typeface="Roboto"/>
              </a:rPr>
              <a:t> </a:t>
            </a:r>
            <a:r>
              <a:rPr dirty="0" sz="1450" b="1">
                <a:solidFill>
                  <a:srgbClr val="4D5867"/>
                </a:solidFill>
                <a:latin typeface="Roboto"/>
                <a:cs typeface="Roboto"/>
              </a:rPr>
              <a:t>completely</a:t>
            </a:r>
            <a:r>
              <a:rPr dirty="0" sz="1450" spc="-30" b="1">
                <a:solidFill>
                  <a:srgbClr val="4D5867"/>
                </a:solidFill>
                <a:latin typeface="Roboto"/>
                <a:cs typeface="Roboto"/>
              </a:rPr>
              <a:t> </a:t>
            </a:r>
            <a:r>
              <a:rPr dirty="0" sz="1450" b="1">
                <a:solidFill>
                  <a:srgbClr val="4D5867"/>
                </a:solidFill>
                <a:latin typeface="Roboto"/>
                <a:cs typeface="Roboto"/>
              </a:rPr>
              <a:t>based</a:t>
            </a:r>
            <a:r>
              <a:rPr dirty="0" sz="1450" spc="-35" b="1">
                <a:solidFill>
                  <a:srgbClr val="4D5867"/>
                </a:solidFill>
                <a:latin typeface="Roboto"/>
                <a:cs typeface="Roboto"/>
              </a:rPr>
              <a:t> </a:t>
            </a:r>
            <a:r>
              <a:rPr dirty="0" sz="1450" b="1">
                <a:solidFill>
                  <a:srgbClr val="4D5867"/>
                </a:solidFill>
                <a:latin typeface="Roboto"/>
                <a:cs typeface="Roboto"/>
              </a:rPr>
              <a:t>on</a:t>
            </a:r>
            <a:r>
              <a:rPr dirty="0" sz="1450" spc="-30" b="1">
                <a:solidFill>
                  <a:srgbClr val="4D5867"/>
                </a:solidFill>
                <a:latin typeface="Roboto"/>
                <a:cs typeface="Roboto"/>
              </a:rPr>
              <a:t> </a:t>
            </a:r>
            <a:r>
              <a:rPr dirty="0" sz="1450" b="1">
                <a:solidFill>
                  <a:srgbClr val="4D5867"/>
                </a:solidFill>
                <a:latin typeface="Roboto"/>
                <a:cs typeface="Roboto"/>
              </a:rPr>
              <a:t>the</a:t>
            </a:r>
            <a:r>
              <a:rPr dirty="0" sz="1450" spc="-35" b="1">
                <a:solidFill>
                  <a:srgbClr val="4D5867"/>
                </a:solidFill>
                <a:latin typeface="Roboto"/>
                <a:cs typeface="Roboto"/>
              </a:rPr>
              <a:t> </a:t>
            </a:r>
            <a:r>
              <a:rPr dirty="0" sz="1450" b="1">
                <a:solidFill>
                  <a:srgbClr val="4D5867"/>
                </a:solidFill>
                <a:latin typeface="Roboto"/>
                <a:cs typeface="Roboto"/>
              </a:rPr>
              <a:t>graphical</a:t>
            </a:r>
            <a:r>
              <a:rPr dirty="0" sz="1450" spc="-35" b="1">
                <a:solidFill>
                  <a:srgbClr val="4D5867"/>
                </a:solidFill>
                <a:latin typeface="Roboto"/>
                <a:cs typeface="Roboto"/>
              </a:rPr>
              <a:t> </a:t>
            </a:r>
            <a:r>
              <a:rPr dirty="0" sz="1450" spc="-20" b="1">
                <a:solidFill>
                  <a:srgbClr val="4D5867"/>
                </a:solidFill>
                <a:latin typeface="Roboto"/>
                <a:cs typeface="Roboto"/>
              </a:rPr>
              <a:t>user </a:t>
            </a:r>
            <a:r>
              <a:rPr dirty="0" sz="1450" spc="-20" b="1">
                <a:solidFill>
                  <a:srgbClr val="4D5867"/>
                </a:solidFill>
                <a:latin typeface="Roboto"/>
                <a:cs typeface="Roboto"/>
              </a:rPr>
              <a:t>	</a:t>
            </a:r>
            <a:r>
              <a:rPr dirty="0" sz="1450" b="1">
                <a:solidFill>
                  <a:srgbClr val="4D5867"/>
                </a:solidFill>
                <a:latin typeface="Roboto"/>
                <a:cs typeface="Roboto"/>
              </a:rPr>
              <a:t>interface</a:t>
            </a:r>
            <a:r>
              <a:rPr dirty="0" sz="1450" spc="-25" b="1">
                <a:solidFill>
                  <a:srgbClr val="4D5867"/>
                </a:solidFill>
                <a:latin typeface="Roboto"/>
                <a:cs typeface="Roboto"/>
              </a:rPr>
              <a:t> </a:t>
            </a:r>
            <a:r>
              <a:rPr dirty="0" sz="1450" b="1">
                <a:solidFill>
                  <a:srgbClr val="4D5867"/>
                </a:solidFill>
                <a:latin typeface="Roboto"/>
                <a:cs typeface="Roboto"/>
              </a:rPr>
              <a:t>so</a:t>
            </a:r>
            <a:r>
              <a:rPr dirty="0" sz="1450" spc="-25" b="1">
                <a:solidFill>
                  <a:srgbClr val="4D5867"/>
                </a:solidFill>
                <a:latin typeface="Roboto"/>
                <a:cs typeface="Roboto"/>
              </a:rPr>
              <a:t> </a:t>
            </a:r>
            <a:r>
              <a:rPr dirty="0" sz="1450" b="1">
                <a:solidFill>
                  <a:srgbClr val="4D5867"/>
                </a:solidFill>
                <a:latin typeface="Roboto"/>
                <a:cs typeface="Roboto"/>
              </a:rPr>
              <a:t>that</a:t>
            </a:r>
            <a:r>
              <a:rPr dirty="0" sz="1450" spc="-25" b="1">
                <a:solidFill>
                  <a:srgbClr val="4D5867"/>
                </a:solidFill>
                <a:latin typeface="Roboto"/>
                <a:cs typeface="Roboto"/>
              </a:rPr>
              <a:t> </a:t>
            </a:r>
            <a:r>
              <a:rPr dirty="0" sz="1450" b="1">
                <a:solidFill>
                  <a:srgbClr val="4D5867"/>
                </a:solidFill>
                <a:latin typeface="Roboto"/>
                <a:cs typeface="Roboto"/>
              </a:rPr>
              <a:t>the</a:t>
            </a:r>
            <a:r>
              <a:rPr dirty="0" sz="1450" spc="-25" b="1">
                <a:solidFill>
                  <a:srgbClr val="4D5867"/>
                </a:solidFill>
                <a:latin typeface="Roboto"/>
                <a:cs typeface="Roboto"/>
              </a:rPr>
              <a:t> </a:t>
            </a:r>
            <a:r>
              <a:rPr dirty="0" sz="1450" b="1">
                <a:solidFill>
                  <a:srgbClr val="4D5867"/>
                </a:solidFill>
                <a:latin typeface="Roboto"/>
                <a:cs typeface="Roboto"/>
              </a:rPr>
              <a:t>user</a:t>
            </a:r>
            <a:r>
              <a:rPr dirty="0" sz="1450" spc="-25" b="1">
                <a:solidFill>
                  <a:srgbClr val="4D5867"/>
                </a:solidFill>
                <a:latin typeface="Roboto"/>
                <a:cs typeface="Roboto"/>
              </a:rPr>
              <a:t> </a:t>
            </a:r>
            <a:r>
              <a:rPr dirty="0" sz="1450" b="1">
                <a:solidFill>
                  <a:srgbClr val="4D5867"/>
                </a:solidFill>
                <a:latin typeface="Roboto"/>
                <a:cs typeface="Roboto"/>
              </a:rPr>
              <a:t>can</a:t>
            </a:r>
            <a:r>
              <a:rPr dirty="0" sz="1450" spc="-20" b="1">
                <a:solidFill>
                  <a:srgbClr val="4D5867"/>
                </a:solidFill>
                <a:latin typeface="Roboto"/>
                <a:cs typeface="Roboto"/>
              </a:rPr>
              <a:t> </a:t>
            </a:r>
            <a:r>
              <a:rPr dirty="0" sz="1450" b="1">
                <a:solidFill>
                  <a:srgbClr val="4D5867"/>
                </a:solidFill>
                <a:latin typeface="Roboto"/>
                <a:cs typeface="Roboto"/>
              </a:rPr>
              <a:t>interact</a:t>
            </a:r>
            <a:r>
              <a:rPr dirty="0" sz="1450" spc="-25" b="1">
                <a:solidFill>
                  <a:srgbClr val="4D5867"/>
                </a:solidFill>
                <a:latin typeface="Roboto"/>
                <a:cs typeface="Roboto"/>
              </a:rPr>
              <a:t> </a:t>
            </a:r>
            <a:r>
              <a:rPr dirty="0" sz="1450" b="1">
                <a:solidFill>
                  <a:srgbClr val="4D5867"/>
                </a:solidFill>
                <a:latin typeface="Roboto"/>
                <a:cs typeface="Roboto"/>
              </a:rPr>
              <a:t>with</a:t>
            </a:r>
            <a:r>
              <a:rPr dirty="0" sz="1450" spc="-25" b="1">
                <a:solidFill>
                  <a:srgbClr val="4D5867"/>
                </a:solidFill>
                <a:latin typeface="Roboto"/>
                <a:cs typeface="Roboto"/>
              </a:rPr>
              <a:t> </a:t>
            </a:r>
            <a:r>
              <a:rPr dirty="0" sz="1450" b="1">
                <a:solidFill>
                  <a:srgbClr val="4D5867"/>
                </a:solidFill>
                <a:latin typeface="Roboto"/>
                <a:cs typeface="Roboto"/>
              </a:rPr>
              <a:t>the</a:t>
            </a:r>
            <a:r>
              <a:rPr dirty="0" sz="1450" spc="-25" b="1">
                <a:solidFill>
                  <a:srgbClr val="4D5867"/>
                </a:solidFill>
                <a:latin typeface="Roboto"/>
                <a:cs typeface="Roboto"/>
              </a:rPr>
              <a:t> </a:t>
            </a:r>
            <a:r>
              <a:rPr dirty="0" sz="1450" b="1">
                <a:solidFill>
                  <a:srgbClr val="4D5867"/>
                </a:solidFill>
                <a:latin typeface="Roboto"/>
                <a:cs typeface="Roboto"/>
              </a:rPr>
              <a:t>underlying</a:t>
            </a:r>
            <a:r>
              <a:rPr dirty="0" sz="1450" spc="-25" b="1">
                <a:solidFill>
                  <a:srgbClr val="4D5867"/>
                </a:solidFill>
                <a:latin typeface="Roboto"/>
                <a:cs typeface="Roboto"/>
              </a:rPr>
              <a:t> </a:t>
            </a:r>
            <a:r>
              <a:rPr dirty="0" sz="1450" spc="-10" b="1">
                <a:solidFill>
                  <a:srgbClr val="4D5867"/>
                </a:solidFill>
                <a:latin typeface="Roboto"/>
                <a:cs typeface="Roboto"/>
              </a:rPr>
              <a:t>operating 	system.</a:t>
            </a:r>
            <a:endParaRPr sz="1450">
              <a:latin typeface="Roboto"/>
              <a:cs typeface="Roboto"/>
            </a:endParaRPr>
          </a:p>
        </p:txBody>
      </p:sp>
      <p:sp>
        <p:nvSpPr>
          <p:cNvPr id="4" name="object 4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25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/>
              <a:t>Md.</a:t>
            </a:r>
            <a:r>
              <a:rPr dirty="0" spc="55"/>
              <a:t> </a:t>
            </a:r>
            <a:r>
              <a:rPr dirty="0" spc="-25"/>
              <a:t>Tariqul</a:t>
            </a:r>
            <a:r>
              <a:rPr dirty="0" spc="60"/>
              <a:t> </a:t>
            </a:r>
            <a:r>
              <a:rPr dirty="0"/>
              <a:t>Islam,</a:t>
            </a:r>
            <a:r>
              <a:rPr dirty="0" spc="55"/>
              <a:t> </a:t>
            </a:r>
            <a:r>
              <a:rPr dirty="0" spc="-30"/>
              <a:t>Lecturer,</a:t>
            </a:r>
            <a:r>
              <a:rPr dirty="0" spc="60"/>
              <a:t> </a:t>
            </a:r>
            <a:r>
              <a:rPr dirty="0" spc="-20"/>
              <a:t>Department</a:t>
            </a:r>
            <a:r>
              <a:rPr dirty="0" spc="55"/>
              <a:t> </a:t>
            </a:r>
            <a:r>
              <a:rPr dirty="0"/>
              <a:t>of</a:t>
            </a:r>
            <a:r>
              <a:rPr dirty="0" spc="60"/>
              <a:t> CSE,</a:t>
            </a:r>
            <a:r>
              <a:rPr dirty="0" spc="55"/>
              <a:t> </a:t>
            </a:r>
            <a:r>
              <a:rPr dirty="0"/>
              <a:t>University</a:t>
            </a:r>
            <a:r>
              <a:rPr dirty="0" spc="60"/>
              <a:t> </a:t>
            </a:r>
            <a:r>
              <a:rPr dirty="0"/>
              <a:t>of</a:t>
            </a:r>
            <a:r>
              <a:rPr dirty="0" spc="60"/>
              <a:t> </a:t>
            </a:r>
            <a:r>
              <a:rPr dirty="0"/>
              <a:t>Global</a:t>
            </a:r>
            <a:r>
              <a:rPr dirty="0" spc="55"/>
              <a:t> </a:t>
            </a:r>
            <a:r>
              <a:rPr dirty="0"/>
              <a:t>Village</a:t>
            </a:r>
            <a:r>
              <a:rPr dirty="0" spc="60"/>
              <a:t> </a:t>
            </a:r>
            <a:r>
              <a:rPr dirty="0" spc="-10"/>
              <a:t>(UGV)</a:t>
            </a:r>
          </a:p>
        </p:txBody>
      </p:sp>
      <p:sp>
        <p:nvSpPr>
          <p:cNvPr id="5" name="object 5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25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 spc="-20"/>
              <a:t>Page:</a:t>
            </a:r>
            <a:r>
              <a:rPr dirty="0" spc="-10"/>
              <a:t> </a:t>
            </a:r>
            <a:r>
              <a:rPr dirty="0" spc="-40"/>
              <a:t>51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673100" y="892528"/>
            <a:ext cx="6174740" cy="28987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40029" indent="-227329">
              <a:lnSpc>
                <a:spcPct val="100000"/>
              </a:lnSpc>
              <a:spcBef>
                <a:spcPts val="100"/>
              </a:spcBef>
              <a:buFont typeface="Arial"/>
              <a:buChar char="●"/>
              <a:tabLst>
                <a:tab pos="240029" algn="l"/>
              </a:tabLst>
            </a:pPr>
            <a:r>
              <a:rPr dirty="0" sz="1450" b="1">
                <a:solidFill>
                  <a:srgbClr val="4D5867"/>
                </a:solidFill>
                <a:latin typeface="Roboto"/>
                <a:cs typeface="Roboto"/>
              </a:rPr>
              <a:t>Scripting:</a:t>
            </a:r>
            <a:r>
              <a:rPr dirty="0" sz="1450" spc="-35" b="1">
                <a:solidFill>
                  <a:srgbClr val="4D5867"/>
                </a:solidFill>
                <a:latin typeface="Roboto"/>
                <a:cs typeface="Roboto"/>
              </a:rPr>
              <a:t> </a:t>
            </a:r>
            <a:r>
              <a:rPr dirty="0" sz="1450" b="1">
                <a:solidFill>
                  <a:srgbClr val="4D5867"/>
                </a:solidFill>
                <a:latin typeface="Roboto"/>
                <a:cs typeface="Roboto"/>
              </a:rPr>
              <a:t>Scripting</a:t>
            </a:r>
            <a:r>
              <a:rPr dirty="0" sz="1450" spc="-20" b="1">
                <a:solidFill>
                  <a:srgbClr val="4D5867"/>
                </a:solidFill>
                <a:latin typeface="Roboto"/>
                <a:cs typeface="Roboto"/>
              </a:rPr>
              <a:t> </a:t>
            </a:r>
            <a:r>
              <a:rPr dirty="0" sz="1450" b="1">
                <a:solidFill>
                  <a:srgbClr val="4D5867"/>
                </a:solidFill>
                <a:latin typeface="Roboto"/>
                <a:cs typeface="Roboto"/>
              </a:rPr>
              <a:t>means</a:t>
            </a:r>
            <a:r>
              <a:rPr dirty="0" sz="1450" spc="-20" b="1">
                <a:solidFill>
                  <a:srgbClr val="4D5867"/>
                </a:solidFill>
                <a:latin typeface="Roboto"/>
                <a:cs typeface="Roboto"/>
              </a:rPr>
              <a:t> </a:t>
            </a:r>
            <a:r>
              <a:rPr dirty="0" sz="1450" b="1">
                <a:solidFill>
                  <a:srgbClr val="4D5867"/>
                </a:solidFill>
                <a:latin typeface="Roboto"/>
                <a:cs typeface="Roboto"/>
              </a:rPr>
              <a:t>a</a:t>
            </a:r>
            <a:r>
              <a:rPr dirty="0" sz="1450" spc="-20" b="1">
                <a:solidFill>
                  <a:srgbClr val="4D5867"/>
                </a:solidFill>
                <a:latin typeface="Roboto"/>
                <a:cs typeface="Roboto"/>
              </a:rPr>
              <a:t> </a:t>
            </a:r>
            <a:r>
              <a:rPr dirty="0" sz="1450" b="1">
                <a:solidFill>
                  <a:srgbClr val="4D5867"/>
                </a:solidFill>
                <a:latin typeface="Roboto"/>
                <a:cs typeface="Roboto"/>
              </a:rPr>
              <a:t>piece</a:t>
            </a:r>
            <a:r>
              <a:rPr dirty="0" sz="1450" spc="-25" b="1">
                <a:solidFill>
                  <a:srgbClr val="4D5867"/>
                </a:solidFill>
                <a:latin typeface="Roboto"/>
                <a:cs typeface="Roboto"/>
              </a:rPr>
              <a:t> </a:t>
            </a:r>
            <a:r>
              <a:rPr dirty="0" sz="1450" b="1">
                <a:solidFill>
                  <a:srgbClr val="4D5867"/>
                </a:solidFill>
                <a:latin typeface="Roboto"/>
                <a:cs typeface="Roboto"/>
              </a:rPr>
              <a:t>of</a:t>
            </a:r>
            <a:r>
              <a:rPr dirty="0" sz="1450" spc="-20" b="1">
                <a:solidFill>
                  <a:srgbClr val="4D5867"/>
                </a:solidFill>
                <a:latin typeface="Roboto"/>
                <a:cs typeface="Roboto"/>
              </a:rPr>
              <a:t> </a:t>
            </a:r>
            <a:r>
              <a:rPr dirty="0" sz="1450" b="1">
                <a:solidFill>
                  <a:srgbClr val="4D5867"/>
                </a:solidFill>
                <a:latin typeface="Roboto"/>
                <a:cs typeface="Roboto"/>
              </a:rPr>
              <a:t>code</a:t>
            </a:r>
            <a:r>
              <a:rPr dirty="0" sz="1450" spc="-20" b="1">
                <a:solidFill>
                  <a:srgbClr val="4D5867"/>
                </a:solidFill>
                <a:latin typeface="Roboto"/>
                <a:cs typeface="Roboto"/>
              </a:rPr>
              <a:t> </a:t>
            </a:r>
            <a:r>
              <a:rPr dirty="0" sz="1450" b="1">
                <a:solidFill>
                  <a:srgbClr val="4D5867"/>
                </a:solidFill>
                <a:latin typeface="Roboto"/>
                <a:cs typeface="Roboto"/>
              </a:rPr>
              <a:t>that</a:t>
            </a:r>
            <a:r>
              <a:rPr dirty="0" sz="1450" spc="-20" b="1">
                <a:solidFill>
                  <a:srgbClr val="4D5867"/>
                </a:solidFill>
                <a:latin typeface="Roboto"/>
                <a:cs typeface="Roboto"/>
              </a:rPr>
              <a:t> </a:t>
            </a:r>
            <a:r>
              <a:rPr dirty="0" sz="1450" b="1">
                <a:solidFill>
                  <a:srgbClr val="4D5867"/>
                </a:solidFill>
                <a:latin typeface="Roboto"/>
                <a:cs typeface="Roboto"/>
              </a:rPr>
              <a:t>enables</a:t>
            </a:r>
            <a:r>
              <a:rPr dirty="0" sz="1450" spc="-20" b="1">
                <a:solidFill>
                  <a:srgbClr val="4D5867"/>
                </a:solidFill>
                <a:latin typeface="Roboto"/>
                <a:cs typeface="Roboto"/>
              </a:rPr>
              <a:t> </a:t>
            </a:r>
            <a:r>
              <a:rPr dirty="0" sz="1450" spc="-10" b="1">
                <a:solidFill>
                  <a:srgbClr val="4D5867"/>
                </a:solidFill>
                <a:latin typeface="Roboto"/>
                <a:cs typeface="Roboto"/>
              </a:rPr>
              <a:t>automatic</a:t>
            </a:r>
            <a:endParaRPr sz="1450">
              <a:latin typeface="Roboto"/>
              <a:cs typeface="Roboto"/>
            </a:endParaRPr>
          </a:p>
          <a:p>
            <a:pPr marL="241300" marR="140970">
              <a:lnSpc>
                <a:spcPct val="200000"/>
              </a:lnSpc>
            </a:pPr>
            <a:r>
              <a:rPr dirty="0" sz="1450" b="1">
                <a:solidFill>
                  <a:srgbClr val="4D5867"/>
                </a:solidFill>
                <a:latin typeface="Roboto"/>
                <a:cs typeface="Roboto"/>
              </a:rPr>
              <a:t>command</a:t>
            </a:r>
            <a:r>
              <a:rPr dirty="0" sz="1450" spc="-35" b="1">
                <a:solidFill>
                  <a:srgbClr val="4D5867"/>
                </a:solidFill>
                <a:latin typeface="Roboto"/>
                <a:cs typeface="Roboto"/>
              </a:rPr>
              <a:t> </a:t>
            </a:r>
            <a:r>
              <a:rPr dirty="0" sz="1450" b="1">
                <a:solidFill>
                  <a:srgbClr val="4D5867"/>
                </a:solidFill>
                <a:latin typeface="Roboto"/>
                <a:cs typeface="Roboto"/>
              </a:rPr>
              <a:t>execution</a:t>
            </a:r>
            <a:r>
              <a:rPr dirty="0" sz="1450" spc="-30" b="1">
                <a:solidFill>
                  <a:srgbClr val="4D5867"/>
                </a:solidFill>
                <a:latin typeface="Roboto"/>
                <a:cs typeface="Roboto"/>
              </a:rPr>
              <a:t> </a:t>
            </a:r>
            <a:r>
              <a:rPr dirty="0" sz="1450" b="1">
                <a:solidFill>
                  <a:srgbClr val="4D5867"/>
                </a:solidFill>
                <a:latin typeface="Roboto"/>
                <a:cs typeface="Roboto"/>
              </a:rPr>
              <a:t>instead</a:t>
            </a:r>
            <a:r>
              <a:rPr dirty="0" sz="1450" spc="-30" b="1">
                <a:solidFill>
                  <a:srgbClr val="4D5867"/>
                </a:solidFill>
                <a:latin typeface="Roboto"/>
                <a:cs typeface="Roboto"/>
              </a:rPr>
              <a:t> </a:t>
            </a:r>
            <a:r>
              <a:rPr dirty="0" sz="1450" b="1">
                <a:solidFill>
                  <a:srgbClr val="4D5867"/>
                </a:solidFill>
                <a:latin typeface="Roboto"/>
                <a:cs typeface="Roboto"/>
              </a:rPr>
              <a:t>of</a:t>
            </a:r>
            <a:r>
              <a:rPr dirty="0" sz="1450" spc="-35" b="1">
                <a:solidFill>
                  <a:srgbClr val="4D5867"/>
                </a:solidFill>
                <a:latin typeface="Roboto"/>
                <a:cs typeface="Roboto"/>
              </a:rPr>
              <a:t> </a:t>
            </a:r>
            <a:r>
              <a:rPr dirty="0" sz="1450" b="1">
                <a:solidFill>
                  <a:srgbClr val="4D5867"/>
                </a:solidFill>
                <a:latin typeface="Roboto"/>
                <a:cs typeface="Roboto"/>
              </a:rPr>
              <a:t>manual</a:t>
            </a:r>
            <a:r>
              <a:rPr dirty="0" sz="1450" spc="-30" b="1">
                <a:solidFill>
                  <a:srgbClr val="4D5867"/>
                </a:solidFill>
                <a:latin typeface="Roboto"/>
                <a:cs typeface="Roboto"/>
              </a:rPr>
              <a:t> </a:t>
            </a:r>
            <a:r>
              <a:rPr dirty="0" sz="1450" b="1">
                <a:solidFill>
                  <a:srgbClr val="4D5867"/>
                </a:solidFill>
                <a:latin typeface="Roboto"/>
                <a:cs typeface="Roboto"/>
              </a:rPr>
              <a:t>intervention.</a:t>
            </a:r>
            <a:r>
              <a:rPr dirty="0" sz="1450" spc="-30" b="1">
                <a:solidFill>
                  <a:srgbClr val="4D5867"/>
                </a:solidFill>
                <a:latin typeface="Roboto"/>
                <a:cs typeface="Roboto"/>
              </a:rPr>
              <a:t> </a:t>
            </a:r>
            <a:r>
              <a:rPr dirty="0" sz="1450" b="1">
                <a:solidFill>
                  <a:srgbClr val="4D5867"/>
                </a:solidFill>
                <a:latin typeface="Roboto"/>
                <a:cs typeface="Roboto"/>
              </a:rPr>
              <a:t>It</a:t>
            </a:r>
            <a:r>
              <a:rPr dirty="0" sz="1450" spc="-30" b="1">
                <a:solidFill>
                  <a:srgbClr val="4D5867"/>
                </a:solidFill>
                <a:latin typeface="Roboto"/>
                <a:cs typeface="Roboto"/>
              </a:rPr>
              <a:t> </a:t>
            </a:r>
            <a:r>
              <a:rPr dirty="0" sz="1450" b="1">
                <a:solidFill>
                  <a:srgbClr val="4D5867"/>
                </a:solidFill>
                <a:latin typeface="Roboto"/>
                <a:cs typeface="Roboto"/>
              </a:rPr>
              <a:t>reduces</a:t>
            </a:r>
            <a:r>
              <a:rPr dirty="0" sz="1450" spc="-35" b="1">
                <a:solidFill>
                  <a:srgbClr val="4D5867"/>
                </a:solidFill>
                <a:latin typeface="Roboto"/>
                <a:cs typeface="Roboto"/>
              </a:rPr>
              <a:t> </a:t>
            </a:r>
            <a:r>
              <a:rPr dirty="0" sz="1450" spc="-10" b="1">
                <a:solidFill>
                  <a:srgbClr val="4D5867"/>
                </a:solidFill>
                <a:latin typeface="Roboto"/>
                <a:cs typeface="Roboto"/>
              </a:rPr>
              <a:t>human </a:t>
            </a:r>
            <a:r>
              <a:rPr dirty="0" sz="1450" b="1">
                <a:solidFill>
                  <a:srgbClr val="4D5867"/>
                </a:solidFill>
                <a:latin typeface="Roboto"/>
                <a:cs typeface="Roboto"/>
              </a:rPr>
              <a:t>effort</a:t>
            </a:r>
            <a:r>
              <a:rPr dirty="0" sz="1450" spc="-5" b="1">
                <a:solidFill>
                  <a:srgbClr val="4D5867"/>
                </a:solidFill>
                <a:latin typeface="Roboto"/>
                <a:cs typeface="Roboto"/>
              </a:rPr>
              <a:t> </a:t>
            </a:r>
            <a:r>
              <a:rPr dirty="0" sz="1450" b="1">
                <a:solidFill>
                  <a:srgbClr val="4D5867"/>
                </a:solidFill>
                <a:latin typeface="Roboto"/>
                <a:cs typeface="Roboto"/>
              </a:rPr>
              <a:t>and the cost of </a:t>
            </a:r>
            <a:r>
              <a:rPr dirty="0" sz="1450" spc="-10" b="1">
                <a:solidFill>
                  <a:srgbClr val="4D5867"/>
                </a:solidFill>
                <a:latin typeface="Roboto"/>
                <a:cs typeface="Roboto"/>
              </a:rPr>
              <a:t>implementation.</a:t>
            </a:r>
            <a:endParaRPr sz="1450">
              <a:latin typeface="Roboto"/>
              <a:cs typeface="Roboto"/>
            </a:endParaRPr>
          </a:p>
          <a:p>
            <a:pPr marL="240029" marR="251460" indent="-227329">
              <a:lnSpc>
                <a:spcPct val="200000"/>
              </a:lnSpc>
              <a:buFont typeface="Arial"/>
              <a:buChar char="●"/>
              <a:tabLst>
                <a:tab pos="241300" algn="l"/>
              </a:tabLst>
            </a:pPr>
            <a:r>
              <a:rPr dirty="0" sz="1450" b="1">
                <a:solidFill>
                  <a:srgbClr val="4D5867"/>
                </a:solidFill>
                <a:latin typeface="Roboto"/>
                <a:cs typeface="Roboto"/>
              </a:rPr>
              <a:t>Kernel:</a:t>
            </a:r>
            <a:r>
              <a:rPr dirty="0" sz="1450" spc="-30" b="1">
                <a:solidFill>
                  <a:srgbClr val="4D5867"/>
                </a:solidFill>
                <a:latin typeface="Roboto"/>
                <a:cs typeface="Roboto"/>
              </a:rPr>
              <a:t> </a:t>
            </a:r>
            <a:r>
              <a:rPr dirty="0" sz="1450" b="1">
                <a:solidFill>
                  <a:srgbClr val="4D5867"/>
                </a:solidFill>
                <a:latin typeface="Roboto"/>
                <a:cs typeface="Roboto"/>
              </a:rPr>
              <a:t>It</a:t>
            </a:r>
            <a:r>
              <a:rPr dirty="0" sz="1450" spc="-25" b="1">
                <a:solidFill>
                  <a:srgbClr val="4D5867"/>
                </a:solidFill>
                <a:latin typeface="Roboto"/>
                <a:cs typeface="Roboto"/>
              </a:rPr>
              <a:t> </a:t>
            </a:r>
            <a:r>
              <a:rPr dirty="0" sz="1450" b="1">
                <a:solidFill>
                  <a:srgbClr val="4D5867"/>
                </a:solidFill>
                <a:latin typeface="Roboto"/>
                <a:cs typeface="Roboto"/>
              </a:rPr>
              <a:t>is</a:t>
            </a:r>
            <a:r>
              <a:rPr dirty="0" sz="1450" spc="-25" b="1">
                <a:solidFill>
                  <a:srgbClr val="4D5867"/>
                </a:solidFill>
                <a:latin typeface="Roboto"/>
                <a:cs typeface="Roboto"/>
              </a:rPr>
              <a:t> </a:t>
            </a:r>
            <a:r>
              <a:rPr dirty="0" sz="1450" b="1">
                <a:solidFill>
                  <a:srgbClr val="4D5867"/>
                </a:solidFill>
                <a:latin typeface="Roboto"/>
                <a:cs typeface="Roboto"/>
              </a:rPr>
              <a:t>the</a:t>
            </a:r>
            <a:r>
              <a:rPr dirty="0" sz="1450" spc="-25" b="1">
                <a:solidFill>
                  <a:srgbClr val="4D5867"/>
                </a:solidFill>
                <a:latin typeface="Roboto"/>
                <a:cs typeface="Roboto"/>
              </a:rPr>
              <a:t> </a:t>
            </a:r>
            <a:r>
              <a:rPr dirty="0" sz="1450" b="1">
                <a:solidFill>
                  <a:srgbClr val="4D5867"/>
                </a:solidFill>
                <a:latin typeface="Roboto"/>
                <a:cs typeface="Roboto"/>
              </a:rPr>
              <a:t>core</a:t>
            </a:r>
            <a:r>
              <a:rPr dirty="0" sz="1450" spc="-30" b="1">
                <a:solidFill>
                  <a:srgbClr val="4D5867"/>
                </a:solidFill>
                <a:latin typeface="Roboto"/>
                <a:cs typeface="Roboto"/>
              </a:rPr>
              <a:t> </a:t>
            </a:r>
            <a:r>
              <a:rPr dirty="0" sz="1450" b="1">
                <a:solidFill>
                  <a:srgbClr val="4D5867"/>
                </a:solidFill>
                <a:latin typeface="Roboto"/>
                <a:cs typeface="Roboto"/>
              </a:rPr>
              <a:t>of</a:t>
            </a:r>
            <a:r>
              <a:rPr dirty="0" sz="1450" spc="-25" b="1">
                <a:solidFill>
                  <a:srgbClr val="4D5867"/>
                </a:solidFill>
                <a:latin typeface="Roboto"/>
                <a:cs typeface="Roboto"/>
              </a:rPr>
              <a:t> </a:t>
            </a:r>
            <a:r>
              <a:rPr dirty="0" sz="1450" b="1">
                <a:solidFill>
                  <a:srgbClr val="4D5867"/>
                </a:solidFill>
                <a:latin typeface="Roboto"/>
                <a:cs typeface="Roboto"/>
              </a:rPr>
              <a:t>any</a:t>
            </a:r>
            <a:r>
              <a:rPr dirty="0" sz="1450" spc="-25" b="1">
                <a:solidFill>
                  <a:srgbClr val="4D5867"/>
                </a:solidFill>
                <a:latin typeface="Roboto"/>
                <a:cs typeface="Roboto"/>
              </a:rPr>
              <a:t> </a:t>
            </a:r>
            <a:r>
              <a:rPr dirty="0" sz="1450" b="1">
                <a:solidFill>
                  <a:srgbClr val="4D5867"/>
                </a:solidFill>
                <a:latin typeface="Roboto"/>
                <a:cs typeface="Roboto"/>
              </a:rPr>
              <a:t>operating</a:t>
            </a:r>
            <a:r>
              <a:rPr dirty="0" sz="1450" spc="-25" b="1">
                <a:solidFill>
                  <a:srgbClr val="4D5867"/>
                </a:solidFill>
                <a:latin typeface="Roboto"/>
                <a:cs typeface="Roboto"/>
              </a:rPr>
              <a:t> </a:t>
            </a:r>
            <a:r>
              <a:rPr dirty="0" sz="1450" b="1">
                <a:solidFill>
                  <a:srgbClr val="4D5867"/>
                </a:solidFill>
                <a:latin typeface="Roboto"/>
                <a:cs typeface="Roboto"/>
              </a:rPr>
              <a:t>system,</a:t>
            </a:r>
            <a:r>
              <a:rPr dirty="0" sz="1450" spc="-30" b="1">
                <a:solidFill>
                  <a:srgbClr val="4D5867"/>
                </a:solidFill>
                <a:latin typeface="Roboto"/>
                <a:cs typeface="Roboto"/>
              </a:rPr>
              <a:t> </a:t>
            </a:r>
            <a:r>
              <a:rPr dirty="0" sz="1450" b="1">
                <a:solidFill>
                  <a:srgbClr val="4D5867"/>
                </a:solidFill>
                <a:latin typeface="Roboto"/>
                <a:cs typeface="Roboto"/>
              </a:rPr>
              <a:t>which</a:t>
            </a:r>
            <a:r>
              <a:rPr dirty="0" sz="1450" spc="-25" b="1">
                <a:solidFill>
                  <a:srgbClr val="4D5867"/>
                </a:solidFill>
                <a:latin typeface="Roboto"/>
                <a:cs typeface="Roboto"/>
              </a:rPr>
              <a:t> </a:t>
            </a:r>
            <a:r>
              <a:rPr dirty="0" sz="1450" b="1">
                <a:solidFill>
                  <a:srgbClr val="4D5867"/>
                </a:solidFill>
                <a:latin typeface="Roboto"/>
                <a:cs typeface="Roboto"/>
              </a:rPr>
              <a:t>is</a:t>
            </a:r>
            <a:r>
              <a:rPr dirty="0" sz="1450" spc="-25" b="1">
                <a:solidFill>
                  <a:srgbClr val="4D5867"/>
                </a:solidFill>
                <a:latin typeface="Roboto"/>
                <a:cs typeface="Roboto"/>
              </a:rPr>
              <a:t> </a:t>
            </a:r>
            <a:r>
              <a:rPr dirty="0" sz="1450" b="1">
                <a:solidFill>
                  <a:srgbClr val="4D5867"/>
                </a:solidFill>
                <a:latin typeface="Roboto"/>
                <a:cs typeface="Roboto"/>
              </a:rPr>
              <a:t>used</a:t>
            </a:r>
            <a:r>
              <a:rPr dirty="0" sz="1450" spc="-25" b="1">
                <a:solidFill>
                  <a:srgbClr val="4D5867"/>
                </a:solidFill>
                <a:latin typeface="Roboto"/>
                <a:cs typeface="Roboto"/>
              </a:rPr>
              <a:t> to </a:t>
            </a:r>
            <a:r>
              <a:rPr dirty="0" sz="1450" spc="-25" b="1">
                <a:solidFill>
                  <a:srgbClr val="4D5867"/>
                </a:solidFill>
                <a:latin typeface="Roboto"/>
                <a:cs typeface="Roboto"/>
              </a:rPr>
              <a:t>	</a:t>
            </a:r>
            <a:r>
              <a:rPr dirty="0" sz="1450" b="1">
                <a:solidFill>
                  <a:srgbClr val="4D5867"/>
                </a:solidFill>
                <a:latin typeface="Roboto"/>
                <a:cs typeface="Roboto"/>
              </a:rPr>
              <a:t>communicate</a:t>
            </a:r>
            <a:r>
              <a:rPr dirty="0" sz="1450" spc="-30" b="1">
                <a:solidFill>
                  <a:srgbClr val="4D5867"/>
                </a:solidFill>
                <a:latin typeface="Roboto"/>
                <a:cs typeface="Roboto"/>
              </a:rPr>
              <a:t> </a:t>
            </a:r>
            <a:r>
              <a:rPr dirty="0" sz="1450" b="1">
                <a:solidFill>
                  <a:srgbClr val="4D5867"/>
                </a:solidFill>
                <a:latin typeface="Roboto"/>
                <a:cs typeface="Roboto"/>
              </a:rPr>
              <a:t>with</a:t>
            </a:r>
            <a:r>
              <a:rPr dirty="0" sz="1450" spc="-25" b="1">
                <a:solidFill>
                  <a:srgbClr val="4D5867"/>
                </a:solidFill>
                <a:latin typeface="Roboto"/>
                <a:cs typeface="Roboto"/>
              </a:rPr>
              <a:t> </a:t>
            </a:r>
            <a:r>
              <a:rPr dirty="0" sz="1450" b="1">
                <a:solidFill>
                  <a:srgbClr val="4D5867"/>
                </a:solidFill>
                <a:latin typeface="Roboto"/>
                <a:cs typeface="Roboto"/>
              </a:rPr>
              <a:t>the</a:t>
            </a:r>
            <a:r>
              <a:rPr dirty="0" sz="1450" spc="-30" b="1">
                <a:solidFill>
                  <a:srgbClr val="4D5867"/>
                </a:solidFill>
                <a:latin typeface="Roboto"/>
                <a:cs typeface="Roboto"/>
              </a:rPr>
              <a:t> </a:t>
            </a:r>
            <a:r>
              <a:rPr dirty="0" sz="1450" b="1">
                <a:solidFill>
                  <a:srgbClr val="4D5867"/>
                </a:solidFill>
                <a:latin typeface="Roboto"/>
                <a:cs typeface="Roboto"/>
              </a:rPr>
              <a:t>hardware</a:t>
            </a:r>
            <a:r>
              <a:rPr dirty="0" sz="1450" spc="-25" b="1">
                <a:solidFill>
                  <a:srgbClr val="4D5867"/>
                </a:solidFill>
                <a:latin typeface="Roboto"/>
                <a:cs typeface="Roboto"/>
              </a:rPr>
              <a:t> </a:t>
            </a:r>
            <a:r>
              <a:rPr dirty="0" sz="1450" b="1">
                <a:solidFill>
                  <a:srgbClr val="4D5867"/>
                </a:solidFill>
                <a:latin typeface="Roboto"/>
                <a:cs typeface="Roboto"/>
              </a:rPr>
              <a:t>and</a:t>
            </a:r>
            <a:r>
              <a:rPr dirty="0" sz="1450" spc="-30" b="1">
                <a:solidFill>
                  <a:srgbClr val="4D5867"/>
                </a:solidFill>
                <a:latin typeface="Roboto"/>
                <a:cs typeface="Roboto"/>
              </a:rPr>
              <a:t> </a:t>
            </a:r>
            <a:r>
              <a:rPr dirty="0" sz="1450" b="1">
                <a:solidFill>
                  <a:srgbClr val="4D5867"/>
                </a:solidFill>
                <a:latin typeface="Roboto"/>
                <a:cs typeface="Roboto"/>
              </a:rPr>
              <a:t>shell</a:t>
            </a:r>
            <a:r>
              <a:rPr dirty="0" sz="1450" spc="-25" b="1">
                <a:solidFill>
                  <a:srgbClr val="4D5867"/>
                </a:solidFill>
                <a:latin typeface="Roboto"/>
                <a:cs typeface="Roboto"/>
              </a:rPr>
              <a:t> </a:t>
            </a:r>
            <a:r>
              <a:rPr dirty="0" sz="1450" b="1">
                <a:solidFill>
                  <a:srgbClr val="4D5867"/>
                </a:solidFill>
                <a:latin typeface="Roboto"/>
                <a:cs typeface="Roboto"/>
              </a:rPr>
              <a:t>for</a:t>
            </a:r>
            <a:r>
              <a:rPr dirty="0" sz="1450" spc="-30" b="1">
                <a:solidFill>
                  <a:srgbClr val="4D5867"/>
                </a:solidFill>
                <a:latin typeface="Roboto"/>
                <a:cs typeface="Roboto"/>
              </a:rPr>
              <a:t> </a:t>
            </a:r>
            <a:r>
              <a:rPr dirty="0" sz="1450" b="1">
                <a:solidFill>
                  <a:srgbClr val="4D5867"/>
                </a:solidFill>
                <a:latin typeface="Roboto"/>
                <a:cs typeface="Roboto"/>
              </a:rPr>
              <a:t>information</a:t>
            </a:r>
            <a:r>
              <a:rPr dirty="0" sz="1450" spc="-25" b="1">
                <a:solidFill>
                  <a:srgbClr val="4D5867"/>
                </a:solidFill>
                <a:latin typeface="Roboto"/>
                <a:cs typeface="Roboto"/>
              </a:rPr>
              <a:t> </a:t>
            </a:r>
            <a:r>
              <a:rPr dirty="0" sz="1450" spc="-10" b="1">
                <a:solidFill>
                  <a:srgbClr val="4D5867"/>
                </a:solidFill>
                <a:latin typeface="Roboto"/>
                <a:cs typeface="Roboto"/>
              </a:rPr>
              <a:t>exchanges</a:t>
            </a:r>
            <a:endParaRPr sz="1450">
              <a:latin typeface="Roboto"/>
              <a:cs typeface="Roboto"/>
            </a:endParaRPr>
          </a:p>
          <a:p>
            <a:pPr marL="240029" marR="5080" indent="-227329">
              <a:lnSpc>
                <a:spcPct val="200000"/>
              </a:lnSpc>
              <a:buFont typeface="Arial"/>
              <a:buChar char="●"/>
              <a:tabLst>
                <a:tab pos="241300" algn="l"/>
              </a:tabLst>
            </a:pPr>
            <a:r>
              <a:rPr dirty="0" sz="1450" b="1">
                <a:solidFill>
                  <a:srgbClr val="4D5867"/>
                </a:solidFill>
                <a:latin typeface="Roboto"/>
                <a:cs typeface="Roboto"/>
              </a:rPr>
              <a:t>Applications:</a:t>
            </a:r>
            <a:r>
              <a:rPr dirty="0" sz="1450" spc="-20" b="1">
                <a:solidFill>
                  <a:srgbClr val="4D5867"/>
                </a:solidFill>
                <a:latin typeface="Roboto"/>
                <a:cs typeface="Roboto"/>
              </a:rPr>
              <a:t> </a:t>
            </a:r>
            <a:r>
              <a:rPr dirty="0" sz="1450" b="1">
                <a:solidFill>
                  <a:srgbClr val="4D5867"/>
                </a:solidFill>
                <a:latin typeface="Roboto"/>
                <a:cs typeface="Roboto"/>
              </a:rPr>
              <a:t>These</a:t>
            </a:r>
            <a:r>
              <a:rPr dirty="0" sz="1450" spc="-20" b="1">
                <a:solidFill>
                  <a:srgbClr val="4D5867"/>
                </a:solidFill>
                <a:latin typeface="Roboto"/>
                <a:cs typeface="Roboto"/>
              </a:rPr>
              <a:t> </a:t>
            </a:r>
            <a:r>
              <a:rPr dirty="0" sz="1450" b="1">
                <a:solidFill>
                  <a:srgbClr val="4D5867"/>
                </a:solidFill>
                <a:latin typeface="Roboto"/>
                <a:cs typeface="Roboto"/>
              </a:rPr>
              <a:t>are</a:t>
            </a:r>
            <a:r>
              <a:rPr dirty="0" sz="1450" spc="-20" b="1">
                <a:solidFill>
                  <a:srgbClr val="4D5867"/>
                </a:solidFill>
                <a:latin typeface="Roboto"/>
                <a:cs typeface="Roboto"/>
              </a:rPr>
              <a:t> </a:t>
            </a:r>
            <a:r>
              <a:rPr dirty="0" sz="1450" b="1">
                <a:solidFill>
                  <a:srgbClr val="4D5867"/>
                </a:solidFill>
                <a:latin typeface="Roboto"/>
                <a:cs typeface="Roboto"/>
              </a:rPr>
              <a:t>the</a:t>
            </a:r>
            <a:r>
              <a:rPr dirty="0" sz="1450" spc="-20" b="1">
                <a:solidFill>
                  <a:srgbClr val="4D5867"/>
                </a:solidFill>
                <a:latin typeface="Roboto"/>
                <a:cs typeface="Roboto"/>
              </a:rPr>
              <a:t> </a:t>
            </a:r>
            <a:r>
              <a:rPr dirty="0" sz="1450" b="1">
                <a:solidFill>
                  <a:srgbClr val="4D5867"/>
                </a:solidFill>
                <a:latin typeface="Roboto"/>
                <a:cs typeface="Roboto"/>
              </a:rPr>
              <a:t>graphical</a:t>
            </a:r>
            <a:r>
              <a:rPr dirty="0" sz="1450" spc="-20" b="1">
                <a:solidFill>
                  <a:srgbClr val="4D5867"/>
                </a:solidFill>
                <a:latin typeface="Roboto"/>
                <a:cs typeface="Roboto"/>
              </a:rPr>
              <a:t> </a:t>
            </a:r>
            <a:r>
              <a:rPr dirty="0" sz="1450" b="1">
                <a:solidFill>
                  <a:srgbClr val="4D5867"/>
                </a:solidFill>
                <a:latin typeface="Roboto"/>
                <a:cs typeface="Roboto"/>
              </a:rPr>
              <a:t>user</a:t>
            </a:r>
            <a:r>
              <a:rPr dirty="0" sz="1450" spc="-20" b="1">
                <a:solidFill>
                  <a:srgbClr val="4D5867"/>
                </a:solidFill>
                <a:latin typeface="Roboto"/>
                <a:cs typeface="Roboto"/>
              </a:rPr>
              <a:t> </a:t>
            </a:r>
            <a:r>
              <a:rPr dirty="0" sz="1450" b="1">
                <a:solidFill>
                  <a:srgbClr val="4D5867"/>
                </a:solidFill>
                <a:latin typeface="Roboto"/>
                <a:cs typeface="Roboto"/>
              </a:rPr>
              <a:t>interface</a:t>
            </a:r>
            <a:r>
              <a:rPr dirty="0" sz="1450" spc="-20" b="1">
                <a:solidFill>
                  <a:srgbClr val="4D5867"/>
                </a:solidFill>
                <a:latin typeface="Roboto"/>
                <a:cs typeface="Roboto"/>
              </a:rPr>
              <a:t> </a:t>
            </a:r>
            <a:r>
              <a:rPr dirty="0" sz="1450" b="1">
                <a:solidFill>
                  <a:srgbClr val="4D5867"/>
                </a:solidFill>
                <a:latin typeface="Roboto"/>
                <a:cs typeface="Roboto"/>
              </a:rPr>
              <a:t>application</a:t>
            </a:r>
            <a:r>
              <a:rPr dirty="0" sz="1450" spc="-20" b="1">
                <a:solidFill>
                  <a:srgbClr val="4D5867"/>
                </a:solidFill>
                <a:latin typeface="Roboto"/>
                <a:cs typeface="Roboto"/>
              </a:rPr>
              <a:t> </a:t>
            </a:r>
            <a:r>
              <a:rPr dirty="0" sz="1450" b="1">
                <a:solidFill>
                  <a:srgbClr val="4D5867"/>
                </a:solidFill>
                <a:latin typeface="Roboto"/>
                <a:cs typeface="Roboto"/>
              </a:rPr>
              <a:t>used</a:t>
            </a:r>
            <a:r>
              <a:rPr dirty="0" sz="1450" spc="-20" b="1">
                <a:solidFill>
                  <a:srgbClr val="4D5867"/>
                </a:solidFill>
                <a:latin typeface="Roboto"/>
                <a:cs typeface="Roboto"/>
              </a:rPr>
              <a:t> </a:t>
            </a:r>
            <a:r>
              <a:rPr dirty="0" sz="1450" spc="-25" b="1">
                <a:solidFill>
                  <a:srgbClr val="4D5867"/>
                </a:solidFill>
                <a:latin typeface="Roboto"/>
                <a:cs typeface="Roboto"/>
              </a:rPr>
              <a:t>by </a:t>
            </a:r>
            <a:r>
              <a:rPr dirty="0" sz="1450" spc="-25" b="1">
                <a:solidFill>
                  <a:srgbClr val="4D5867"/>
                </a:solidFill>
                <a:latin typeface="Roboto"/>
                <a:cs typeface="Roboto"/>
              </a:rPr>
              <a:t>	</a:t>
            </a:r>
            <a:r>
              <a:rPr dirty="0" sz="1450" b="1">
                <a:solidFill>
                  <a:srgbClr val="4D5867"/>
                </a:solidFill>
                <a:latin typeface="Roboto"/>
                <a:cs typeface="Roboto"/>
              </a:rPr>
              <a:t>the</a:t>
            </a:r>
            <a:r>
              <a:rPr dirty="0" sz="1450" spc="5" b="1">
                <a:solidFill>
                  <a:srgbClr val="4D5867"/>
                </a:solidFill>
                <a:latin typeface="Roboto"/>
                <a:cs typeface="Roboto"/>
              </a:rPr>
              <a:t> </a:t>
            </a:r>
            <a:r>
              <a:rPr dirty="0" sz="1450" spc="-25" b="1">
                <a:solidFill>
                  <a:srgbClr val="4D5867"/>
                </a:solidFill>
                <a:latin typeface="Roboto"/>
                <a:cs typeface="Roboto"/>
              </a:rPr>
              <a:t>end-</a:t>
            </a:r>
            <a:r>
              <a:rPr dirty="0" sz="1450" spc="-10" b="1">
                <a:solidFill>
                  <a:srgbClr val="4D5867"/>
                </a:solidFill>
                <a:latin typeface="Roboto"/>
                <a:cs typeface="Roboto"/>
              </a:rPr>
              <a:t>users.</a:t>
            </a:r>
            <a:endParaRPr sz="1450">
              <a:latin typeface="Roboto"/>
              <a:cs typeface="Roboto"/>
            </a:endParaRPr>
          </a:p>
        </p:txBody>
      </p:sp>
      <p:sp>
        <p:nvSpPr>
          <p:cNvPr id="3" name="object 3" descr=""/>
          <p:cNvSpPr/>
          <p:nvPr/>
        </p:nvSpPr>
        <p:spPr>
          <a:xfrm>
            <a:off x="495300" y="4476762"/>
            <a:ext cx="6502400" cy="0"/>
          </a:xfrm>
          <a:custGeom>
            <a:avLst/>
            <a:gdLst/>
            <a:ahLst/>
            <a:cxnLst/>
            <a:rect l="l" t="t" r="r" b="b"/>
            <a:pathLst>
              <a:path w="6502400" h="0">
                <a:moveTo>
                  <a:pt x="0" y="0"/>
                </a:moveTo>
                <a:lnTo>
                  <a:pt x="6502400" y="0"/>
                </a:lnTo>
              </a:path>
            </a:pathLst>
          </a:custGeom>
          <a:ln w="12700">
            <a:solidFill>
              <a:srgbClr val="87878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 txBox="1"/>
          <p:nvPr/>
        </p:nvSpPr>
        <p:spPr>
          <a:xfrm>
            <a:off x="444500" y="4713982"/>
            <a:ext cx="5988050" cy="249999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2000" spc="1200">
                <a:latin typeface="Cambria"/>
                <a:cs typeface="Cambria"/>
              </a:rPr>
              <a:t>🔹</a:t>
            </a:r>
            <a:r>
              <a:rPr dirty="0" sz="2000" spc="-30">
                <a:latin typeface="Cambria"/>
                <a:cs typeface="Cambria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1.</a:t>
            </a:r>
            <a:r>
              <a:rPr dirty="0" sz="1700" spc="-15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What</a:t>
            </a:r>
            <a:r>
              <a:rPr dirty="0" sz="1700" spc="-15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is</a:t>
            </a:r>
            <a:r>
              <a:rPr dirty="0" sz="1700" spc="-15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a</a:t>
            </a:r>
            <a:r>
              <a:rPr dirty="0" sz="1700" spc="-15" b="1">
                <a:latin typeface="Times New Roman"/>
                <a:cs typeface="Times New Roman"/>
              </a:rPr>
              <a:t> </a:t>
            </a:r>
            <a:r>
              <a:rPr dirty="0" sz="1700" spc="-10" b="1">
                <a:latin typeface="Times New Roman"/>
                <a:cs typeface="Times New Roman"/>
              </a:rPr>
              <a:t>Shell?</a:t>
            </a:r>
            <a:endParaRPr sz="1700">
              <a:latin typeface="Times New Roman"/>
              <a:cs typeface="Times New Roman"/>
            </a:endParaRPr>
          </a:p>
          <a:p>
            <a:pPr marL="469900" marR="5080" indent="-228600">
              <a:lnSpc>
                <a:spcPct val="103499"/>
              </a:lnSpc>
              <a:spcBef>
                <a:spcPts val="1160"/>
              </a:spcBef>
              <a:buFont typeface="Arial"/>
              <a:buChar char="●"/>
              <a:tabLst>
                <a:tab pos="469900" algn="l"/>
              </a:tabLst>
            </a:pPr>
            <a:r>
              <a:rPr dirty="0" sz="1600" b="1">
                <a:latin typeface="Times New Roman"/>
                <a:cs typeface="Times New Roman"/>
              </a:rPr>
              <a:t>A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shell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is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a</a:t>
            </a:r>
            <a:r>
              <a:rPr dirty="0" sz="1600" spc="-30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command-</a:t>
            </a:r>
            <a:r>
              <a:rPr dirty="0" sz="1600" b="1">
                <a:latin typeface="Times New Roman"/>
                <a:cs typeface="Times New Roman"/>
              </a:rPr>
              <a:t>line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interpreter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that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provides</a:t>
            </a:r>
            <a:r>
              <a:rPr dirty="0" sz="1600" spc="-3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an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interface </a:t>
            </a:r>
            <a:r>
              <a:rPr dirty="0" sz="1600" b="1">
                <a:latin typeface="Times New Roman"/>
                <a:cs typeface="Times New Roman"/>
              </a:rPr>
              <a:t>between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the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user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and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the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kernel.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15"/>
              </a:spcBef>
              <a:buFont typeface="Arial"/>
              <a:buChar char="●"/>
            </a:pPr>
            <a:endParaRPr sz="1600">
              <a:latin typeface="Times New Roman"/>
              <a:cs typeface="Times New Roman"/>
            </a:endParaRPr>
          </a:p>
          <a:p>
            <a:pPr marL="470534" indent="-229235">
              <a:lnSpc>
                <a:spcPct val="100000"/>
              </a:lnSpc>
              <a:buFont typeface="Arial"/>
              <a:buChar char="●"/>
              <a:tabLst>
                <a:tab pos="470534" algn="l"/>
              </a:tabLst>
            </a:pPr>
            <a:r>
              <a:rPr dirty="0" sz="1600" b="1">
                <a:latin typeface="Times New Roman"/>
                <a:cs typeface="Times New Roman"/>
              </a:rPr>
              <a:t>Common</a:t>
            </a:r>
            <a:r>
              <a:rPr dirty="0" sz="1600" spc="-60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shells: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20"/>
              </a:spcBef>
              <a:buFont typeface="Arial"/>
              <a:buChar char="●"/>
            </a:pPr>
            <a:endParaRPr sz="1600">
              <a:latin typeface="Times New Roman"/>
              <a:cs typeface="Times New Roman"/>
            </a:endParaRPr>
          </a:p>
          <a:p>
            <a:pPr lvl="1" marL="927735" indent="-229235">
              <a:lnSpc>
                <a:spcPct val="100000"/>
              </a:lnSpc>
              <a:buFont typeface="Arial"/>
              <a:buChar char="○"/>
              <a:tabLst>
                <a:tab pos="927735" algn="l"/>
              </a:tabLst>
            </a:pPr>
            <a:r>
              <a:rPr dirty="0" sz="1600" b="1">
                <a:latin typeface="Times New Roman"/>
                <a:cs typeface="Times New Roman"/>
              </a:rPr>
              <a:t>Bash</a:t>
            </a:r>
            <a:r>
              <a:rPr dirty="0" sz="1600" spc="-4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(Bourne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Again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Shell)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–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most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widely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 spc="-20" b="1">
                <a:latin typeface="Times New Roman"/>
                <a:cs typeface="Times New Roman"/>
              </a:rPr>
              <a:t>used</a:t>
            </a:r>
            <a:endParaRPr sz="1600">
              <a:latin typeface="Times New Roman"/>
              <a:cs typeface="Times New Roman"/>
            </a:endParaRPr>
          </a:p>
          <a:p>
            <a:pPr lvl="1">
              <a:lnSpc>
                <a:spcPct val="100000"/>
              </a:lnSpc>
              <a:spcBef>
                <a:spcPts val="220"/>
              </a:spcBef>
              <a:buFont typeface="Arial"/>
              <a:buChar char="○"/>
            </a:pPr>
            <a:endParaRPr sz="1600">
              <a:latin typeface="Times New Roman"/>
              <a:cs typeface="Times New Roman"/>
            </a:endParaRPr>
          </a:p>
          <a:p>
            <a:pPr lvl="1" marL="927735" indent="-229235">
              <a:lnSpc>
                <a:spcPct val="100000"/>
              </a:lnSpc>
              <a:buFont typeface="Arial"/>
              <a:buChar char="○"/>
              <a:tabLst>
                <a:tab pos="927735" algn="l"/>
              </a:tabLst>
            </a:pPr>
            <a:r>
              <a:rPr dirty="0" sz="1600" b="1">
                <a:latin typeface="Times New Roman"/>
                <a:cs typeface="Times New Roman"/>
              </a:rPr>
              <a:t>sh,</a:t>
            </a:r>
            <a:r>
              <a:rPr dirty="0" sz="1600" spc="-3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zsh,</a:t>
            </a:r>
            <a:r>
              <a:rPr dirty="0" sz="1600" spc="-3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csh,</a:t>
            </a:r>
            <a:r>
              <a:rPr dirty="0" sz="1600" spc="-30" b="1">
                <a:latin typeface="Times New Roman"/>
                <a:cs typeface="Times New Roman"/>
              </a:rPr>
              <a:t> </a:t>
            </a:r>
            <a:r>
              <a:rPr dirty="0" sz="1600" spc="-25" b="1">
                <a:latin typeface="Times New Roman"/>
                <a:cs typeface="Times New Roman"/>
              </a:rPr>
              <a:t>ksh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5" name="object 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25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/>
              <a:t>Md.</a:t>
            </a:r>
            <a:r>
              <a:rPr dirty="0" spc="55"/>
              <a:t> </a:t>
            </a:r>
            <a:r>
              <a:rPr dirty="0" spc="-25"/>
              <a:t>Tariqul</a:t>
            </a:r>
            <a:r>
              <a:rPr dirty="0" spc="60"/>
              <a:t> </a:t>
            </a:r>
            <a:r>
              <a:rPr dirty="0"/>
              <a:t>Islam,</a:t>
            </a:r>
            <a:r>
              <a:rPr dirty="0" spc="55"/>
              <a:t> </a:t>
            </a:r>
            <a:r>
              <a:rPr dirty="0" spc="-30"/>
              <a:t>Lecturer,</a:t>
            </a:r>
            <a:r>
              <a:rPr dirty="0" spc="60"/>
              <a:t> </a:t>
            </a:r>
            <a:r>
              <a:rPr dirty="0" spc="-20"/>
              <a:t>Department</a:t>
            </a:r>
            <a:r>
              <a:rPr dirty="0" spc="55"/>
              <a:t> </a:t>
            </a:r>
            <a:r>
              <a:rPr dirty="0"/>
              <a:t>of</a:t>
            </a:r>
            <a:r>
              <a:rPr dirty="0" spc="60"/>
              <a:t> CSE,</a:t>
            </a:r>
            <a:r>
              <a:rPr dirty="0" spc="55"/>
              <a:t> </a:t>
            </a:r>
            <a:r>
              <a:rPr dirty="0"/>
              <a:t>University</a:t>
            </a:r>
            <a:r>
              <a:rPr dirty="0" spc="60"/>
              <a:t> </a:t>
            </a:r>
            <a:r>
              <a:rPr dirty="0"/>
              <a:t>of</a:t>
            </a:r>
            <a:r>
              <a:rPr dirty="0" spc="60"/>
              <a:t> </a:t>
            </a:r>
            <a:r>
              <a:rPr dirty="0"/>
              <a:t>Global</a:t>
            </a:r>
            <a:r>
              <a:rPr dirty="0" spc="55"/>
              <a:t> </a:t>
            </a:r>
            <a:r>
              <a:rPr dirty="0"/>
              <a:t>Village</a:t>
            </a:r>
            <a:r>
              <a:rPr dirty="0" spc="60"/>
              <a:t> </a:t>
            </a:r>
            <a:r>
              <a:rPr dirty="0" spc="-10"/>
              <a:t>(UGV)</a:t>
            </a:r>
          </a:p>
        </p:txBody>
      </p:sp>
      <p:sp>
        <p:nvSpPr>
          <p:cNvPr id="6" name="object 6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25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 spc="-20"/>
              <a:t>Page:</a:t>
            </a:r>
            <a:r>
              <a:rPr dirty="0" spc="-10"/>
              <a:t> </a:t>
            </a:r>
            <a:r>
              <a:rPr dirty="0" spc="-40"/>
              <a:t>52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130300" y="889099"/>
            <a:ext cx="148590" cy="2692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600" spc="-50" b="1">
                <a:latin typeface="Arial"/>
                <a:cs typeface="Arial"/>
              </a:rPr>
              <a:t>○</a:t>
            </a:r>
            <a:endParaRPr sz="1600">
              <a:latin typeface="Arial"/>
              <a:cs typeface="Arial"/>
            </a:endParaRPr>
          </a:p>
        </p:txBody>
      </p:sp>
      <p:sp>
        <p:nvSpPr>
          <p:cNvPr id="3" name="object 3" descr=""/>
          <p:cNvSpPr/>
          <p:nvPr/>
        </p:nvSpPr>
        <p:spPr>
          <a:xfrm>
            <a:off x="495300" y="5327641"/>
            <a:ext cx="6502400" cy="0"/>
          </a:xfrm>
          <a:custGeom>
            <a:avLst/>
            <a:gdLst/>
            <a:ahLst/>
            <a:cxnLst/>
            <a:rect l="l" t="t" r="r" b="b"/>
            <a:pathLst>
              <a:path w="6502400" h="0">
                <a:moveTo>
                  <a:pt x="0" y="0"/>
                </a:moveTo>
                <a:lnTo>
                  <a:pt x="6502400" y="0"/>
                </a:lnTo>
              </a:path>
            </a:pathLst>
          </a:custGeom>
          <a:ln w="12700">
            <a:solidFill>
              <a:srgbClr val="87878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 txBox="1"/>
          <p:nvPr/>
        </p:nvSpPr>
        <p:spPr>
          <a:xfrm>
            <a:off x="444500" y="5567511"/>
            <a:ext cx="6498590" cy="174180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2000" spc="1200">
                <a:latin typeface="Cambria"/>
                <a:cs typeface="Cambria"/>
              </a:rPr>
              <a:t>🔹</a:t>
            </a:r>
            <a:r>
              <a:rPr dirty="0" sz="2000" spc="-40">
                <a:latin typeface="Cambria"/>
                <a:cs typeface="Cambria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2.</a:t>
            </a:r>
            <a:r>
              <a:rPr dirty="0" sz="1700" spc="-25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What</a:t>
            </a:r>
            <a:r>
              <a:rPr dirty="0" sz="1700" spc="-25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is</a:t>
            </a:r>
            <a:r>
              <a:rPr dirty="0" sz="1700" spc="-25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Shell</a:t>
            </a:r>
            <a:r>
              <a:rPr dirty="0" sz="1700" spc="-20" b="1">
                <a:latin typeface="Times New Roman"/>
                <a:cs typeface="Times New Roman"/>
              </a:rPr>
              <a:t> </a:t>
            </a:r>
            <a:r>
              <a:rPr dirty="0" sz="1700" spc="-10" b="1">
                <a:latin typeface="Times New Roman"/>
                <a:cs typeface="Times New Roman"/>
              </a:rPr>
              <a:t>Scripting?</a:t>
            </a:r>
            <a:endParaRPr sz="1700">
              <a:latin typeface="Times New Roman"/>
              <a:cs typeface="Times New Roman"/>
            </a:endParaRPr>
          </a:p>
          <a:p>
            <a:pPr marL="469900" marR="924560" indent="-228600">
              <a:lnSpc>
                <a:spcPct val="103400"/>
              </a:lnSpc>
              <a:spcBef>
                <a:spcPts val="1160"/>
              </a:spcBef>
              <a:buFont typeface="Arial"/>
              <a:buChar char="●"/>
              <a:tabLst>
                <a:tab pos="469900" algn="l"/>
              </a:tabLst>
            </a:pPr>
            <a:r>
              <a:rPr dirty="0" sz="1600" b="1">
                <a:latin typeface="Times New Roman"/>
                <a:cs typeface="Times New Roman"/>
              </a:rPr>
              <a:t>A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shell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script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is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a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text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file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containing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a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series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of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Unix/Linux commands.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0"/>
              </a:spcBef>
              <a:buFont typeface="Arial"/>
              <a:buChar char="●"/>
            </a:pPr>
            <a:endParaRPr sz="1600">
              <a:latin typeface="Times New Roman"/>
              <a:cs typeface="Times New Roman"/>
            </a:endParaRPr>
          </a:p>
          <a:p>
            <a:pPr marL="469900" marR="5080" indent="-228600">
              <a:lnSpc>
                <a:spcPct val="103400"/>
              </a:lnSpc>
              <a:spcBef>
                <a:spcPts val="5"/>
              </a:spcBef>
              <a:buFont typeface="Arial"/>
              <a:buChar char="●"/>
              <a:tabLst>
                <a:tab pos="469900" algn="l"/>
              </a:tabLst>
            </a:pPr>
            <a:r>
              <a:rPr dirty="0" sz="1600" b="1">
                <a:latin typeface="Times New Roman"/>
                <a:cs typeface="Times New Roman"/>
              </a:rPr>
              <a:t>Instead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of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typing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commands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one-by-</a:t>
            </a:r>
            <a:r>
              <a:rPr dirty="0" sz="1600" b="1">
                <a:latin typeface="Times New Roman"/>
                <a:cs typeface="Times New Roman"/>
              </a:rPr>
              <a:t>one,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you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write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them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in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a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script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spc="-25" b="1">
                <a:latin typeface="Times New Roman"/>
                <a:cs typeface="Times New Roman"/>
              </a:rPr>
              <a:t>to </a:t>
            </a:r>
            <a:r>
              <a:rPr dirty="0" sz="1600" b="1">
                <a:latin typeface="Times New Roman"/>
                <a:cs typeface="Times New Roman"/>
              </a:rPr>
              <a:t>be</a:t>
            </a:r>
            <a:r>
              <a:rPr dirty="0" sz="1600" spc="-3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executed</a:t>
            </a:r>
            <a:r>
              <a:rPr dirty="0" sz="1600" spc="-3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as</a:t>
            </a:r>
            <a:r>
              <a:rPr dirty="0" sz="1600" spc="-2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a</a:t>
            </a:r>
            <a:r>
              <a:rPr dirty="0" sz="1600" spc="-30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program.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5" name="object 5" descr=""/>
          <p:cNvSpPr/>
          <p:nvPr/>
        </p:nvSpPr>
        <p:spPr>
          <a:xfrm>
            <a:off x="495300" y="7893064"/>
            <a:ext cx="6502400" cy="0"/>
          </a:xfrm>
          <a:custGeom>
            <a:avLst/>
            <a:gdLst/>
            <a:ahLst/>
            <a:cxnLst/>
            <a:rect l="l" t="t" r="r" b="b"/>
            <a:pathLst>
              <a:path w="6502400" h="0">
                <a:moveTo>
                  <a:pt x="0" y="0"/>
                </a:moveTo>
                <a:lnTo>
                  <a:pt x="6502400" y="0"/>
                </a:lnTo>
              </a:path>
            </a:pathLst>
          </a:custGeom>
          <a:ln w="12700">
            <a:solidFill>
              <a:srgbClr val="87878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 descr=""/>
          <p:cNvSpPr txBox="1"/>
          <p:nvPr/>
        </p:nvSpPr>
        <p:spPr>
          <a:xfrm>
            <a:off x="444500" y="8135887"/>
            <a:ext cx="5666105" cy="123761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2000" spc="1200">
                <a:latin typeface="Cambria"/>
                <a:cs typeface="Cambria"/>
              </a:rPr>
              <a:t>🔹</a:t>
            </a:r>
            <a:r>
              <a:rPr dirty="0" sz="2000" spc="-50">
                <a:latin typeface="Cambria"/>
                <a:cs typeface="Cambria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3.</a:t>
            </a:r>
            <a:r>
              <a:rPr dirty="0" sz="1700" spc="-35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Why</a:t>
            </a:r>
            <a:r>
              <a:rPr dirty="0" sz="1700" spc="-30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Shell</a:t>
            </a:r>
            <a:r>
              <a:rPr dirty="0" sz="1700" spc="-35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Scripting</a:t>
            </a:r>
            <a:r>
              <a:rPr dirty="0" sz="1700" spc="-35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in</a:t>
            </a:r>
            <a:r>
              <a:rPr dirty="0" sz="1700" spc="-35" b="1">
                <a:latin typeface="Times New Roman"/>
                <a:cs typeface="Times New Roman"/>
              </a:rPr>
              <a:t> </a:t>
            </a:r>
            <a:r>
              <a:rPr dirty="0" sz="1700" spc="-10" b="1">
                <a:latin typeface="Times New Roman"/>
                <a:cs typeface="Times New Roman"/>
              </a:rPr>
              <a:t>Unix/Linux?</a:t>
            </a:r>
            <a:endParaRPr sz="1700">
              <a:latin typeface="Times New Roman"/>
              <a:cs typeface="Times New Roman"/>
            </a:endParaRPr>
          </a:p>
          <a:p>
            <a:pPr marL="470534" indent="-229235">
              <a:lnSpc>
                <a:spcPct val="100000"/>
              </a:lnSpc>
              <a:spcBef>
                <a:spcPts val="1225"/>
              </a:spcBef>
              <a:buFont typeface="Arial"/>
              <a:buChar char="●"/>
              <a:tabLst>
                <a:tab pos="470534" algn="l"/>
              </a:tabLst>
            </a:pPr>
            <a:r>
              <a:rPr dirty="0" sz="1600" b="1">
                <a:latin typeface="Times New Roman"/>
                <a:cs typeface="Times New Roman"/>
              </a:rPr>
              <a:t>Core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part</a:t>
            </a:r>
            <a:r>
              <a:rPr dirty="0" sz="1600" spc="-3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of</a:t>
            </a:r>
            <a:r>
              <a:rPr dirty="0" sz="1600" spc="-3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Unix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philosophy:</a:t>
            </a:r>
            <a:r>
              <a:rPr dirty="0" sz="1600" spc="-3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“Do</a:t>
            </a:r>
            <a:r>
              <a:rPr dirty="0" sz="1600" spc="-3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one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thing</a:t>
            </a:r>
            <a:r>
              <a:rPr dirty="0" sz="1600" spc="-3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and</a:t>
            </a:r>
            <a:r>
              <a:rPr dirty="0" sz="1600" spc="-3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do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it</a:t>
            </a:r>
            <a:r>
              <a:rPr dirty="0" sz="1600" spc="-30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well”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20"/>
              </a:spcBef>
              <a:buFont typeface="Arial"/>
              <a:buChar char="●"/>
            </a:pPr>
            <a:endParaRPr sz="1600">
              <a:latin typeface="Times New Roman"/>
              <a:cs typeface="Times New Roman"/>
            </a:endParaRPr>
          </a:p>
          <a:p>
            <a:pPr marL="470534" indent="-229235">
              <a:lnSpc>
                <a:spcPct val="100000"/>
              </a:lnSpc>
              <a:buFont typeface="Arial"/>
              <a:buChar char="●"/>
              <a:tabLst>
                <a:tab pos="470534" algn="l"/>
              </a:tabLst>
            </a:pPr>
            <a:r>
              <a:rPr dirty="0" sz="1600" b="1">
                <a:latin typeface="Times New Roman"/>
                <a:cs typeface="Times New Roman"/>
              </a:rPr>
              <a:t>Automate</a:t>
            </a:r>
            <a:r>
              <a:rPr dirty="0" sz="1600" spc="-5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routine</a:t>
            </a:r>
            <a:r>
              <a:rPr dirty="0" sz="1600" spc="-55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administrative</a:t>
            </a:r>
            <a:r>
              <a:rPr dirty="0" sz="1600" spc="-55" b="1">
                <a:latin typeface="Times New Roman"/>
                <a:cs typeface="Times New Roman"/>
              </a:rPr>
              <a:t> </a:t>
            </a:r>
            <a:r>
              <a:rPr dirty="0" sz="1600" spc="-20" b="1">
                <a:latin typeface="Times New Roman"/>
                <a:cs typeface="Times New Roman"/>
              </a:rPr>
              <a:t>tasks</a:t>
            </a:r>
            <a:endParaRPr sz="1600">
              <a:latin typeface="Times New Roman"/>
              <a:cs typeface="Times New Roman"/>
            </a:endParaRPr>
          </a:p>
        </p:txBody>
      </p:sp>
      <p:pic>
        <p:nvPicPr>
          <p:cNvPr id="7" name="object 7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90650" y="1186557"/>
            <a:ext cx="4724400" cy="3752849"/>
          </a:xfrm>
          <a:prstGeom prst="rect">
            <a:avLst/>
          </a:prstGeom>
        </p:spPr>
      </p:pic>
      <p:sp>
        <p:nvSpPr>
          <p:cNvPr id="8" name="object 8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25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/>
              <a:t>Md.</a:t>
            </a:r>
            <a:r>
              <a:rPr dirty="0" spc="55"/>
              <a:t> </a:t>
            </a:r>
            <a:r>
              <a:rPr dirty="0" spc="-25"/>
              <a:t>Tariqul</a:t>
            </a:r>
            <a:r>
              <a:rPr dirty="0" spc="60"/>
              <a:t> </a:t>
            </a:r>
            <a:r>
              <a:rPr dirty="0"/>
              <a:t>Islam,</a:t>
            </a:r>
            <a:r>
              <a:rPr dirty="0" spc="55"/>
              <a:t> </a:t>
            </a:r>
            <a:r>
              <a:rPr dirty="0" spc="-30"/>
              <a:t>Lecturer,</a:t>
            </a:r>
            <a:r>
              <a:rPr dirty="0" spc="60"/>
              <a:t> </a:t>
            </a:r>
            <a:r>
              <a:rPr dirty="0" spc="-20"/>
              <a:t>Department</a:t>
            </a:r>
            <a:r>
              <a:rPr dirty="0" spc="55"/>
              <a:t> </a:t>
            </a:r>
            <a:r>
              <a:rPr dirty="0"/>
              <a:t>of</a:t>
            </a:r>
            <a:r>
              <a:rPr dirty="0" spc="60"/>
              <a:t> CSE,</a:t>
            </a:r>
            <a:r>
              <a:rPr dirty="0" spc="55"/>
              <a:t> </a:t>
            </a:r>
            <a:r>
              <a:rPr dirty="0"/>
              <a:t>University</a:t>
            </a:r>
            <a:r>
              <a:rPr dirty="0" spc="60"/>
              <a:t> </a:t>
            </a:r>
            <a:r>
              <a:rPr dirty="0"/>
              <a:t>of</a:t>
            </a:r>
            <a:r>
              <a:rPr dirty="0" spc="60"/>
              <a:t> </a:t>
            </a:r>
            <a:r>
              <a:rPr dirty="0"/>
              <a:t>Global</a:t>
            </a:r>
            <a:r>
              <a:rPr dirty="0" spc="55"/>
              <a:t> </a:t>
            </a:r>
            <a:r>
              <a:rPr dirty="0"/>
              <a:t>Village</a:t>
            </a:r>
            <a:r>
              <a:rPr dirty="0" spc="60"/>
              <a:t> </a:t>
            </a:r>
            <a:r>
              <a:rPr dirty="0" spc="-10"/>
              <a:t>(UGV)</a:t>
            </a:r>
          </a:p>
        </p:txBody>
      </p:sp>
      <p:sp>
        <p:nvSpPr>
          <p:cNvPr id="9" name="object 9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25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 spc="-20"/>
              <a:t>Page:</a:t>
            </a:r>
            <a:r>
              <a:rPr dirty="0" spc="-10"/>
              <a:t> </a:t>
            </a:r>
            <a:r>
              <a:rPr dirty="0" spc="-40"/>
              <a:t>53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673100" y="889099"/>
            <a:ext cx="5154295" cy="7747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41935" indent="-229235">
              <a:lnSpc>
                <a:spcPct val="100000"/>
              </a:lnSpc>
              <a:spcBef>
                <a:spcPts val="100"/>
              </a:spcBef>
              <a:buFont typeface="Arial"/>
              <a:buChar char="●"/>
              <a:tabLst>
                <a:tab pos="241935" algn="l"/>
              </a:tabLst>
            </a:pPr>
            <a:r>
              <a:rPr dirty="0" sz="1600" b="1">
                <a:latin typeface="Times New Roman"/>
                <a:cs typeface="Times New Roman"/>
              </a:rPr>
              <a:t>Batch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processing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of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files,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logs,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and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system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configurations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15"/>
              </a:spcBef>
              <a:buFont typeface="Arial"/>
              <a:buChar char="●"/>
            </a:pPr>
            <a:endParaRPr sz="1600">
              <a:latin typeface="Times New Roman"/>
              <a:cs typeface="Times New Roman"/>
            </a:endParaRPr>
          </a:p>
          <a:p>
            <a:pPr marL="241935" indent="-229235">
              <a:lnSpc>
                <a:spcPct val="100000"/>
              </a:lnSpc>
              <a:buFont typeface="Arial"/>
              <a:buChar char="●"/>
              <a:tabLst>
                <a:tab pos="241935" algn="l"/>
              </a:tabLst>
            </a:pPr>
            <a:r>
              <a:rPr dirty="0" sz="1600" b="1">
                <a:latin typeface="Times New Roman"/>
                <a:cs typeface="Times New Roman"/>
              </a:rPr>
              <a:t>Automate</a:t>
            </a:r>
            <a:r>
              <a:rPr dirty="0" sz="1600" spc="-5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security</a:t>
            </a:r>
            <a:r>
              <a:rPr dirty="0" sz="1600" spc="-5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tools</a:t>
            </a:r>
            <a:r>
              <a:rPr dirty="0" sz="1600" spc="-5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and</a:t>
            </a:r>
            <a:r>
              <a:rPr dirty="0" sz="1600" spc="-5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testing</a:t>
            </a:r>
            <a:r>
              <a:rPr dirty="0" sz="1600" spc="-5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(in</a:t>
            </a:r>
            <a:r>
              <a:rPr dirty="0" sz="1600" spc="-55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Kali)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444500" y="2380009"/>
            <a:ext cx="6233160" cy="355854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1550" spc="930">
                <a:latin typeface="Cambria"/>
                <a:cs typeface="Cambria"/>
              </a:rPr>
              <a:t>🔐</a:t>
            </a:r>
            <a:r>
              <a:rPr dirty="0" sz="1550" spc="-15">
                <a:latin typeface="Cambria"/>
                <a:cs typeface="Cambria"/>
              </a:rPr>
              <a:t> </a:t>
            </a:r>
            <a:r>
              <a:rPr dirty="0" sz="1300" spc="-10" b="1">
                <a:latin typeface="Times New Roman"/>
                <a:cs typeface="Times New Roman"/>
              </a:rPr>
              <a:t>Penetration</a:t>
            </a:r>
            <a:r>
              <a:rPr dirty="0" sz="1300" spc="5" b="1">
                <a:latin typeface="Times New Roman"/>
                <a:cs typeface="Times New Roman"/>
              </a:rPr>
              <a:t> </a:t>
            </a:r>
            <a:r>
              <a:rPr dirty="0" sz="1300" spc="-10" b="1">
                <a:latin typeface="Times New Roman"/>
                <a:cs typeface="Times New Roman"/>
              </a:rPr>
              <a:t>Testing</a:t>
            </a:r>
            <a:endParaRPr sz="13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185"/>
              </a:spcBef>
            </a:pPr>
            <a:r>
              <a:rPr dirty="0" sz="1600" b="1">
                <a:latin typeface="Times New Roman"/>
                <a:cs typeface="Times New Roman"/>
              </a:rPr>
              <a:t>Shell</a:t>
            </a:r>
            <a:r>
              <a:rPr dirty="0" sz="1600" spc="-5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scripts</a:t>
            </a:r>
            <a:r>
              <a:rPr dirty="0" sz="1600" spc="-5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are</a:t>
            </a:r>
            <a:r>
              <a:rPr dirty="0" sz="1600" spc="-5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used</a:t>
            </a:r>
            <a:r>
              <a:rPr dirty="0" sz="1600" spc="-50" b="1">
                <a:latin typeface="Times New Roman"/>
                <a:cs typeface="Times New Roman"/>
              </a:rPr>
              <a:t> </a:t>
            </a:r>
            <a:r>
              <a:rPr dirty="0" sz="1600" spc="-25" b="1">
                <a:latin typeface="Times New Roman"/>
                <a:cs typeface="Times New Roman"/>
              </a:rPr>
              <a:t>to:</a:t>
            </a:r>
            <a:endParaRPr sz="1600">
              <a:latin typeface="Times New Roman"/>
              <a:cs typeface="Times New Roman"/>
            </a:endParaRPr>
          </a:p>
          <a:p>
            <a:pPr marL="470534" indent="-229235">
              <a:lnSpc>
                <a:spcPct val="100000"/>
              </a:lnSpc>
              <a:spcBef>
                <a:spcPts val="1450"/>
              </a:spcBef>
              <a:buFont typeface="Arial"/>
              <a:buChar char="●"/>
              <a:tabLst>
                <a:tab pos="470534" algn="l"/>
              </a:tabLst>
            </a:pPr>
            <a:r>
              <a:rPr dirty="0" sz="1600" b="1">
                <a:latin typeface="Times New Roman"/>
                <a:cs typeface="Times New Roman"/>
              </a:rPr>
              <a:t>Automate</a:t>
            </a:r>
            <a:r>
              <a:rPr dirty="0" sz="1600" spc="-6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scanning</a:t>
            </a:r>
            <a:r>
              <a:rPr dirty="0" sz="1600" spc="-6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tools</a:t>
            </a:r>
            <a:r>
              <a:rPr dirty="0" sz="1600" spc="-6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like</a:t>
            </a:r>
            <a:r>
              <a:rPr dirty="0" sz="1600" spc="-60" b="1">
                <a:latin typeface="Times New Roman"/>
                <a:cs typeface="Times New Roman"/>
              </a:rPr>
              <a:t> </a:t>
            </a:r>
            <a:r>
              <a:rPr dirty="0" sz="1600" b="1">
                <a:solidFill>
                  <a:srgbClr val="178037"/>
                </a:solidFill>
                <a:latin typeface="Courier New"/>
                <a:cs typeface="Courier New"/>
              </a:rPr>
              <a:t>nmap</a:t>
            </a:r>
            <a:r>
              <a:rPr dirty="0" sz="1600" b="1">
                <a:latin typeface="Times New Roman"/>
                <a:cs typeface="Times New Roman"/>
              </a:rPr>
              <a:t>,</a:t>
            </a:r>
            <a:r>
              <a:rPr dirty="0" sz="1600" spc="-60" b="1">
                <a:latin typeface="Times New Roman"/>
                <a:cs typeface="Times New Roman"/>
              </a:rPr>
              <a:t> </a:t>
            </a:r>
            <a:r>
              <a:rPr dirty="0" sz="1600" b="1">
                <a:solidFill>
                  <a:srgbClr val="178037"/>
                </a:solidFill>
                <a:latin typeface="Courier New"/>
                <a:cs typeface="Courier New"/>
              </a:rPr>
              <a:t>nikto</a:t>
            </a:r>
            <a:r>
              <a:rPr dirty="0" sz="1600" b="1">
                <a:latin typeface="Times New Roman"/>
                <a:cs typeface="Times New Roman"/>
              </a:rPr>
              <a:t>,</a:t>
            </a:r>
            <a:r>
              <a:rPr dirty="0" sz="1600" spc="-65" b="1">
                <a:latin typeface="Times New Roman"/>
                <a:cs typeface="Times New Roman"/>
              </a:rPr>
              <a:t> </a:t>
            </a:r>
            <a:r>
              <a:rPr dirty="0" sz="1600" spc="-20" b="1">
                <a:solidFill>
                  <a:srgbClr val="178037"/>
                </a:solidFill>
                <a:latin typeface="Courier New"/>
                <a:cs typeface="Courier New"/>
              </a:rPr>
              <a:t>dirb</a:t>
            </a:r>
            <a:endParaRPr sz="1600">
              <a:latin typeface="Courier New"/>
              <a:cs typeface="Courier New"/>
            </a:endParaRPr>
          </a:p>
          <a:p>
            <a:pPr>
              <a:lnSpc>
                <a:spcPct val="100000"/>
              </a:lnSpc>
              <a:spcBef>
                <a:spcPts val="645"/>
              </a:spcBef>
              <a:buFont typeface="Arial"/>
              <a:buChar char="●"/>
            </a:pPr>
            <a:endParaRPr sz="1600">
              <a:latin typeface="Courier New"/>
              <a:cs typeface="Courier New"/>
            </a:endParaRPr>
          </a:p>
          <a:p>
            <a:pPr marL="470534" indent="-229235">
              <a:lnSpc>
                <a:spcPct val="100000"/>
              </a:lnSpc>
              <a:buFont typeface="Arial"/>
              <a:buChar char="●"/>
              <a:tabLst>
                <a:tab pos="470534" algn="l"/>
              </a:tabLst>
            </a:pPr>
            <a:r>
              <a:rPr dirty="0" sz="1600" b="1">
                <a:latin typeface="Times New Roman"/>
                <a:cs typeface="Times New Roman"/>
              </a:rPr>
              <a:t>Chain</a:t>
            </a:r>
            <a:r>
              <a:rPr dirty="0" sz="1600" spc="-5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multiple</a:t>
            </a:r>
            <a:r>
              <a:rPr dirty="0" sz="1600" spc="-5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tools</a:t>
            </a:r>
            <a:r>
              <a:rPr dirty="0" sz="1600" spc="-5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together</a:t>
            </a:r>
            <a:r>
              <a:rPr dirty="0" sz="1600" spc="-5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(e.g.,</a:t>
            </a:r>
            <a:r>
              <a:rPr dirty="0" sz="1600" spc="-5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scanning</a:t>
            </a:r>
            <a:r>
              <a:rPr dirty="0" sz="1600" spc="-5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+</a:t>
            </a:r>
            <a:r>
              <a:rPr dirty="0" sz="1600" spc="-5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exploit</a:t>
            </a:r>
            <a:r>
              <a:rPr dirty="0" sz="1600" spc="-50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execution)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20"/>
              </a:spcBef>
              <a:buFont typeface="Arial"/>
              <a:buChar char="●"/>
            </a:pPr>
            <a:endParaRPr sz="1600">
              <a:latin typeface="Times New Roman"/>
              <a:cs typeface="Times New Roman"/>
            </a:endParaRPr>
          </a:p>
          <a:p>
            <a:pPr marL="470534" indent="-229235">
              <a:lnSpc>
                <a:spcPct val="100000"/>
              </a:lnSpc>
              <a:buFont typeface="Arial"/>
              <a:buChar char="●"/>
              <a:tabLst>
                <a:tab pos="470534" algn="l"/>
              </a:tabLst>
            </a:pPr>
            <a:r>
              <a:rPr dirty="0" sz="1600" b="1">
                <a:latin typeface="Times New Roman"/>
                <a:cs typeface="Times New Roman"/>
              </a:rPr>
              <a:t>Create</a:t>
            </a:r>
            <a:r>
              <a:rPr dirty="0" sz="1600" spc="-6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custom</a:t>
            </a:r>
            <a:r>
              <a:rPr dirty="0" sz="1600" spc="-5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payloads</a:t>
            </a:r>
            <a:r>
              <a:rPr dirty="0" sz="1600" spc="-5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and</a:t>
            </a:r>
            <a:r>
              <a:rPr dirty="0" sz="1600" spc="-6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automate</a:t>
            </a:r>
            <a:r>
              <a:rPr dirty="0" sz="1600" spc="-5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their</a:t>
            </a:r>
            <a:r>
              <a:rPr dirty="0" sz="1600" spc="-55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delivery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15"/>
              </a:spcBef>
              <a:buFont typeface="Arial"/>
              <a:buChar char="●"/>
            </a:pPr>
            <a:endParaRPr sz="1600">
              <a:latin typeface="Times New Roman"/>
              <a:cs typeface="Times New Roman"/>
            </a:endParaRPr>
          </a:p>
          <a:p>
            <a:pPr marL="470534" indent="-229235">
              <a:lnSpc>
                <a:spcPct val="100000"/>
              </a:lnSpc>
              <a:spcBef>
                <a:spcPts val="5"/>
              </a:spcBef>
              <a:buFont typeface="Arial"/>
              <a:buChar char="●"/>
              <a:tabLst>
                <a:tab pos="470534" algn="l"/>
              </a:tabLst>
            </a:pPr>
            <a:r>
              <a:rPr dirty="0" sz="1600" b="1">
                <a:latin typeface="Times New Roman"/>
                <a:cs typeface="Times New Roman"/>
              </a:rPr>
              <a:t>Schedule</a:t>
            </a:r>
            <a:r>
              <a:rPr dirty="0" sz="1600" spc="-7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repeated</a:t>
            </a:r>
            <a:r>
              <a:rPr dirty="0" sz="1600" spc="-7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tests</a:t>
            </a:r>
            <a:r>
              <a:rPr dirty="0" sz="1600" spc="-6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(like</a:t>
            </a:r>
            <a:r>
              <a:rPr dirty="0" sz="1600" spc="-7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cron</a:t>
            </a:r>
            <a:r>
              <a:rPr dirty="0" sz="1600" spc="-65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jobs)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110"/>
              </a:spcBef>
            </a:pPr>
            <a:endParaRPr sz="1600">
              <a:latin typeface="Times New Roman"/>
              <a:cs typeface="Times New Roman"/>
            </a:endParaRPr>
          </a:p>
          <a:p>
            <a:pPr marL="12700" marR="5080">
              <a:lnSpc>
                <a:spcPct val="100000"/>
              </a:lnSpc>
            </a:pPr>
            <a:r>
              <a:rPr dirty="0" sz="1900" spc="95">
                <a:latin typeface="MingLiU_HKSCS-ExtB"/>
                <a:cs typeface="MingLiU_HKSCS-ExtB"/>
              </a:rPr>
              <a:t>✅</a:t>
            </a:r>
            <a:r>
              <a:rPr dirty="0" sz="1900" spc="-555">
                <a:latin typeface="MingLiU_HKSCS-ExtB"/>
                <a:cs typeface="MingLiU_HKSCS-ExtB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Example:</a:t>
            </a:r>
            <a:r>
              <a:rPr dirty="0" sz="1600" spc="-6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A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script</a:t>
            </a:r>
            <a:r>
              <a:rPr dirty="0" sz="1600" spc="-3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that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runs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an</a:t>
            </a:r>
            <a:r>
              <a:rPr dirty="0" sz="1600" spc="-3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nmap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scan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every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night</a:t>
            </a:r>
            <a:r>
              <a:rPr dirty="0" sz="1600" spc="-3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and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saves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spc="-25" b="1">
                <a:latin typeface="Times New Roman"/>
                <a:cs typeface="Times New Roman"/>
              </a:rPr>
              <a:t>the </a:t>
            </a:r>
            <a:r>
              <a:rPr dirty="0" sz="1600" b="1">
                <a:latin typeface="Times New Roman"/>
                <a:cs typeface="Times New Roman"/>
              </a:rPr>
              <a:t>result</a:t>
            </a:r>
            <a:r>
              <a:rPr dirty="0" sz="1600" spc="-4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with</a:t>
            </a:r>
            <a:r>
              <a:rPr dirty="0" sz="1600" spc="-4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a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timestamp.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4" name="object 4" descr=""/>
          <p:cNvSpPr/>
          <p:nvPr/>
        </p:nvSpPr>
        <p:spPr>
          <a:xfrm>
            <a:off x="723900" y="6267475"/>
            <a:ext cx="6273800" cy="0"/>
          </a:xfrm>
          <a:custGeom>
            <a:avLst/>
            <a:gdLst/>
            <a:ahLst/>
            <a:cxnLst/>
            <a:rect l="l" t="t" r="r" b="b"/>
            <a:pathLst>
              <a:path w="6273800" h="0">
                <a:moveTo>
                  <a:pt x="0" y="0"/>
                </a:moveTo>
                <a:lnTo>
                  <a:pt x="6273800" y="0"/>
                </a:lnTo>
              </a:path>
            </a:pathLst>
          </a:custGeom>
          <a:ln w="12700">
            <a:solidFill>
              <a:srgbClr val="87878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 descr=""/>
          <p:cNvSpPr txBox="1"/>
          <p:nvPr/>
        </p:nvSpPr>
        <p:spPr>
          <a:xfrm>
            <a:off x="444500" y="6475164"/>
            <a:ext cx="6412865" cy="298005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241300">
              <a:lnSpc>
                <a:spcPct val="100000"/>
              </a:lnSpc>
              <a:spcBef>
                <a:spcPts val="90"/>
              </a:spcBef>
            </a:pPr>
            <a:r>
              <a:rPr dirty="0" sz="1550" spc="930">
                <a:latin typeface="Cambria"/>
                <a:cs typeface="Cambria"/>
              </a:rPr>
              <a:t>🐞</a:t>
            </a:r>
            <a:r>
              <a:rPr dirty="0" sz="1550" spc="-30">
                <a:latin typeface="Cambria"/>
                <a:cs typeface="Cambria"/>
              </a:rPr>
              <a:t> </a:t>
            </a:r>
            <a:r>
              <a:rPr dirty="0" sz="1300" b="1">
                <a:latin typeface="Times New Roman"/>
                <a:cs typeface="Times New Roman"/>
              </a:rPr>
              <a:t>Bug</a:t>
            </a:r>
            <a:r>
              <a:rPr dirty="0" sz="1300" spc="-15" b="1">
                <a:latin typeface="Times New Roman"/>
                <a:cs typeface="Times New Roman"/>
              </a:rPr>
              <a:t> </a:t>
            </a:r>
            <a:r>
              <a:rPr dirty="0" sz="1300" spc="-10" b="1">
                <a:latin typeface="Times New Roman"/>
                <a:cs typeface="Times New Roman"/>
              </a:rPr>
              <a:t>Finding</a:t>
            </a:r>
            <a:endParaRPr sz="13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185"/>
              </a:spcBef>
            </a:pPr>
            <a:r>
              <a:rPr dirty="0" sz="1600" b="1">
                <a:latin typeface="Times New Roman"/>
                <a:cs typeface="Times New Roman"/>
              </a:rPr>
              <a:t>Shell</a:t>
            </a:r>
            <a:r>
              <a:rPr dirty="0" sz="1600" spc="-6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scripts</a:t>
            </a:r>
            <a:r>
              <a:rPr dirty="0" sz="1600" spc="-65" b="1">
                <a:latin typeface="Times New Roman"/>
                <a:cs typeface="Times New Roman"/>
              </a:rPr>
              <a:t> </a:t>
            </a:r>
            <a:r>
              <a:rPr dirty="0" sz="1600" spc="-20" b="1">
                <a:latin typeface="Times New Roman"/>
                <a:cs typeface="Times New Roman"/>
              </a:rPr>
              <a:t>can:</a:t>
            </a:r>
            <a:endParaRPr sz="1600">
              <a:latin typeface="Times New Roman"/>
              <a:cs typeface="Times New Roman"/>
            </a:endParaRPr>
          </a:p>
          <a:p>
            <a:pPr marL="470534" indent="-229235">
              <a:lnSpc>
                <a:spcPct val="100000"/>
              </a:lnSpc>
              <a:spcBef>
                <a:spcPts val="1275"/>
              </a:spcBef>
              <a:buFont typeface="Arial"/>
              <a:buChar char="●"/>
              <a:tabLst>
                <a:tab pos="470534" algn="l"/>
              </a:tabLst>
            </a:pPr>
            <a:r>
              <a:rPr dirty="0" sz="1600" b="1">
                <a:latin typeface="Times New Roman"/>
                <a:cs typeface="Times New Roman"/>
              </a:rPr>
              <a:t>Run</a:t>
            </a:r>
            <a:r>
              <a:rPr dirty="0" sz="1600" spc="-5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and</a:t>
            </a:r>
            <a:r>
              <a:rPr dirty="0" sz="1600" spc="-5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monitor</a:t>
            </a:r>
            <a:r>
              <a:rPr dirty="0" sz="1600" spc="-5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software</a:t>
            </a:r>
            <a:r>
              <a:rPr dirty="0" sz="1600" spc="-50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automatically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15"/>
              </a:spcBef>
              <a:buFont typeface="Arial"/>
              <a:buChar char="●"/>
            </a:pPr>
            <a:endParaRPr sz="1600">
              <a:latin typeface="Times New Roman"/>
              <a:cs typeface="Times New Roman"/>
            </a:endParaRPr>
          </a:p>
          <a:p>
            <a:pPr marL="470534" indent="-229235">
              <a:lnSpc>
                <a:spcPct val="100000"/>
              </a:lnSpc>
              <a:buFont typeface="Arial"/>
              <a:buChar char="●"/>
              <a:tabLst>
                <a:tab pos="470534" algn="l"/>
              </a:tabLst>
            </a:pPr>
            <a:r>
              <a:rPr dirty="0" sz="1600" b="1">
                <a:latin typeface="Times New Roman"/>
                <a:cs typeface="Times New Roman"/>
              </a:rPr>
              <a:t>Collect</a:t>
            </a:r>
            <a:r>
              <a:rPr dirty="0" sz="1600" spc="-6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logs</a:t>
            </a:r>
            <a:r>
              <a:rPr dirty="0" sz="1600" spc="-6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and</a:t>
            </a:r>
            <a:r>
              <a:rPr dirty="0" sz="1600" spc="-6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system</a:t>
            </a:r>
            <a:r>
              <a:rPr dirty="0" sz="1600" spc="-6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metrics</a:t>
            </a:r>
            <a:r>
              <a:rPr dirty="0" sz="1600" spc="-6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during</a:t>
            </a:r>
            <a:r>
              <a:rPr dirty="0" sz="1600" spc="-6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software</a:t>
            </a:r>
            <a:r>
              <a:rPr dirty="0" sz="1600" spc="-60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testing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20"/>
              </a:spcBef>
              <a:buFont typeface="Arial"/>
              <a:buChar char="●"/>
            </a:pPr>
            <a:endParaRPr sz="1600">
              <a:latin typeface="Times New Roman"/>
              <a:cs typeface="Times New Roman"/>
            </a:endParaRPr>
          </a:p>
          <a:p>
            <a:pPr marL="470534" indent="-229235">
              <a:lnSpc>
                <a:spcPct val="100000"/>
              </a:lnSpc>
              <a:buFont typeface="Arial"/>
              <a:buChar char="●"/>
              <a:tabLst>
                <a:tab pos="470534" algn="l"/>
              </a:tabLst>
            </a:pPr>
            <a:r>
              <a:rPr dirty="0" sz="1600" b="1">
                <a:latin typeface="Times New Roman"/>
                <a:cs typeface="Times New Roman"/>
              </a:rPr>
              <a:t>Simulate</a:t>
            </a:r>
            <a:r>
              <a:rPr dirty="0" sz="1600" spc="-4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user</a:t>
            </a:r>
            <a:r>
              <a:rPr dirty="0" sz="1600" spc="-4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inputs</a:t>
            </a:r>
            <a:r>
              <a:rPr dirty="0" sz="1600" spc="-4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or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actions</a:t>
            </a:r>
            <a:r>
              <a:rPr dirty="0" sz="1600" spc="-4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to</a:t>
            </a:r>
            <a:r>
              <a:rPr dirty="0" sz="1600" spc="-4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test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edge</a:t>
            </a:r>
            <a:r>
              <a:rPr dirty="0" sz="1600" spc="-45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cases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110"/>
              </a:spcBef>
            </a:pPr>
            <a:endParaRPr sz="1600">
              <a:latin typeface="Times New Roman"/>
              <a:cs typeface="Times New Roman"/>
            </a:endParaRPr>
          </a:p>
          <a:p>
            <a:pPr marL="12700" marR="5080">
              <a:lnSpc>
                <a:spcPct val="100000"/>
              </a:lnSpc>
            </a:pPr>
            <a:r>
              <a:rPr dirty="0" sz="1900" spc="95">
                <a:latin typeface="MingLiU_HKSCS-ExtB"/>
                <a:cs typeface="MingLiU_HKSCS-ExtB"/>
              </a:rPr>
              <a:t>✅</a:t>
            </a:r>
            <a:r>
              <a:rPr dirty="0" sz="1900" spc="-555">
                <a:latin typeface="MingLiU_HKSCS-ExtB"/>
                <a:cs typeface="MingLiU_HKSCS-ExtB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Example:</a:t>
            </a:r>
            <a:r>
              <a:rPr dirty="0" sz="1600" spc="-7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Script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to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run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a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program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with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different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inputs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to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see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where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 spc="-25" b="1">
                <a:latin typeface="Times New Roman"/>
                <a:cs typeface="Times New Roman"/>
              </a:rPr>
              <a:t>it </a:t>
            </a:r>
            <a:r>
              <a:rPr dirty="0" sz="1600" spc="-10" b="1">
                <a:latin typeface="Times New Roman"/>
                <a:cs typeface="Times New Roman"/>
              </a:rPr>
              <a:t>crashes.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6" name="object 6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25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/>
              <a:t>Md.</a:t>
            </a:r>
            <a:r>
              <a:rPr dirty="0" spc="55"/>
              <a:t> </a:t>
            </a:r>
            <a:r>
              <a:rPr dirty="0" spc="-25"/>
              <a:t>Tariqul</a:t>
            </a:r>
            <a:r>
              <a:rPr dirty="0" spc="60"/>
              <a:t> </a:t>
            </a:r>
            <a:r>
              <a:rPr dirty="0"/>
              <a:t>Islam,</a:t>
            </a:r>
            <a:r>
              <a:rPr dirty="0" spc="55"/>
              <a:t> </a:t>
            </a:r>
            <a:r>
              <a:rPr dirty="0" spc="-30"/>
              <a:t>Lecturer,</a:t>
            </a:r>
            <a:r>
              <a:rPr dirty="0" spc="60"/>
              <a:t> </a:t>
            </a:r>
            <a:r>
              <a:rPr dirty="0" spc="-20"/>
              <a:t>Department</a:t>
            </a:r>
            <a:r>
              <a:rPr dirty="0" spc="55"/>
              <a:t> </a:t>
            </a:r>
            <a:r>
              <a:rPr dirty="0"/>
              <a:t>of</a:t>
            </a:r>
            <a:r>
              <a:rPr dirty="0" spc="60"/>
              <a:t> CSE,</a:t>
            </a:r>
            <a:r>
              <a:rPr dirty="0" spc="55"/>
              <a:t> </a:t>
            </a:r>
            <a:r>
              <a:rPr dirty="0"/>
              <a:t>University</a:t>
            </a:r>
            <a:r>
              <a:rPr dirty="0" spc="60"/>
              <a:t> </a:t>
            </a:r>
            <a:r>
              <a:rPr dirty="0"/>
              <a:t>of</a:t>
            </a:r>
            <a:r>
              <a:rPr dirty="0" spc="60"/>
              <a:t> </a:t>
            </a:r>
            <a:r>
              <a:rPr dirty="0"/>
              <a:t>Global</a:t>
            </a:r>
            <a:r>
              <a:rPr dirty="0" spc="55"/>
              <a:t> </a:t>
            </a:r>
            <a:r>
              <a:rPr dirty="0"/>
              <a:t>Village</a:t>
            </a:r>
            <a:r>
              <a:rPr dirty="0" spc="60"/>
              <a:t> </a:t>
            </a:r>
            <a:r>
              <a:rPr dirty="0" spc="-10"/>
              <a:t>(UGV)</a:t>
            </a:r>
          </a:p>
        </p:txBody>
      </p:sp>
      <p:sp>
        <p:nvSpPr>
          <p:cNvPr id="7" name="object 7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25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 spc="-20"/>
              <a:t>Page:</a:t>
            </a:r>
            <a:r>
              <a:rPr dirty="0" spc="-10"/>
              <a:t> </a:t>
            </a:r>
            <a:r>
              <a:rPr dirty="0" spc="-40"/>
              <a:t>54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723900" y="1085850"/>
            <a:ext cx="6273800" cy="0"/>
          </a:xfrm>
          <a:custGeom>
            <a:avLst/>
            <a:gdLst/>
            <a:ahLst/>
            <a:cxnLst/>
            <a:rect l="l" t="t" r="r" b="b"/>
            <a:pathLst>
              <a:path w="6273800" h="0">
                <a:moveTo>
                  <a:pt x="0" y="0"/>
                </a:moveTo>
                <a:lnTo>
                  <a:pt x="6273800" y="0"/>
                </a:lnTo>
              </a:path>
            </a:pathLst>
          </a:custGeom>
          <a:ln w="12700">
            <a:solidFill>
              <a:srgbClr val="87878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 txBox="1"/>
          <p:nvPr/>
        </p:nvSpPr>
        <p:spPr>
          <a:xfrm>
            <a:off x="444500" y="1289744"/>
            <a:ext cx="6380480" cy="301752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241300">
              <a:lnSpc>
                <a:spcPct val="100000"/>
              </a:lnSpc>
              <a:spcBef>
                <a:spcPts val="90"/>
              </a:spcBef>
            </a:pPr>
            <a:r>
              <a:rPr dirty="0" sz="1550" spc="60">
                <a:latin typeface="MingLiU_HKSCS-ExtB"/>
                <a:cs typeface="MingLiU_HKSCS-ExtB"/>
              </a:rPr>
              <a:t>⚠</a:t>
            </a:r>
            <a:r>
              <a:rPr dirty="0" sz="1550" spc="-455">
                <a:latin typeface="MingLiU_HKSCS-ExtB"/>
                <a:cs typeface="MingLiU_HKSCS-ExtB"/>
              </a:rPr>
              <a:t> </a:t>
            </a:r>
            <a:r>
              <a:rPr dirty="0" sz="1300" b="1">
                <a:latin typeface="Times New Roman"/>
                <a:cs typeface="Times New Roman"/>
              </a:rPr>
              <a:t>Error</a:t>
            </a:r>
            <a:r>
              <a:rPr dirty="0" sz="1300" spc="-45" b="1">
                <a:latin typeface="Times New Roman"/>
                <a:cs typeface="Times New Roman"/>
              </a:rPr>
              <a:t> </a:t>
            </a:r>
            <a:r>
              <a:rPr dirty="0" sz="1300" spc="-10" b="1">
                <a:latin typeface="Times New Roman"/>
                <a:cs typeface="Times New Roman"/>
              </a:rPr>
              <a:t>Detection</a:t>
            </a:r>
            <a:endParaRPr sz="13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185"/>
              </a:spcBef>
            </a:pPr>
            <a:r>
              <a:rPr dirty="0" sz="1600" b="1">
                <a:latin typeface="Times New Roman"/>
                <a:cs typeface="Times New Roman"/>
              </a:rPr>
              <a:t>Shell</a:t>
            </a:r>
            <a:r>
              <a:rPr dirty="0" sz="1600" spc="-6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scripting</a:t>
            </a:r>
            <a:r>
              <a:rPr dirty="0" sz="1600" spc="-6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helps</a:t>
            </a:r>
            <a:r>
              <a:rPr dirty="0" sz="1600" spc="-65" b="1">
                <a:latin typeface="Times New Roman"/>
                <a:cs typeface="Times New Roman"/>
              </a:rPr>
              <a:t> </a:t>
            </a:r>
            <a:r>
              <a:rPr dirty="0" sz="1600" spc="-25" b="1">
                <a:latin typeface="Times New Roman"/>
                <a:cs typeface="Times New Roman"/>
              </a:rPr>
              <a:t>by:</a:t>
            </a:r>
            <a:endParaRPr sz="1600">
              <a:latin typeface="Times New Roman"/>
              <a:cs typeface="Times New Roman"/>
            </a:endParaRPr>
          </a:p>
          <a:p>
            <a:pPr marL="470534" indent="-229235">
              <a:lnSpc>
                <a:spcPct val="100000"/>
              </a:lnSpc>
              <a:spcBef>
                <a:spcPts val="1275"/>
              </a:spcBef>
              <a:buFont typeface="Arial"/>
              <a:buChar char="●"/>
              <a:tabLst>
                <a:tab pos="470534" algn="l"/>
              </a:tabLst>
            </a:pPr>
            <a:r>
              <a:rPr dirty="0" sz="1600" b="1">
                <a:latin typeface="Times New Roman"/>
                <a:cs typeface="Times New Roman"/>
              </a:rPr>
              <a:t>Parsing</a:t>
            </a:r>
            <a:r>
              <a:rPr dirty="0" sz="1600" spc="-5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log</a:t>
            </a:r>
            <a:r>
              <a:rPr dirty="0" sz="1600" spc="-4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files</a:t>
            </a:r>
            <a:r>
              <a:rPr dirty="0" sz="1600" spc="-4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to</a:t>
            </a:r>
            <a:r>
              <a:rPr dirty="0" sz="1600" spc="-4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detect</a:t>
            </a:r>
            <a:r>
              <a:rPr dirty="0" sz="1600" spc="-4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unusual</a:t>
            </a:r>
            <a:r>
              <a:rPr dirty="0" sz="1600" spc="-4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behavior</a:t>
            </a:r>
            <a:r>
              <a:rPr dirty="0" sz="1600" spc="-4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or</a:t>
            </a:r>
            <a:r>
              <a:rPr dirty="0" sz="1600" spc="-4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known</a:t>
            </a:r>
            <a:r>
              <a:rPr dirty="0" sz="1600" spc="-4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error</a:t>
            </a:r>
            <a:r>
              <a:rPr dirty="0" sz="1600" spc="-45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patterns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15"/>
              </a:spcBef>
              <a:buFont typeface="Arial"/>
              <a:buChar char="●"/>
            </a:pPr>
            <a:endParaRPr sz="1600">
              <a:latin typeface="Times New Roman"/>
              <a:cs typeface="Times New Roman"/>
            </a:endParaRPr>
          </a:p>
          <a:p>
            <a:pPr marL="470534" indent="-229235">
              <a:lnSpc>
                <a:spcPct val="100000"/>
              </a:lnSpc>
              <a:buFont typeface="Arial"/>
              <a:buChar char="●"/>
              <a:tabLst>
                <a:tab pos="470534" algn="l"/>
              </a:tabLst>
            </a:pPr>
            <a:r>
              <a:rPr dirty="0" sz="1600" b="1">
                <a:latin typeface="Times New Roman"/>
                <a:cs typeface="Times New Roman"/>
              </a:rPr>
              <a:t>Monitoring</a:t>
            </a:r>
            <a:r>
              <a:rPr dirty="0" sz="1600" spc="-6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services</a:t>
            </a:r>
            <a:r>
              <a:rPr dirty="0" sz="1600" spc="-5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and</a:t>
            </a:r>
            <a:r>
              <a:rPr dirty="0" sz="1600" spc="-5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alerting</a:t>
            </a:r>
            <a:r>
              <a:rPr dirty="0" sz="1600" spc="-5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if</a:t>
            </a:r>
            <a:r>
              <a:rPr dirty="0" sz="1600" spc="-5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they</a:t>
            </a:r>
            <a:r>
              <a:rPr dirty="0" sz="1600" spc="-60" b="1">
                <a:latin typeface="Times New Roman"/>
                <a:cs typeface="Times New Roman"/>
              </a:rPr>
              <a:t> </a:t>
            </a:r>
            <a:r>
              <a:rPr dirty="0" sz="1600" spc="-20" b="1">
                <a:latin typeface="Times New Roman"/>
                <a:cs typeface="Times New Roman"/>
              </a:rPr>
              <a:t>stop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20"/>
              </a:spcBef>
              <a:buFont typeface="Arial"/>
              <a:buChar char="●"/>
            </a:pPr>
            <a:endParaRPr sz="1600">
              <a:latin typeface="Times New Roman"/>
              <a:cs typeface="Times New Roman"/>
            </a:endParaRPr>
          </a:p>
          <a:p>
            <a:pPr marL="470534" indent="-229235">
              <a:lnSpc>
                <a:spcPct val="100000"/>
              </a:lnSpc>
              <a:buFont typeface="Arial"/>
              <a:buChar char="●"/>
              <a:tabLst>
                <a:tab pos="470534" algn="l"/>
              </a:tabLst>
            </a:pPr>
            <a:r>
              <a:rPr dirty="0" sz="1600" spc="-10" b="1">
                <a:latin typeface="Times New Roman"/>
                <a:cs typeface="Times New Roman"/>
              </a:rPr>
              <a:t>Automatically</a:t>
            </a:r>
            <a:r>
              <a:rPr dirty="0" sz="1600" spc="-30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restarting</a:t>
            </a:r>
            <a:r>
              <a:rPr dirty="0" sz="1600" spc="-2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failed</a:t>
            </a:r>
            <a:r>
              <a:rPr dirty="0" sz="1600" spc="-25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services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295"/>
              </a:spcBef>
            </a:pP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900" spc="95">
                <a:latin typeface="MingLiU_HKSCS-ExtB"/>
                <a:cs typeface="MingLiU_HKSCS-ExtB"/>
              </a:rPr>
              <a:t>✅</a:t>
            </a:r>
            <a:r>
              <a:rPr dirty="0" sz="1900" spc="-555">
                <a:latin typeface="MingLiU_HKSCS-ExtB"/>
                <a:cs typeface="MingLiU_HKSCS-ExtB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Example:</a:t>
            </a:r>
            <a:r>
              <a:rPr dirty="0" sz="1600" spc="-8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A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script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that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checks</a:t>
            </a:r>
            <a:r>
              <a:rPr dirty="0" sz="1600" spc="-4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for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error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codes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in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 spc="-10" b="1">
                <a:solidFill>
                  <a:srgbClr val="178037"/>
                </a:solidFill>
                <a:latin typeface="Courier New"/>
                <a:cs typeface="Courier New"/>
              </a:rPr>
              <a:t>/var/log/syslog</a:t>
            </a:r>
            <a:endParaRPr sz="1600">
              <a:latin typeface="Courier New"/>
              <a:cs typeface="Courier New"/>
            </a:endParaRPr>
          </a:p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1600" b="1">
                <a:latin typeface="Times New Roman"/>
                <a:cs typeface="Times New Roman"/>
              </a:rPr>
              <a:t>and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emails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the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admin.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4" name="object 4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25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/>
              <a:t>Md.</a:t>
            </a:r>
            <a:r>
              <a:rPr dirty="0" spc="55"/>
              <a:t> </a:t>
            </a:r>
            <a:r>
              <a:rPr dirty="0" spc="-25"/>
              <a:t>Tariqul</a:t>
            </a:r>
            <a:r>
              <a:rPr dirty="0" spc="60"/>
              <a:t> </a:t>
            </a:r>
            <a:r>
              <a:rPr dirty="0"/>
              <a:t>Islam,</a:t>
            </a:r>
            <a:r>
              <a:rPr dirty="0" spc="55"/>
              <a:t> </a:t>
            </a:r>
            <a:r>
              <a:rPr dirty="0" spc="-30"/>
              <a:t>Lecturer,</a:t>
            </a:r>
            <a:r>
              <a:rPr dirty="0" spc="60"/>
              <a:t> </a:t>
            </a:r>
            <a:r>
              <a:rPr dirty="0" spc="-20"/>
              <a:t>Department</a:t>
            </a:r>
            <a:r>
              <a:rPr dirty="0" spc="55"/>
              <a:t> </a:t>
            </a:r>
            <a:r>
              <a:rPr dirty="0"/>
              <a:t>of</a:t>
            </a:r>
            <a:r>
              <a:rPr dirty="0" spc="60"/>
              <a:t> CSE,</a:t>
            </a:r>
            <a:r>
              <a:rPr dirty="0" spc="55"/>
              <a:t> </a:t>
            </a:r>
            <a:r>
              <a:rPr dirty="0"/>
              <a:t>University</a:t>
            </a:r>
            <a:r>
              <a:rPr dirty="0" spc="60"/>
              <a:t> </a:t>
            </a:r>
            <a:r>
              <a:rPr dirty="0"/>
              <a:t>of</a:t>
            </a:r>
            <a:r>
              <a:rPr dirty="0" spc="60"/>
              <a:t> </a:t>
            </a:r>
            <a:r>
              <a:rPr dirty="0"/>
              <a:t>Global</a:t>
            </a:r>
            <a:r>
              <a:rPr dirty="0" spc="55"/>
              <a:t> </a:t>
            </a:r>
            <a:r>
              <a:rPr dirty="0"/>
              <a:t>Village</a:t>
            </a:r>
            <a:r>
              <a:rPr dirty="0" spc="60"/>
              <a:t> </a:t>
            </a:r>
            <a:r>
              <a:rPr dirty="0" spc="-10"/>
              <a:t>(UGV)</a:t>
            </a:r>
          </a:p>
        </p:txBody>
      </p:sp>
      <p:sp>
        <p:nvSpPr>
          <p:cNvPr id="5" name="object 5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25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 spc="-20"/>
              <a:t>Page:</a:t>
            </a:r>
            <a:r>
              <a:rPr dirty="0" spc="-10"/>
              <a:t> </a:t>
            </a:r>
            <a:r>
              <a:rPr dirty="0" spc="-40"/>
              <a:t>55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495300" y="1365272"/>
            <a:ext cx="6502400" cy="0"/>
          </a:xfrm>
          <a:custGeom>
            <a:avLst/>
            <a:gdLst/>
            <a:ahLst/>
            <a:cxnLst/>
            <a:rect l="l" t="t" r="r" b="b"/>
            <a:pathLst>
              <a:path w="6502400" h="0">
                <a:moveTo>
                  <a:pt x="0" y="0"/>
                </a:moveTo>
                <a:lnTo>
                  <a:pt x="6502400" y="0"/>
                </a:lnTo>
              </a:path>
            </a:pathLst>
          </a:custGeom>
          <a:ln w="12700">
            <a:solidFill>
              <a:srgbClr val="87878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 txBox="1"/>
          <p:nvPr/>
        </p:nvSpPr>
        <p:spPr>
          <a:xfrm>
            <a:off x="444500" y="887362"/>
            <a:ext cx="5267325" cy="39630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700" b="1">
                <a:latin typeface="Times New Roman"/>
                <a:cs typeface="Times New Roman"/>
              </a:rPr>
              <a:t>Lecture</a:t>
            </a:r>
            <a:r>
              <a:rPr dirty="0" sz="1700" spc="-65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Title:</a:t>
            </a:r>
            <a:r>
              <a:rPr dirty="0" sz="1700" spc="-60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Getting</a:t>
            </a:r>
            <a:r>
              <a:rPr dirty="0" sz="1700" spc="-65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Started</a:t>
            </a:r>
            <a:r>
              <a:rPr dirty="0" sz="1700" spc="-60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with</a:t>
            </a:r>
            <a:r>
              <a:rPr dirty="0" sz="1700" spc="-60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Shell</a:t>
            </a:r>
            <a:r>
              <a:rPr dirty="0" sz="1700" spc="-65" b="1">
                <a:latin typeface="Times New Roman"/>
                <a:cs typeface="Times New Roman"/>
              </a:rPr>
              <a:t> </a:t>
            </a:r>
            <a:r>
              <a:rPr dirty="0" sz="1700" spc="-10" b="1">
                <a:latin typeface="Times New Roman"/>
                <a:cs typeface="Times New Roman"/>
              </a:rPr>
              <a:t>Scripting</a:t>
            </a:r>
            <a:endParaRPr sz="1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650"/>
              </a:spcBef>
            </a:pPr>
            <a:endParaRPr sz="17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300" spc="-10" b="1">
                <a:latin typeface="Times New Roman"/>
                <a:cs typeface="Times New Roman"/>
              </a:rPr>
              <a:t>Objectives:</a:t>
            </a:r>
            <a:endParaRPr sz="13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225"/>
              </a:spcBef>
            </a:pPr>
            <a:r>
              <a:rPr dirty="0" sz="1700" b="1">
                <a:latin typeface="Times New Roman"/>
                <a:cs typeface="Times New Roman"/>
              </a:rPr>
              <a:t>After</a:t>
            </a:r>
            <a:r>
              <a:rPr dirty="0" sz="1700" spc="-45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this</a:t>
            </a:r>
            <a:r>
              <a:rPr dirty="0" sz="1700" spc="-45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session,</a:t>
            </a:r>
            <a:r>
              <a:rPr dirty="0" sz="1700" spc="-45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students</a:t>
            </a:r>
            <a:r>
              <a:rPr dirty="0" sz="1700" spc="-45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will</a:t>
            </a:r>
            <a:r>
              <a:rPr dirty="0" sz="1700" spc="-45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be</a:t>
            </a:r>
            <a:r>
              <a:rPr dirty="0" sz="1700" spc="-45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able</a:t>
            </a:r>
            <a:r>
              <a:rPr dirty="0" sz="1700" spc="-40" b="1">
                <a:latin typeface="Times New Roman"/>
                <a:cs typeface="Times New Roman"/>
              </a:rPr>
              <a:t> </a:t>
            </a:r>
            <a:r>
              <a:rPr dirty="0" sz="1700" spc="-25" b="1">
                <a:latin typeface="Times New Roman"/>
                <a:cs typeface="Times New Roman"/>
              </a:rPr>
              <a:t>to:</a:t>
            </a:r>
            <a:endParaRPr sz="1700">
              <a:latin typeface="Times New Roman"/>
              <a:cs typeface="Times New Roman"/>
            </a:endParaRPr>
          </a:p>
          <a:p>
            <a:pPr marL="469900" indent="-228600">
              <a:lnSpc>
                <a:spcPct val="100000"/>
              </a:lnSpc>
              <a:spcBef>
                <a:spcPts val="1280"/>
              </a:spcBef>
              <a:buFont typeface="Arial"/>
              <a:buChar char="●"/>
              <a:tabLst>
                <a:tab pos="469900" algn="l"/>
              </a:tabLst>
            </a:pPr>
            <a:r>
              <a:rPr dirty="0" sz="1700" b="1">
                <a:latin typeface="Times New Roman"/>
                <a:cs typeface="Times New Roman"/>
              </a:rPr>
              <a:t>Understand</a:t>
            </a:r>
            <a:r>
              <a:rPr dirty="0" sz="1700" spc="-50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what</a:t>
            </a:r>
            <a:r>
              <a:rPr dirty="0" sz="1700" spc="-45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shell</a:t>
            </a:r>
            <a:r>
              <a:rPr dirty="0" sz="1700" spc="-45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scripting</a:t>
            </a:r>
            <a:r>
              <a:rPr dirty="0" sz="1700" spc="-50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is</a:t>
            </a:r>
            <a:r>
              <a:rPr dirty="0" sz="1700" spc="-45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and</a:t>
            </a:r>
            <a:r>
              <a:rPr dirty="0" sz="1700" spc="-45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why</a:t>
            </a:r>
            <a:r>
              <a:rPr dirty="0" sz="1700" spc="-45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it's</a:t>
            </a:r>
            <a:r>
              <a:rPr dirty="0" sz="1700" spc="-50" b="1">
                <a:latin typeface="Times New Roman"/>
                <a:cs typeface="Times New Roman"/>
              </a:rPr>
              <a:t> </a:t>
            </a:r>
            <a:r>
              <a:rPr dirty="0" sz="1700" spc="-20" b="1">
                <a:latin typeface="Times New Roman"/>
                <a:cs typeface="Times New Roman"/>
              </a:rPr>
              <a:t>used</a:t>
            </a:r>
            <a:endParaRPr sz="1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29"/>
              </a:spcBef>
              <a:buFont typeface="Arial"/>
              <a:buChar char="●"/>
            </a:pPr>
            <a:endParaRPr sz="1700">
              <a:latin typeface="Times New Roman"/>
              <a:cs typeface="Times New Roman"/>
            </a:endParaRPr>
          </a:p>
          <a:p>
            <a:pPr marL="469900" indent="-228600">
              <a:lnSpc>
                <a:spcPct val="100000"/>
              </a:lnSpc>
              <a:buFont typeface="Arial"/>
              <a:buChar char="●"/>
              <a:tabLst>
                <a:tab pos="469900" algn="l"/>
              </a:tabLst>
            </a:pPr>
            <a:r>
              <a:rPr dirty="0" sz="1700" b="1">
                <a:latin typeface="Times New Roman"/>
                <a:cs typeface="Times New Roman"/>
              </a:rPr>
              <a:t>Create</a:t>
            </a:r>
            <a:r>
              <a:rPr dirty="0" sz="1700" spc="-45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and</a:t>
            </a:r>
            <a:r>
              <a:rPr dirty="0" sz="1700" spc="-45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edit</a:t>
            </a:r>
            <a:r>
              <a:rPr dirty="0" sz="1700" spc="-45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shell</a:t>
            </a:r>
            <a:r>
              <a:rPr dirty="0" sz="1700" spc="-45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scripts</a:t>
            </a:r>
            <a:r>
              <a:rPr dirty="0" sz="1700" spc="-40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using</a:t>
            </a:r>
            <a:r>
              <a:rPr dirty="0" sz="1700" spc="-45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the</a:t>
            </a:r>
            <a:r>
              <a:rPr dirty="0" sz="1700" spc="-45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Nano</a:t>
            </a:r>
            <a:r>
              <a:rPr dirty="0" sz="1700" spc="-45" b="1">
                <a:latin typeface="Times New Roman"/>
                <a:cs typeface="Times New Roman"/>
              </a:rPr>
              <a:t> </a:t>
            </a:r>
            <a:r>
              <a:rPr dirty="0" sz="1700" spc="-10" b="1">
                <a:latin typeface="Times New Roman"/>
                <a:cs typeface="Times New Roman"/>
              </a:rPr>
              <a:t>editor</a:t>
            </a:r>
            <a:endParaRPr sz="1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29"/>
              </a:spcBef>
              <a:buFont typeface="Arial"/>
              <a:buChar char="●"/>
            </a:pPr>
            <a:endParaRPr sz="1700">
              <a:latin typeface="Times New Roman"/>
              <a:cs typeface="Times New Roman"/>
            </a:endParaRPr>
          </a:p>
          <a:p>
            <a:pPr marL="469900" indent="-228600">
              <a:lnSpc>
                <a:spcPct val="100000"/>
              </a:lnSpc>
              <a:spcBef>
                <a:spcPts val="5"/>
              </a:spcBef>
              <a:buFont typeface="Arial"/>
              <a:buChar char="●"/>
              <a:tabLst>
                <a:tab pos="469900" algn="l"/>
              </a:tabLst>
            </a:pPr>
            <a:r>
              <a:rPr dirty="0" sz="1700" b="1">
                <a:latin typeface="Times New Roman"/>
                <a:cs typeface="Times New Roman"/>
              </a:rPr>
              <a:t>Check</a:t>
            </a:r>
            <a:r>
              <a:rPr dirty="0" sz="1700" spc="-45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and</a:t>
            </a:r>
            <a:r>
              <a:rPr dirty="0" sz="1700" spc="-45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modify</a:t>
            </a:r>
            <a:r>
              <a:rPr dirty="0" sz="1700" spc="-40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script</a:t>
            </a:r>
            <a:r>
              <a:rPr dirty="0" sz="1700" spc="-45" b="1">
                <a:latin typeface="Times New Roman"/>
                <a:cs typeface="Times New Roman"/>
              </a:rPr>
              <a:t> </a:t>
            </a:r>
            <a:r>
              <a:rPr dirty="0" sz="1700" spc="-10" b="1">
                <a:latin typeface="Times New Roman"/>
                <a:cs typeface="Times New Roman"/>
              </a:rPr>
              <a:t>permissions</a:t>
            </a:r>
            <a:endParaRPr sz="1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15"/>
              </a:spcBef>
              <a:buFont typeface="Arial"/>
              <a:buChar char="●"/>
            </a:pPr>
            <a:endParaRPr sz="1700">
              <a:latin typeface="Times New Roman"/>
              <a:cs typeface="Times New Roman"/>
            </a:endParaRPr>
          </a:p>
          <a:p>
            <a:pPr marL="469900" indent="-228600">
              <a:lnSpc>
                <a:spcPct val="100000"/>
              </a:lnSpc>
              <a:buFont typeface="Arial"/>
              <a:buChar char="●"/>
              <a:tabLst>
                <a:tab pos="469900" algn="l"/>
              </a:tabLst>
            </a:pPr>
            <a:r>
              <a:rPr dirty="0" sz="1700" b="1">
                <a:latin typeface="Times New Roman"/>
                <a:cs typeface="Times New Roman"/>
              </a:rPr>
              <a:t>Execute</a:t>
            </a:r>
            <a:r>
              <a:rPr dirty="0" sz="1700" spc="-85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scripts</a:t>
            </a:r>
            <a:r>
              <a:rPr dirty="0" sz="1700" spc="-30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using</a:t>
            </a:r>
            <a:r>
              <a:rPr dirty="0" sz="1700" spc="-35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both</a:t>
            </a:r>
            <a:r>
              <a:rPr dirty="0" sz="1700" spc="-30" b="1">
                <a:latin typeface="Times New Roman"/>
                <a:cs typeface="Times New Roman"/>
              </a:rPr>
              <a:t> </a:t>
            </a:r>
            <a:r>
              <a:rPr dirty="0" sz="1700" spc="-20" b="1">
                <a:solidFill>
                  <a:srgbClr val="178037"/>
                </a:solidFill>
                <a:latin typeface="Courier New"/>
                <a:cs typeface="Courier New"/>
              </a:rPr>
              <a:t>bash</a:t>
            </a:r>
            <a:r>
              <a:rPr dirty="0" sz="1700" spc="-600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and</a:t>
            </a:r>
            <a:r>
              <a:rPr dirty="0" sz="1700" spc="-30" b="1">
                <a:latin typeface="Times New Roman"/>
                <a:cs typeface="Times New Roman"/>
              </a:rPr>
              <a:t> </a:t>
            </a:r>
            <a:r>
              <a:rPr dirty="0" sz="1700" spc="-20" b="1">
                <a:solidFill>
                  <a:srgbClr val="178037"/>
                </a:solidFill>
                <a:latin typeface="Courier New"/>
                <a:cs typeface="Courier New"/>
              </a:rPr>
              <a:t>./</a:t>
            </a:r>
            <a:r>
              <a:rPr dirty="0" sz="1700" spc="-600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700" spc="-10" b="1">
                <a:latin typeface="Times New Roman"/>
                <a:cs typeface="Times New Roman"/>
              </a:rPr>
              <a:t>methods</a:t>
            </a:r>
            <a:endParaRPr sz="1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50"/>
              </a:spcBef>
              <a:buFont typeface="Arial"/>
              <a:buChar char="●"/>
            </a:pPr>
            <a:endParaRPr sz="1700">
              <a:latin typeface="Times New Roman"/>
              <a:cs typeface="Times New Roman"/>
            </a:endParaRPr>
          </a:p>
          <a:p>
            <a:pPr marL="469900" indent="-228600">
              <a:lnSpc>
                <a:spcPct val="100000"/>
              </a:lnSpc>
              <a:buFont typeface="Arial"/>
              <a:buChar char="●"/>
              <a:tabLst>
                <a:tab pos="469900" algn="l"/>
              </a:tabLst>
            </a:pPr>
            <a:r>
              <a:rPr dirty="0" sz="1700" b="1">
                <a:latin typeface="Times New Roman"/>
                <a:cs typeface="Times New Roman"/>
              </a:rPr>
              <a:t>Understand</a:t>
            </a:r>
            <a:r>
              <a:rPr dirty="0" sz="1700" spc="-50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the</a:t>
            </a:r>
            <a:r>
              <a:rPr dirty="0" sz="1700" spc="-50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importance</a:t>
            </a:r>
            <a:r>
              <a:rPr dirty="0" sz="1700" spc="-50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of</a:t>
            </a:r>
            <a:r>
              <a:rPr dirty="0" sz="1700" spc="-50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the</a:t>
            </a:r>
            <a:r>
              <a:rPr dirty="0" sz="1700" spc="-50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shebang</a:t>
            </a:r>
            <a:r>
              <a:rPr dirty="0" sz="1700" spc="-50" b="1">
                <a:latin typeface="Times New Roman"/>
                <a:cs typeface="Times New Roman"/>
              </a:rPr>
              <a:t> </a:t>
            </a:r>
            <a:r>
              <a:rPr dirty="0" sz="1700" spc="-20" b="1">
                <a:latin typeface="Times New Roman"/>
                <a:cs typeface="Times New Roman"/>
              </a:rPr>
              <a:t>line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4" name="object 4" descr=""/>
          <p:cNvSpPr/>
          <p:nvPr/>
        </p:nvSpPr>
        <p:spPr>
          <a:xfrm>
            <a:off x="495300" y="5543546"/>
            <a:ext cx="6502400" cy="0"/>
          </a:xfrm>
          <a:custGeom>
            <a:avLst/>
            <a:gdLst/>
            <a:ahLst/>
            <a:cxnLst/>
            <a:rect l="l" t="t" r="r" b="b"/>
            <a:pathLst>
              <a:path w="6502400" h="0">
                <a:moveTo>
                  <a:pt x="0" y="0"/>
                </a:moveTo>
                <a:lnTo>
                  <a:pt x="6502400" y="0"/>
                </a:lnTo>
              </a:path>
            </a:pathLst>
          </a:custGeom>
          <a:ln w="12700">
            <a:solidFill>
              <a:srgbClr val="87878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 descr=""/>
          <p:cNvSpPr txBox="1"/>
          <p:nvPr/>
        </p:nvSpPr>
        <p:spPr>
          <a:xfrm>
            <a:off x="444500" y="5778946"/>
            <a:ext cx="6570980" cy="366204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00" b="1">
                <a:latin typeface="Times New Roman"/>
                <a:cs typeface="Times New Roman"/>
              </a:rPr>
              <a:t>Theory</a:t>
            </a:r>
            <a:r>
              <a:rPr dirty="0" sz="1300" spc="-40" b="1">
                <a:latin typeface="Times New Roman"/>
                <a:cs typeface="Times New Roman"/>
              </a:rPr>
              <a:t> </a:t>
            </a:r>
            <a:r>
              <a:rPr dirty="0" sz="1300" spc="-10" b="1">
                <a:latin typeface="Times New Roman"/>
                <a:cs typeface="Times New Roman"/>
              </a:rPr>
              <a:t>Section</a:t>
            </a:r>
            <a:endParaRPr sz="13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225"/>
              </a:spcBef>
            </a:pPr>
            <a:r>
              <a:rPr dirty="0" sz="1700" b="1">
                <a:latin typeface="Times New Roman"/>
                <a:cs typeface="Times New Roman"/>
              </a:rPr>
              <a:t>What</a:t>
            </a:r>
            <a:r>
              <a:rPr dirty="0" sz="1700" spc="-35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is</a:t>
            </a:r>
            <a:r>
              <a:rPr dirty="0" sz="1700" spc="-35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Shell</a:t>
            </a:r>
            <a:r>
              <a:rPr dirty="0" sz="1700" spc="-35" b="1">
                <a:latin typeface="Times New Roman"/>
                <a:cs typeface="Times New Roman"/>
              </a:rPr>
              <a:t> </a:t>
            </a:r>
            <a:r>
              <a:rPr dirty="0" sz="1700" spc="-10" b="1">
                <a:latin typeface="Times New Roman"/>
                <a:cs typeface="Times New Roman"/>
              </a:rPr>
              <a:t>Scripting?</a:t>
            </a:r>
            <a:endParaRPr sz="1700">
              <a:latin typeface="Times New Roman"/>
              <a:cs typeface="Times New Roman"/>
            </a:endParaRPr>
          </a:p>
          <a:p>
            <a:pPr marL="12700" marR="14604" indent="53340">
              <a:lnSpc>
                <a:spcPct val="103400"/>
              </a:lnSpc>
            </a:pPr>
            <a:r>
              <a:rPr dirty="0" sz="1700" b="1">
                <a:latin typeface="Times New Roman"/>
                <a:cs typeface="Times New Roman"/>
              </a:rPr>
              <a:t>Shell</a:t>
            </a:r>
            <a:r>
              <a:rPr dirty="0" sz="1700" spc="-45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scripting</a:t>
            </a:r>
            <a:r>
              <a:rPr dirty="0" sz="1700" spc="-45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is</a:t>
            </a:r>
            <a:r>
              <a:rPr dirty="0" sz="1700" spc="-40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the</a:t>
            </a:r>
            <a:r>
              <a:rPr dirty="0" sz="1700" spc="-45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process</a:t>
            </a:r>
            <a:r>
              <a:rPr dirty="0" sz="1700" spc="-40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of</a:t>
            </a:r>
            <a:r>
              <a:rPr dirty="0" sz="1700" spc="-45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writing</a:t>
            </a:r>
            <a:r>
              <a:rPr dirty="0" sz="1700" spc="-40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a</a:t>
            </a:r>
            <a:r>
              <a:rPr dirty="0" sz="1700" spc="-45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sequence</a:t>
            </a:r>
            <a:r>
              <a:rPr dirty="0" sz="1700" spc="-40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of</a:t>
            </a:r>
            <a:r>
              <a:rPr dirty="0" sz="1700" spc="-45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commands</a:t>
            </a:r>
            <a:r>
              <a:rPr dirty="0" sz="1700" spc="-40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in</a:t>
            </a:r>
            <a:r>
              <a:rPr dirty="0" sz="1700" spc="-45" b="1">
                <a:latin typeface="Times New Roman"/>
                <a:cs typeface="Times New Roman"/>
              </a:rPr>
              <a:t> </a:t>
            </a:r>
            <a:r>
              <a:rPr dirty="0" sz="1700" spc="-50" b="1">
                <a:latin typeface="Times New Roman"/>
                <a:cs typeface="Times New Roman"/>
              </a:rPr>
              <a:t>a </a:t>
            </a:r>
            <a:r>
              <a:rPr dirty="0" sz="1700" b="1">
                <a:latin typeface="Times New Roman"/>
                <a:cs typeface="Times New Roman"/>
              </a:rPr>
              <a:t>file</a:t>
            </a:r>
            <a:r>
              <a:rPr dirty="0" sz="1700" spc="-45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to</a:t>
            </a:r>
            <a:r>
              <a:rPr dirty="0" sz="1700" spc="-40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automate</a:t>
            </a:r>
            <a:r>
              <a:rPr dirty="0" sz="1700" spc="-40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tasks</a:t>
            </a:r>
            <a:r>
              <a:rPr dirty="0" sz="1700" spc="-40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in</a:t>
            </a:r>
            <a:r>
              <a:rPr dirty="0" sz="1700" spc="-40" b="1">
                <a:latin typeface="Times New Roman"/>
                <a:cs typeface="Times New Roman"/>
              </a:rPr>
              <a:t> </a:t>
            </a:r>
            <a:r>
              <a:rPr dirty="0" sz="1700" spc="-10" b="1">
                <a:latin typeface="Times New Roman"/>
                <a:cs typeface="Times New Roman"/>
              </a:rPr>
              <a:t>Unix-</a:t>
            </a:r>
            <a:r>
              <a:rPr dirty="0" sz="1700" b="1">
                <a:latin typeface="Times New Roman"/>
                <a:cs typeface="Times New Roman"/>
              </a:rPr>
              <a:t>like</a:t>
            </a:r>
            <a:r>
              <a:rPr dirty="0" sz="1700" spc="-45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systems.</a:t>
            </a:r>
            <a:r>
              <a:rPr dirty="0" sz="1700" spc="-40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These</a:t>
            </a:r>
            <a:r>
              <a:rPr dirty="0" sz="1700" spc="-40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scripts</a:t>
            </a:r>
            <a:r>
              <a:rPr dirty="0" sz="1700" spc="-40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are</a:t>
            </a:r>
            <a:r>
              <a:rPr dirty="0" sz="1700" spc="-40" b="1">
                <a:latin typeface="Times New Roman"/>
                <a:cs typeface="Times New Roman"/>
              </a:rPr>
              <a:t> </a:t>
            </a:r>
            <a:r>
              <a:rPr dirty="0" sz="1700" spc="-10" b="1">
                <a:latin typeface="Times New Roman"/>
                <a:cs typeface="Times New Roman"/>
              </a:rPr>
              <a:t>commonly </a:t>
            </a:r>
            <a:r>
              <a:rPr dirty="0" sz="1700" b="1">
                <a:latin typeface="Times New Roman"/>
                <a:cs typeface="Times New Roman"/>
              </a:rPr>
              <a:t>used</a:t>
            </a:r>
            <a:r>
              <a:rPr dirty="0" sz="1700" spc="-40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for</a:t>
            </a:r>
            <a:r>
              <a:rPr dirty="0" sz="1700" spc="-40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system</a:t>
            </a:r>
            <a:r>
              <a:rPr dirty="0" sz="1700" spc="-40" b="1">
                <a:latin typeface="Times New Roman"/>
                <a:cs typeface="Times New Roman"/>
              </a:rPr>
              <a:t> </a:t>
            </a:r>
            <a:r>
              <a:rPr dirty="0" sz="1700" spc="-10" b="1">
                <a:latin typeface="Times New Roman"/>
                <a:cs typeface="Times New Roman"/>
              </a:rPr>
              <a:t>administration,</a:t>
            </a:r>
            <a:r>
              <a:rPr dirty="0" sz="1700" spc="-40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backups,</a:t>
            </a:r>
            <a:r>
              <a:rPr dirty="0" sz="1700" spc="-40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automation,</a:t>
            </a:r>
            <a:r>
              <a:rPr dirty="0" sz="1700" spc="-40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and</a:t>
            </a:r>
            <a:r>
              <a:rPr dirty="0" sz="1700" spc="-40" b="1">
                <a:latin typeface="Times New Roman"/>
                <a:cs typeface="Times New Roman"/>
              </a:rPr>
              <a:t> </a:t>
            </a:r>
            <a:r>
              <a:rPr dirty="0" sz="1700" spc="-10" b="1">
                <a:latin typeface="Times New Roman"/>
                <a:cs typeface="Times New Roman"/>
              </a:rPr>
              <a:t>more.</a:t>
            </a:r>
            <a:endParaRPr sz="17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270"/>
              </a:spcBef>
            </a:pPr>
            <a:r>
              <a:rPr dirty="0" sz="1700" b="1">
                <a:latin typeface="Times New Roman"/>
                <a:cs typeface="Times New Roman"/>
              </a:rPr>
              <a:t>What</a:t>
            </a:r>
            <a:r>
              <a:rPr dirty="0" sz="1700" spc="-20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is</a:t>
            </a:r>
            <a:r>
              <a:rPr dirty="0" sz="1700" spc="-20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a</a:t>
            </a:r>
            <a:r>
              <a:rPr dirty="0" sz="1700" spc="-20" b="1">
                <a:latin typeface="Times New Roman"/>
                <a:cs typeface="Times New Roman"/>
              </a:rPr>
              <a:t> </a:t>
            </a:r>
            <a:r>
              <a:rPr dirty="0" sz="1700" spc="-10" b="1">
                <a:latin typeface="Times New Roman"/>
                <a:cs typeface="Times New Roman"/>
              </a:rPr>
              <a:t>Shell?</a:t>
            </a:r>
            <a:endParaRPr sz="1700">
              <a:latin typeface="Times New Roman"/>
              <a:cs typeface="Times New Roman"/>
            </a:endParaRPr>
          </a:p>
          <a:p>
            <a:pPr marL="12700" marR="5080" indent="53340">
              <a:lnSpc>
                <a:spcPct val="103400"/>
              </a:lnSpc>
            </a:pPr>
            <a:r>
              <a:rPr dirty="0" sz="1700" b="1">
                <a:latin typeface="Times New Roman"/>
                <a:cs typeface="Times New Roman"/>
              </a:rPr>
              <a:t>The</a:t>
            </a:r>
            <a:r>
              <a:rPr dirty="0" sz="1700" spc="-35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shell</a:t>
            </a:r>
            <a:r>
              <a:rPr dirty="0" sz="1700" spc="-35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is</a:t>
            </a:r>
            <a:r>
              <a:rPr dirty="0" sz="1700" spc="-35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a</a:t>
            </a:r>
            <a:r>
              <a:rPr dirty="0" sz="1700" spc="-35" b="1">
                <a:latin typeface="Times New Roman"/>
                <a:cs typeface="Times New Roman"/>
              </a:rPr>
              <a:t> </a:t>
            </a:r>
            <a:r>
              <a:rPr dirty="0" sz="1700" spc="-10" b="1">
                <a:latin typeface="Times New Roman"/>
                <a:cs typeface="Times New Roman"/>
              </a:rPr>
              <a:t>command-</a:t>
            </a:r>
            <a:r>
              <a:rPr dirty="0" sz="1700" b="1">
                <a:latin typeface="Times New Roman"/>
                <a:cs typeface="Times New Roman"/>
              </a:rPr>
              <a:t>line</a:t>
            </a:r>
            <a:r>
              <a:rPr dirty="0" sz="1700" spc="-35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interface</a:t>
            </a:r>
            <a:r>
              <a:rPr dirty="0" sz="1700" spc="-35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that</a:t>
            </a:r>
            <a:r>
              <a:rPr dirty="0" sz="1700" spc="-35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allows</a:t>
            </a:r>
            <a:r>
              <a:rPr dirty="0" sz="1700" spc="-30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users</a:t>
            </a:r>
            <a:r>
              <a:rPr dirty="0" sz="1700" spc="-35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to</a:t>
            </a:r>
            <a:r>
              <a:rPr dirty="0" sz="1700" spc="-35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interact</a:t>
            </a:r>
            <a:r>
              <a:rPr dirty="0" sz="1700" spc="-35" b="1">
                <a:latin typeface="Times New Roman"/>
                <a:cs typeface="Times New Roman"/>
              </a:rPr>
              <a:t> </a:t>
            </a:r>
            <a:r>
              <a:rPr dirty="0" sz="1700" spc="-20" b="1">
                <a:latin typeface="Times New Roman"/>
                <a:cs typeface="Times New Roman"/>
              </a:rPr>
              <a:t>with </a:t>
            </a:r>
            <a:r>
              <a:rPr dirty="0" sz="1700" b="1">
                <a:latin typeface="Times New Roman"/>
                <a:cs typeface="Times New Roman"/>
              </a:rPr>
              <a:t>the</a:t>
            </a:r>
            <a:r>
              <a:rPr dirty="0" sz="1700" spc="-50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operating</a:t>
            </a:r>
            <a:r>
              <a:rPr dirty="0" sz="1700" spc="-45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system.</a:t>
            </a:r>
            <a:r>
              <a:rPr dirty="0" sz="1700" spc="-45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Common</a:t>
            </a:r>
            <a:r>
              <a:rPr dirty="0" sz="1700" spc="-45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shell</a:t>
            </a:r>
            <a:r>
              <a:rPr dirty="0" sz="1700" spc="-50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types</a:t>
            </a:r>
            <a:r>
              <a:rPr dirty="0" sz="1700" spc="-45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include</a:t>
            </a:r>
            <a:r>
              <a:rPr dirty="0" sz="1700" spc="-45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sh,</a:t>
            </a:r>
            <a:r>
              <a:rPr dirty="0" sz="1700" spc="-45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bash,</a:t>
            </a:r>
            <a:r>
              <a:rPr dirty="0" sz="1700" spc="-50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and</a:t>
            </a:r>
            <a:r>
              <a:rPr dirty="0" sz="1700" spc="-45" b="1">
                <a:latin typeface="Times New Roman"/>
                <a:cs typeface="Times New Roman"/>
              </a:rPr>
              <a:t> </a:t>
            </a:r>
            <a:r>
              <a:rPr dirty="0" sz="1700" spc="-20" b="1">
                <a:latin typeface="Times New Roman"/>
                <a:cs typeface="Times New Roman"/>
              </a:rPr>
              <a:t>zsh.</a:t>
            </a:r>
            <a:endParaRPr sz="17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270"/>
              </a:spcBef>
            </a:pPr>
            <a:r>
              <a:rPr dirty="0" sz="1700" b="1">
                <a:latin typeface="Times New Roman"/>
                <a:cs typeface="Times New Roman"/>
              </a:rPr>
              <a:t>What</a:t>
            </a:r>
            <a:r>
              <a:rPr dirty="0" sz="1700" spc="-35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is</a:t>
            </a:r>
            <a:r>
              <a:rPr dirty="0" sz="1700" spc="-30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a</a:t>
            </a:r>
            <a:r>
              <a:rPr dirty="0" sz="1700" spc="-35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Shebang</a:t>
            </a:r>
            <a:r>
              <a:rPr dirty="0" sz="1700" spc="-30" b="1">
                <a:latin typeface="Times New Roman"/>
                <a:cs typeface="Times New Roman"/>
              </a:rPr>
              <a:t> </a:t>
            </a:r>
            <a:r>
              <a:rPr dirty="0" sz="1700" spc="-20" b="1">
                <a:latin typeface="Times New Roman"/>
                <a:cs typeface="Times New Roman"/>
              </a:rPr>
              <a:t>(#!)?</a:t>
            </a:r>
            <a:endParaRPr sz="1700">
              <a:latin typeface="Times New Roman"/>
              <a:cs typeface="Times New Roman"/>
            </a:endParaRPr>
          </a:p>
          <a:p>
            <a:pPr marL="66040">
              <a:lnSpc>
                <a:spcPct val="100000"/>
              </a:lnSpc>
              <a:spcBef>
                <a:spcPts val="70"/>
              </a:spcBef>
            </a:pPr>
            <a:r>
              <a:rPr dirty="0" sz="1700" b="1">
                <a:latin typeface="Times New Roman"/>
                <a:cs typeface="Times New Roman"/>
              </a:rPr>
              <a:t>The</a:t>
            </a:r>
            <a:r>
              <a:rPr dirty="0" sz="1700" spc="-40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first</a:t>
            </a:r>
            <a:r>
              <a:rPr dirty="0" sz="1700" spc="-35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line</a:t>
            </a:r>
            <a:r>
              <a:rPr dirty="0" sz="1700" spc="-40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of</a:t>
            </a:r>
            <a:r>
              <a:rPr dirty="0" sz="1700" spc="-35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a</a:t>
            </a:r>
            <a:r>
              <a:rPr dirty="0" sz="1700" spc="-35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shell</a:t>
            </a:r>
            <a:r>
              <a:rPr dirty="0" sz="1700" spc="-40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script</a:t>
            </a:r>
            <a:r>
              <a:rPr dirty="0" sz="1700" spc="-35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usually</a:t>
            </a:r>
            <a:r>
              <a:rPr dirty="0" sz="1700" spc="-35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starts</a:t>
            </a:r>
            <a:r>
              <a:rPr dirty="0" sz="1700" spc="-40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with</a:t>
            </a:r>
            <a:r>
              <a:rPr dirty="0" sz="1700" spc="-35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a</a:t>
            </a:r>
            <a:r>
              <a:rPr dirty="0" sz="1700" spc="-35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special</a:t>
            </a:r>
            <a:r>
              <a:rPr dirty="0" sz="1700" spc="-40" b="1">
                <a:latin typeface="Times New Roman"/>
                <a:cs typeface="Times New Roman"/>
              </a:rPr>
              <a:t> </a:t>
            </a:r>
            <a:r>
              <a:rPr dirty="0" sz="1700" spc="-10" b="1">
                <a:latin typeface="Times New Roman"/>
                <a:cs typeface="Times New Roman"/>
              </a:rPr>
              <a:t>sequence</a:t>
            </a:r>
            <a:endParaRPr sz="17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265"/>
              </a:spcBef>
            </a:pPr>
            <a:r>
              <a:rPr dirty="0" sz="1700" b="1">
                <a:latin typeface="Times New Roman"/>
                <a:cs typeface="Times New Roman"/>
              </a:rPr>
              <a:t>called</a:t>
            </a:r>
            <a:r>
              <a:rPr dirty="0" sz="1700" spc="-45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a</a:t>
            </a:r>
            <a:r>
              <a:rPr dirty="0" sz="1700" spc="-45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shebang:</a:t>
            </a:r>
            <a:r>
              <a:rPr dirty="0" sz="1700" spc="-40" b="1">
                <a:latin typeface="Times New Roman"/>
                <a:cs typeface="Times New Roman"/>
              </a:rPr>
              <a:t> </a:t>
            </a:r>
            <a:r>
              <a:rPr dirty="0" sz="1700" spc="-10" b="1">
                <a:solidFill>
                  <a:srgbClr val="178037"/>
                </a:solidFill>
                <a:latin typeface="Courier New"/>
                <a:cs typeface="Courier New"/>
              </a:rPr>
              <a:t>#!/bin/sh</a:t>
            </a:r>
            <a:endParaRPr sz="1700">
              <a:latin typeface="Courier New"/>
              <a:cs typeface="Courier New"/>
            </a:endParaRPr>
          </a:p>
          <a:p>
            <a:pPr marL="66040">
              <a:lnSpc>
                <a:spcPct val="100000"/>
              </a:lnSpc>
              <a:spcBef>
                <a:spcPts val="185"/>
              </a:spcBef>
            </a:pPr>
            <a:r>
              <a:rPr dirty="0" sz="1700" b="1">
                <a:latin typeface="Times New Roman"/>
                <a:cs typeface="Times New Roman"/>
              </a:rPr>
              <a:t>This</a:t>
            </a:r>
            <a:r>
              <a:rPr dirty="0" sz="1700" spc="-45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tells</a:t>
            </a:r>
            <a:r>
              <a:rPr dirty="0" sz="1700" spc="-40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the</a:t>
            </a:r>
            <a:r>
              <a:rPr dirty="0" sz="1700" spc="-40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system</a:t>
            </a:r>
            <a:r>
              <a:rPr dirty="0" sz="1700" spc="-40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which</a:t>
            </a:r>
            <a:r>
              <a:rPr dirty="0" sz="1700" spc="-40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shell</a:t>
            </a:r>
            <a:r>
              <a:rPr dirty="0" sz="1700" spc="-40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to</a:t>
            </a:r>
            <a:r>
              <a:rPr dirty="0" sz="1700" spc="-45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use</a:t>
            </a:r>
            <a:r>
              <a:rPr dirty="0" sz="1700" spc="-40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when</a:t>
            </a:r>
            <a:r>
              <a:rPr dirty="0" sz="1700" spc="-40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executing</a:t>
            </a:r>
            <a:r>
              <a:rPr dirty="0" sz="1700" spc="-40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the</a:t>
            </a:r>
            <a:r>
              <a:rPr dirty="0" sz="1700" spc="-40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script.</a:t>
            </a:r>
            <a:r>
              <a:rPr dirty="0" sz="1700" spc="-40" b="1">
                <a:latin typeface="Times New Roman"/>
                <a:cs typeface="Times New Roman"/>
              </a:rPr>
              <a:t> </a:t>
            </a:r>
            <a:r>
              <a:rPr dirty="0" sz="1700" spc="-25" b="1">
                <a:latin typeface="Times New Roman"/>
                <a:cs typeface="Times New Roman"/>
              </a:rPr>
              <a:t>If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6" name="object 6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25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/>
              <a:t>Md.</a:t>
            </a:r>
            <a:r>
              <a:rPr dirty="0" spc="55"/>
              <a:t> </a:t>
            </a:r>
            <a:r>
              <a:rPr dirty="0" spc="-25"/>
              <a:t>Tariqul</a:t>
            </a:r>
            <a:r>
              <a:rPr dirty="0" spc="60"/>
              <a:t> </a:t>
            </a:r>
            <a:r>
              <a:rPr dirty="0"/>
              <a:t>Islam,</a:t>
            </a:r>
            <a:r>
              <a:rPr dirty="0" spc="55"/>
              <a:t> </a:t>
            </a:r>
            <a:r>
              <a:rPr dirty="0" spc="-30"/>
              <a:t>Lecturer,</a:t>
            </a:r>
            <a:r>
              <a:rPr dirty="0" spc="60"/>
              <a:t> </a:t>
            </a:r>
            <a:r>
              <a:rPr dirty="0" spc="-20"/>
              <a:t>Department</a:t>
            </a:r>
            <a:r>
              <a:rPr dirty="0" spc="55"/>
              <a:t> </a:t>
            </a:r>
            <a:r>
              <a:rPr dirty="0"/>
              <a:t>of</a:t>
            </a:r>
            <a:r>
              <a:rPr dirty="0" spc="60"/>
              <a:t> CSE,</a:t>
            </a:r>
            <a:r>
              <a:rPr dirty="0" spc="55"/>
              <a:t> </a:t>
            </a:r>
            <a:r>
              <a:rPr dirty="0"/>
              <a:t>University</a:t>
            </a:r>
            <a:r>
              <a:rPr dirty="0" spc="60"/>
              <a:t> </a:t>
            </a:r>
            <a:r>
              <a:rPr dirty="0"/>
              <a:t>of</a:t>
            </a:r>
            <a:r>
              <a:rPr dirty="0" spc="60"/>
              <a:t> </a:t>
            </a:r>
            <a:r>
              <a:rPr dirty="0"/>
              <a:t>Global</a:t>
            </a:r>
            <a:r>
              <a:rPr dirty="0" spc="55"/>
              <a:t> </a:t>
            </a:r>
            <a:r>
              <a:rPr dirty="0"/>
              <a:t>Village</a:t>
            </a:r>
            <a:r>
              <a:rPr dirty="0" spc="60"/>
              <a:t> </a:t>
            </a:r>
            <a:r>
              <a:rPr dirty="0" spc="-10"/>
              <a:t>(UGV)</a:t>
            </a:r>
          </a:p>
        </p:txBody>
      </p:sp>
      <p:sp>
        <p:nvSpPr>
          <p:cNvPr id="7" name="object 7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25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 spc="-20"/>
              <a:t>Page:</a:t>
            </a:r>
            <a:r>
              <a:rPr dirty="0" spc="-10"/>
              <a:t> </a:t>
            </a:r>
            <a:r>
              <a:rPr dirty="0" spc="-40"/>
              <a:t>56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444500" y="888498"/>
            <a:ext cx="6306820" cy="59118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9100"/>
              </a:lnSpc>
              <a:spcBef>
                <a:spcPts val="100"/>
              </a:spcBef>
            </a:pPr>
            <a:r>
              <a:rPr dirty="0" sz="1700" b="1">
                <a:latin typeface="Times New Roman"/>
                <a:cs typeface="Times New Roman"/>
              </a:rPr>
              <a:t>this</a:t>
            </a:r>
            <a:r>
              <a:rPr dirty="0" sz="1700" spc="-50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line</a:t>
            </a:r>
            <a:r>
              <a:rPr dirty="0" sz="1700" spc="-45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is</a:t>
            </a:r>
            <a:r>
              <a:rPr dirty="0" sz="1700" spc="-50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missing,</a:t>
            </a:r>
            <a:r>
              <a:rPr dirty="0" sz="1700" spc="-45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some</a:t>
            </a:r>
            <a:r>
              <a:rPr dirty="0" sz="1700" spc="-45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execution</a:t>
            </a:r>
            <a:r>
              <a:rPr dirty="0" sz="1700" spc="-50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methods</a:t>
            </a:r>
            <a:r>
              <a:rPr dirty="0" sz="1700" spc="-45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(like</a:t>
            </a:r>
            <a:r>
              <a:rPr dirty="0" sz="1700" spc="-45" b="1">
                <a:latin typeface="Times New Roman"/>
                <a:cs typeface="Times New Roman"/>
              </a:rPr>
              <a:t> </a:t>
            </a:r>
            <a:r>
              <a:rPr dirty="0" sz="1700" spc="-10" b="1">
                <a:solidFill>
                  <a:srgbClr val="178037"/>
                </a:solidFill>
                <a:latin typeface="Courier New"/>
                <a:cs typeface="Courier New"/>
              </a:rPr>
              <a:t>./filename.sh</a:t>
            </a:r>
            <a:r>
              <a:rPr dirty="0" sz="1700" spc="-10" b="1">
                <a:latin typeface="Times New Roman"/>
                <a:cs typeface="Times New Roman"/>
              </a:rPr>
              <a:t>) </a:t>
            </a:r>
            <a:r>
              <a:rPr dirty="0" sz="1700" b="1">
                <a:latin typeface="Times New Roman"/>
                <a:cs typeface="Times New Roman"/>
              </a:rPr>
              <a:t>may</a:t>
            </a:r>
            <a:r>
              <a:rPr dirty="0" sz="1700" spc="-25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not</a:t>
            </a:r>
            <a:r>
              <a:rPr dirty="0" sz="1700" spc="-25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work</a:t>
            </a:r>
            <a:r>
              <a:rPr dirty="0" sz="1700" spc="-20" b="1">
                <a:latin typeface="Times New Roman"/>
                <a:cs typeface="Times New Roman"/>
              </a:rPr>
              <a:t> </a:t>
            </a:r>
            <a:r>
              <a:rPr dirty="0" sz="1700" spc="-10" b="1">
                <a:latin typeface="Times New Roman"/>
                <a:cs typeface="Times New Roman"/>
              </a:rPr>
              <a:t>correctly.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3" name="object 3" descr=""/>
          <p:cNvSpPr/>
          <p:nvPr/>
        </p:nvSpPr>
        <p:spPr>
          <a:xfrm>
            <a:off x="495300" y="1898671"/>
            <a:ext cx="6502400" cy="0"/>
          </a:xfrm>
          <a:custGeom>
            <a:avLst/>
            <a:gdLst/>
            <a:ahLst/>
            <a:cxnLst/>
            <a:rect l="l" t="t" r="r" b="b"/>
            <a:pathLst>
              <a:path w="6502400" h="0">
                <a:moveTo>
                  <a:pt x="0" y="0"/>
                </a:moveTo>
                <a:lnTo>
                  <a:pt x="6502400" y="0"/>
                </a:lnTo>
              </a:path>
            </a:pathLst>
          </a:custGeom>
          <a:ln w="12700">
            <a:solidFill>
              <a:srgbClr val="87878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 txBox="1"/>
          <p:nvPr/>
        </p:nvSpPr>
        <p:spPr>
          <a:xfrm>
            <a:off x="444500" y="2137717"/>
            <a:ext cx="6207760" cy="743140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600" b="1">
                <a:solidFill>
                  <a:srgbClr val="FF0000"/>
                </a:solidFill>
                <a:latin typeface="Times New Roman"/>
                <a:cs typeface="Times New Roman"/>
              </a:rPr>
              <a:t>Lab</a:t>
            </a:r>
            <a:r>
              <a:rPr dirty="0" sz="1600" spc="-35" b="1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600" b="1">
                <a:solidFill>
                  <a:srgbClr val="FF0000"/>
                </a:solidFill>
                <a:latin typeface="Times New Roman"/>
                <a:cs typeface="Times New Roman"/>
              </a:rPr>
              <a:t>Section:</a:t>
            </a:r>
            <a:r>
              <a:rPr dirty="0" sz="1600" spc="-35" b="1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600" spc="-10" b="1">
                <a:solidFill>
                  <a:srgbClr val="FF0000"/>
                </a:solidFill>
                <a:latin typeface="Times New Roman"/>
                <a:cs typeface="Times New Roman"/>
              </a:rPr>
              <a:t>Step-by-</a:t>
            </a:r>
            <a:r>
              <a:rPr dirty="0" sz="1600" b="1">
                <a:solidFill>
                  <a:srgbClr val="FF0000"/>
                </a:solidFill>
                <a:latin typeface="Times New Roman"/>
                <a:cs typeface="Times New Roman"/>
              </a:rPr>
              <a:t>Step</a:t>
            </a:r>
            <a:r>
              <a:rPr dirty="0" sz="1600" spc="-35" b="1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600" spc="-10" b="1">
                <a:solidFill>
                  <a:srgbClr val="FF0000"/>
                </a:solidFill>
                <a:latin typeface="Times New Roman"/>
                <a:cs typeface="Times New Roman"/>
              </a:rPr>
              <a:t>Instructions</a:t>
            </a:r>
            <a:endParaRPr sz="1600">
              <a:latin typeface="Times New Roman"/>
              <a:cs typeface="Times New Roman"/>
            </a:endParaRPr>
          </a:p>
          <a:p>
            <a:pPr marL="66040" marR="1692910" indent="-53975">
              <a:lnSpc>
                <a:spcPct val="103400"/>
              </a:lnSpc>
              <a:spcBef>
                <a:spcPts val="1190"/>
              </a:spcBef>
            </a:pPr>
            <a:r>
              <a:rPr dirty="0" sz="1700" b="1">
                <a:latin typeface="Times New Roman"/>
                <a:cs typeface="Times New Roman"/>
              </a:rPr>
              <a:t>Step</a:t>
            </a:r>
            <a:r>
              <a:rPr dirty="0" sz="1700" spc="-30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1:</a:t>
            </a:r>
            <a:r>
              <a:rPr dirty="0" sz="1700" spc="-30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Open</a:t>
            </a:r>
            <a:r>
              <a:rPr dirty="0" sz="1700" spc="-30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the</a:t>
            </a:r>
            <a:r>
              <a:rPr dirty="0" sz="1700" spc="-30" b="1">
                <a:latin typeface="Times New Roman"/>
                <a:cs typeface="Times New Roman"/>
              </a:rPr>
              <a:t> </a:t>
            </a:r>
            <a:r>
              <a:rPr dirty="0" sz="1700" spc="-20" b="1">
                <a:latin typeface="Times New Roman"/>
                <a:cs typeface="Times New Roman"/>
              </a:rPr>
              <a:t>Terminal</a:t>
            </a:r>
            <a:r>
              <a:rPr dirty="0" sz="1700" spc="-30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and</a:t>
            </a:r>
            <a:r>
              <a:rPr dirty="0" sz="1700" spc="-30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go</a:t>
            </a:r>
            <a:r>
              <a:rPr dirty="0" sz="1700" spc="-30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to</a:t>
            </a:r>
            <a:r>
              <a:rPr dirty="0" sz="1700" spc="-30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the</a:t>
            </a:r>
            <a:r>
              <a:rPr dirty="0" sz="1700" spc="-30" b="1">
                <a:latin typeface="Times New Roman"/>
                <a:cs typeface="Times New Roman"/>
              </a:rPr>
              <a:t> </a:t>
            </a:r>
            <a:r>
              <a:rPr dirty="0" sz="1700" spc="-10" b="1">
                <a:latin typeface="Times New Roman"/>
                <a:cs typeface="Times New Roman"/>
              </a:rPr>
              <a:t>Desktop </a:t>
            </a:r>
            <a:r>
              <a:rPr dirty="0" sz="1700" spc="-20" b="1">
                <a:latin typeface="Times New Roman"/>
                <a:cs typeface="Times New Roman"/>
              </a:rPr>
              <a:t>Type</a:t>
            </a:r>
            <a:r>
              <a:rPr dirty="0" sz="1700" spc="-60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the</a:t>
            </a:r>
            <a:r>
              <a:rPr dirty="0" sz="1700" spc="-60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following</a:t>
            </a:r>
            <a:r>
              <a:rPr dirty="0" sz="1700" spc="-60" b="1">
                <a:latin typeface="Times New Roman"/>
                <a:cs typeface="Times New Roman"/>
              </a:rPr>
              <a:t> </a:t>
            </a:r>
            <a:r>
              <a:rPr dirty="0" sz="1700" spc="-10" b="1">
                <a:latin typeface="Times New Roman"/>
                <a:cs typeface="Times New Roman"/>
              </a:rPr>
              <a:t>command:</a:t>
            </a:r>
            <a:endParaRPr sz="1700">
              <a:latin typeface="Times New Roman"/>
              <a:cs typeface="Times New Roman"/>
            </a:endParaRPr>
          </a:p>
          <a:p>
            <a:pPr marL="66040">
              <a:lnSpc>
                <a:spcPct val="100000"/>
              </a:lnSpc>
              <a:spcBef>
                <a:spcPts val="260"/>
              </a:spcBef>
            </a:pPr>
            <a:r>
              <a:rPr dirty="0" sz="1700" b="1">
                <a:solidFill>
                  <a:srgbClr val="178037"/>
                </a:solidFill>
                <a:latin typeface="Courier New"/>
                <a:cs typeface="Courier New"/>
              </a:rPr>
              <a:t>cd</a:t>
            </a:r>
            <a:r>
              <a:rPr dirty="0" sz="1700" spc="-35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700" spc="-10" b="1">
                <a:solidFill>
                  <a:srgbClr val="178037"/>
                </a:solidFill>
                <a:latin typeface="Courier New"/>
                <a:cs typeface="Courier New"/>
              </a:rPr>
              <a:t>Desktop</a:t>
            </a:r>
            <a:endParaRPr sz="1700">
              <a:latin typeface="Courier New"/>
              <a:cs typeface="Courier New"/>
            </a:endParaRPr>
          </a:p>
          <a:p>
            <a:pPr marL="12700">
              <a:lnSpc>
                <a:spcPct val="100000"/>
              </a:lnSpc>
              <a:spcBef>
                <a:spcPts val="1385"/>
              </a:spcBef>
            </a:pPr>
            <a:r>
              <a:rPr dirty="0" sz="1700" b="1">
                <a:latin typeface="Times New Roman"/>
                <a:cs typeface="Times New Roman"/>
              </a:rPr>
              <a:t>Step</a:t>
            </a:r>
            <a:r>
              <a:rPr dirty="0" sz="1700" spc="-35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2:</a:t>
            </a:r>
            <a:r>
              <a:rPr dirty="0" sz="1700" spc="-35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Create</a:t>
            </a:r>
            <a:r>
              <a:rPr dirty="0" sz="1700" spc="-35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a</a:t>
            </a:r>
            <a:r>
              <a:rPr dirty="0" sz="1700" spc="-30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New</a:t>
            </a:r>
            <a:r>
              <a:rPr dirty="0" sz="1700" spc="-35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Shell</a:t>
            </a:r>
            <a:r>
              <a:rPr dirty="0" sz="1700" spc="-35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Script</a:t>
            </a:r>
            <a:r>
              <a:rPr dirty="0" sz="1700" spc="-35" b="1">
                <a:latin typeface="Times New Roman"/>
                <a:cs typeface="Times New Roman"/>
              </a:rPr>
              <a:t> </a:t>
            </a:r>
            <a:r>
              <a:rPr dirty="0" sz="1700" spc="-20" b="1">
                <a:latin typeface="Times New Roman"/>
                <a:cs typeface="Times New Roman"/>
              </a:rPr>
              <a:t>File</a:t>
            </a:r>
            <a:endParaRPr sz="1700">
              <a:latin typeface="Times New Roman"/>
              <a:cs typeface="Times New Roman"/>
            </a:endParaRPr>
          </a:p>
          <a:p>
            <a:pPr marL="66040">
              <a:lnSpc>
                <a:spcPct val="100000"/>
              </a:lnSpc>
              <a:spcBef>
                <a:spcPts val="70"/>
              </a:spcBef>
            </a:pPr>
            <a:r>
              <a:rPr dirty="0" sz="1700" spc="-80" b="1">
                <a:latin typeface="Times New Roman"/>
                <a:cs typeface="Times New Roman"/>
              </a:rPr>
              <a:t>To</a:t>
            </a:r>
            <a:r>
              <a:rPr dirty="0" sz="1700" spc="-30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create</a:t>
            </a:r>
            <a:r>
              <a:rPr dirty="0" sz="1700" spc="-45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a</a:t>
            </a:r>
            <a:r>
              <a:rPr dirty="0" sz="1700" spc="-35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new</a:t>
            </a:r>
            <a:r>
              <a:rPr dirty="0" sz="1700" spc="-35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file</a:t>
            </a:r>
            <a:r>
              <a:rPr dirty="0" sz="1700" spc="-35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using</a:t>
            </a:r>
            <a:r>
              <a:rPr dirty="0" sz="1700" spc="-35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Nano</a:t>
            </a:r>
            <a:r>
              <a:rPr dirty="0" sz="1700" spc="-35" b="1">
                <a:latin typeface="Times New Roman"/>
                <a:cs typeface="Times New Roman"/>
              </a:rPr>
              <a:t> </a:t>
            </a:r>
            <a:r>
              <a:rPr dirty="0" sz="1700" spc="-20" b="1">
                <a:latin typeface="Times New Roman"/>
                <a:cs typeface="Times New Roman"/>
              </a:rPr>
              <a:t>editor,</a:t>
            </a:r>
            <a:r>
              <a:rPr dirty="0" sz="1700" spc="-35" b="1">
                <a:latin typeface="Times New Roman"/>
                <a:cs typeface="Times New Roman"/>
              </a:rPr>
              <a:t> </a:t>
            </a:r>
            <a:r>
              <a:rPr dirty="0" sz="1700" spc="-10" b="1">
                <a:latin typeface="Times New Roman"/>
                <a:cs typeface="Times New Roman"/>
              </a:rPr>
              <a:t>type:</a:t>
            </a:r>
            <a:endParaRPr sz="1700">
              <a:latin typeface="Times New Roman"/>
              <a:cs typeface="Times New Roman"/>
            </a:endParaRPr>
          </a:p>
          <a:p>
            <a:pPr marL="66040">
              <a:lnSpc>
                <a:spcPct val="100000"/>
              </a:lnSpc>
              <a:spcBef>
                <a:spcPts val="265"/>
              </a:spcBef>
            </a:pPr>
            <a:r>
              <a:rPr dirty="0" sz="1700" b="1">
                <a:solidFill>
                  <a:srgbClr val="178037"/>
                </a:solidFill>
                <a:latin typeface="Courier New"/>
                <a:cs typeface="Courier New"/>
              </a:rPr>
              <a:t>nano</a:t>
            </a:r>
            <a:r>
              <a:rPr dirty="0" sz="1700" spc="-65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700" spc="-10" b="1">
                <a:solidFill>
                  <a:srgbClr val="178037"/>
                </a:solidFill>
                <a:latin typeface="Courier New"/>
                <a:cs typeface="Courier New"/>
              </a:rPr>
              <a:t>new.sh</a:t>
            </a:r>
            <a:endParaRPr sz="1700">
              <a:latin typeface="Courier New"/>
              <a:cs typeface="Courier New"/>
            </a:endParaRPr>
          </a:p>
          <a:p>
            <a:pPr marL="66040">
              <a:lnSpc>
                <a:spcPct val="100000"/>
              </a:lnSpc>
              <a:spcBef>
                <a:spcPts val="185"/>
              </a:spcBef>
            </a:pPr>
            <a:r>
              <a:rPr dirty="0" sz="1700" b="1">
                <a:latin typeface="Times New Roman"/>
                <a:cs typeface="Times New Roman"/>
              </a:rPr>
              <a:t>This</a:t>
            </a:r>
            <a:r>
              <a:rPr dirty="0" sz="1700" spc="-40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command</a:t>
            </a:r>
            <a:r>
              <a:rPr dirty="0" sz="1700" spc="-40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opens</a:t>
            </a:r>
            <a:r>
              <a:rPr dirty="0" sz="1700" spc="-35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the</a:t>
            </a:r>
            <a:r>
              <a:rPr dirty="0" sz="1700" spc="-40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Nano</a:t>
            </a:r>
            <a:r>
              <a:rPr dirty="0" sz="1700" spc="-35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text</a:t>
            </a:r>
            <a:r>
              <a:rPr dirty="0" sz="1700" spc="-40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editor</a:t>
            </a:r>
            <a:r>
              <a:rPr dirty="0" sz="1700" spc="-35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and</a:t>
            </a:r>
            <a:r>
              <a:rPr dirty="0" sz="1700" spc="-40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creates</a:t>
            </a:r>
            <a:r>
              <a:rPr dirty="0" sz="1700" spc="-35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a</a:t>
            </a:r>
            <a:r>
              <a:rPr dirty="0" sz="1700" spc="-40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file</a:t>
            </a:r>
            <a:r>
              <a:rPr dirty="0" sz="1700" spc="-40" b="1">
                <a:latin typeface="Times New Roman"/>
                <a:cs typeface="Times New Roman"/>
              </a:rPr>
              <a:t> </a:t>
            </a:r>
            <a:r>
              <a:rPr dirty="0" sz="1700" spc="-10" b="1">
                <a:latin typeface="Times New Roman"/>
                <a:cs typeface="Times New Roman"/>
              </a:rPr>
              <a:t>named</a:t>
            </a:r>
            <a:endParaRPr sz="17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265"/>
              </a:spcBef>
            </a:pPr>
            <a:r>
              <a:rPr dirty="0" sz="1700" spc="-10" b="1">
                <a:solidFill>
                  <a:srgbClr val="178037"/>
                </a:solidFill>
                <a:latin typeface="Courier New"/>
                <a:cs typeface="Courier New"/>
              </a:rPr>
              <a:t>new.sh</a:t>
            </a:r>
            <a:r>
              <a:rPr dirty="0" sz="1700" spc="-10" b="1">
                <a:latin typeface="Times New Roman"/>
                <a:cs typeface="Times New Roman"/>
              </a:rPr>
              <a:t>.</a:t>
            </a:r>
            <a:endParaRPr sz="17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385"/>
              </a:spcBef>
            </a:pPr>
            <a:r>
              <a:rPr dirty="0" sz="1700" b="1">
                <a:latin typeface="Times New Roman"/>
                <a:cs typeface="Times New Roman"/>
              </a:rPr>
              <a:t>Step</a:t>
            </a:r>
            <a:r>
              <a:rPr dirty="0" sz="1700" spc="-35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3:</a:t>
            </a:r>
            <a:r>
              <a:rPr dirty="0" sz="1700" spc="-35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Write</a:t>
            </a:r>
            <a:r>
              <a:rPr dirty="0" sz="1700" spc="-35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a</a:t>
            </a:r>
            <a:r>
              <a:rPr dirty="0" sz="1700" spc="-35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Simple</a:t>
            </a:r>
            <a:r>
              <a:rPr dirty="0" sz="1700" spc="-35" b="1">
                <a:latin typeface="Times New Roman"/>
                <a:cs typeface="Times New Roman"/>
              </a:rPr>
              <a:t> </a:t>
            </a:r>
            <a:r>
              <a:rPr dirty="0" sz="1700" spc="-10" b="1">
                <a:latin typeface="Times New Roman"/>
                <a:cs typeface="Times New Roman"/>
              </a:rPr>
              <a:t>Script</a:t>
            </a:r>
            <a:endParaRPr sz="1700">
              <a:latin typeface="Times New Roman"/>
              <a:cs typeface="Times New Roman"/>
            </a:endParaRPr>
          </a:p>
          <a:p>
            <a:pPr marL="66040">
              <a:lnSpc>
                <a:spcPct val="100000"/>
              </a:lnSpc>
              <a:spcBef>
                <a:spcPts val="70"/>
              </a:spcBef>
            </a:pPr>
            <a:r>
              <a:rPr dirty="0" sz="1700" b="1">
                <a:latin typeface="Times New Roman"/>
                <a:cs typeface="Times New Roman"/>
              </a:rPr>
              <a:t>Inside</a:t>
            </a:r>
            <a:r>
              <a:rPr dirty="0" sz="1700" spc="-45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Nano,</a:t>
            </a:r>
            <a:r>
              <a:rPr dirty="0" sz="1700" spc="-45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type</a:t>
            </a:r>
            <a:r>
              <a:rPr dirty="0" sz="1700" spc="-45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the</a:t>
            </a:r>
            <a:r>
              <a:rPr dirty="0" sz="1700" spc="-45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following</a:t>
            </a:r>
            <a:r>
              <a:rPr dirty="0" sz="1700" spc="-45" b="1">
                <a:latin typeface="Times New Roman"/>
                <a:cs typeface="Times New Roman"/>
              </a:rPr>
              <a:t> </a:t>
            </a:r>
            <a:r>
              <a:rPr dirty="0" sz="1700" spc="-10" b="1">
                <a:latin typeface="Times New Roman"/>
                <a:cs typeface="Times New Roman"/>
              </a:rPr>
              <a:t>lines:</a:t>
            </a:r>
            <a:endParaRPr sz="1700">
              <a:latin typeface="Times New Roman"/>
              <a:cs typeface="Times New Roman"/>
            </a:endParaRPr>
          </a:p>
          <a:p>
            <a:pPr marL="66040">
              <a:lnSpc>
                <a:spcPct val="100000"/>
              </a:lnSpc>
              <a:spcBef>
                <a:spcPts val="265"/>
              </a:spcBef>
            </a:pPr>
            <a:r>
              <a:rPr dirty="0" sz="1700" spc="-10" b="1">
                <a:solidFill>
                  <a:srgbClr val="178037"/>
                </a:solidFill>
                <a:latin typeface="Courier New"/>
                <a:cs typeface="Courier New"/>
              </a:rPr>
              <a:t>#!/bin/sh</a:t>
            </a:r>
            <a:endParaRPr sz="1700">
              <a:latin typeface="Courier New"/>
              <a:cs typeface="Courier New"/>
            </a:endParaRPr>
          </a:p>
          <a:p>
            <a:pPr marL="66040">
              <a:lnSpc>
                <a:spcPct val="100000"/>
              </a:lnSpc>
              <a:spcBef>
                <a:spcPts val="380"/>
              </a:spcBef>
            </a:pPr>
            <a:r>
              <a:rPr dirty="0" sz="1700" b="1">
                <a:solidFill>
                  <a:srgbClr val="178037"/>
                </a:solidFill>
                <a:latin typeface="Courier New"/>
                <a:cs typeface="Courier New"/>
              </a:rPr>
              <a:t>echo</a:t>
            </a:r>
            <a:r>
              <a:rPr dirty="0" sz="1700" spc="-80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700" b="1">
                <a:solidFill>
                  <a:srgbClr val="178037"/>
                </a:solidFill>
                <a:latin typeface="Courier New"/>
                <a:cs typeface="Courier New"/>
              </a:rPr>
              <a:t>"Hello</a:t>
            </a:r>
            <a:r>
              <a:rPr dirty="0" sz="1700" spc="-75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700" spc="-10" b="1">
                <a:solidFill>
                  <a:srgbClr val="178037"/>
                </a:solidFill>
                <a:latin typeface="Courier New"/>
                <a:cs typeface="Courier New"/>
              </a:rPr>
              <a:t>World"</a:t>
            </a:r>
            <a:endParaRPr sz="1700">
              <a:latin typeface="Courier New"/>
              <a:cs typeface="Courier New"/>
            </a:endParaRPr>
          </a:p>
          <a:p>
            <a:pPr marL="66040">
              <a:lnSpc>
                <a:spcPct val="100000"/>
              </a:lnSpc>
              <a:spcBef>
                <a:spcPts val="375"/>
              </a:spcBef>
            </a:pPr>
            <a:r>
              <a:rPr dirty="0" sz="1700" b="1">
                <a:solidFill>
                  <a:srgbClr val="178037"/>
                </a:solidFill>
                <a:latin typeface="Courier New"/>
                <a:cs typeface="Courier New"/>
              </a:rPr>
              <a:t>echo</a:t>
            </a:r>
            <a:r>
              <a:rPr dirty="0" sz="1700" spc="-60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700" b="1">
                <a:solidFill>
                  <a:srgbClr val="178037"/>
                </a:solidFill>
                <a:latin typeface="Courier New"/>
                <a:cs typeface="Courier New"/>
              </a:rPr>
              <a:t>"This</a:t>
            </a:r>
            <a:r>
              <a:rPr dirty="0" sz="1700" spc="-60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700" b="1">
                <a:solidFill>
                  <a:srgbClr val="178037"/>
                </a:solidFill>
                <a:latin typeface="Courier New"/>
                <a:cs typeface="Courier New"/>
              </a:rPr>
              <a:t>is</a:t>
            </a:r>
            <a:r>
              <a:rPr dirty="0" sz="1700" spc="-60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700" b="1">
                <a:solidFill>
                  <a:srgbClr val="178037"/>
                </a:solidFill>
                <a:latin typeface="Courier New"/>
                <a:cs typeface="Courier New"/>
              </a:rPr>
              <a:t>my</a:t>
            </a:r>
            <a:r>
              <a:rPr dirty="0" sz="1700" spc="-55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700" b="1">
                <a:solidFill>
                  <a:srgbClr val="178037"/>
                </a:solidFill>
                <a:latin typeface="Courier New"/>
                <a:cs typeface="Courier New"/>
              </a:rPr>
              <a:t>first</a:t>
            </a:r>
            <a:r>
              <a:rPr dirty="0" sz="1700" spc="-60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700" b="1">
                <a:solidFill>
                  <a:srgbClr val="178037"/>
                </a:solidFill>
                <a:latin typeface="Courier New"/>
                <a:cs typeface="Courier New"/>
              </a:rPr>
              <a:t>shell</a:t>
            </a:r>
            <a:r>
              <a:rPr dirty="0" sz="1700" spc="-60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700" spc="-10" b="1">
                <a:solidFill>
                  <a:srgbClr val="178037"/>
                </a:solidFill>
                <a:latin typeface="Courier New"/>
                <a:cs typeface="Courier New"/>
              </a:rPr>
              <a:t>script!"</a:t>
            </a:r>
            <a:endParaRPr sz="1700">
              <a:latin typeface="Courier New"/>
              <a:cs typeface="Courier New"/>
            </a:endParaRPr>
          </a:p>
          <a:p>
            <a:pPr marL="12700">
              <a:lnSpc>
                <a:spcPct val="100000"/>
              </a:lnSpc>
              <a:spcBef>
                <a:spcPts val="1390"/>
              </a:spcBef>
            </a:pPr>
            <a:r>
              <a:rPr dirty="0" sz="1700" b="1">
                <a:latin typeface="Times New Roman"/>
                <a:cs typeface="Times New Roman"/>
              </a:rPr>
              <a:t>Step</a:t>
            </a:r>
            <a:r>
              <a:rPr dirty="0" sz="1700" spc="-30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4:</a:t>
            </a:r>
            <a:r>
              <a:rPr dirty="0" sz="1700" spc="-30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Save</a:t>
            </a:r>
            <a:r>
              <a:rPr dirty="0" sz="1700" spc="-30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and</a:t>
            </a:r>
            <a:r>
              <a:rPr dirty="0" sz="1700" spc="-30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Exit</a:t>
            </a:r>
            <a:r>
              <a:rPr dirty="0" sz="1700" spc="-30" b="1">
                <a:latin typeface="Times New Roman"/>
                <a:cs typeface="Times New Roman"/>
              </a:rPr>
              <a:t> </a:t>
            </a:r>
            <a:r>
              <a:rPr dirty="0" sz="1700" spc="-20" b="1">
                <a:latin typeface="Times New Roman"/>
                <a:cs typeface="Times New Roman"/>
              </a:rPr>
              <a:t>Nano</a:t>
            </a:r>
            <a:endParaRPr sz="1700">
              <a:latin typeface="Times New Roman"/>
              <a:cs typeface="Times New Roman"/>
            </a:endParaRPr>
          </a:p>
          <a:p>
            <a:pPr marL="469900" indent="-228600">
              <a:lnSpc>
                <a:spcPct val="100000"/>
              </a:lnSpc>
              <a:spcBef>
                <a:spcPts val="1460"/>
              </a:spcBef>
              <a:buFont typeface="Arial"/>
              <a:buChar char="●"/>
              <a:tabLst>
                <a:tab pos="469900" algn="l"/>
              </a:tabLst>
            </a:pPr>
            <a:r>
              <a:rPr dirty="0" sz="1700" b="1">
                <a:latin typeface="Times New Roman"/>
                <a:cs typeface="Times New Roman"/>
              </a:rPr>
              <a:t>Press</a:t>
            </a:r>
            <a:r>
              <a:rPr dirty="0" sz="1700" spc="-40" b="1">
                <a:latin typeface="Times New Roman"/>
                <a:cs typeface="Times New Roman"/>
              </a:rPr>
              <a:t> </a:t>
            </a:r>
            <a:r>
              <a:rPr dirty="0" sz="1700" b="1">
                <a:solidFill>
                  <a:srgbClr val="178037"/>
                </a:solidFill>
                <a:latin typeface="Courier New"/>
                <a:cs typeface="Courier New"/>
              </a:rPr>
              <a:t>Ctrl</a:t>
            </a:r>
            <a:r>
              <a:rPr dirty="0" sz="1700" spc="-45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700" b="1">
                <a:solidFill>
                  <a:srgbClr val="178037"/>
                </a:solidFill>
                <a:latin typeface="Courier New"/>
                <a:cs typeface="Courier New"/>
              </a:rPr>
              <a:t>+</a:t>
            </a:r>
            <a:r>
              <a:rPr dirty="0" sz="1700" spc="-40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700" spc="-20" b="1">
                <a:solidFill>
                  <a:srgbClr val="178037"/>
                </a:solidFill>
                <a:latin typeface="Courier New"/>
                <a:cs typeface="Courier New"/>
              </a:rPr>
              <a:t>O</a:t>
            </a:r>
            <a:r>
              <a:rPr dirty="0" sz="1700" spc="-600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to</a:t>
            </a:r>
            <a:r>
              <a:rPr dirty="0" sz="1700" spc="-20" b="1">
                <a:latin typeface="Times New Roman"/>
                <a:cs typeface="Times New Roman"/>
              </a:rPr>
              <a:t> save</a:t>
            </a:r>
            <a:endParaRPr sz="1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35"/>
              </a:spcBef>
              <a:buFont typeface="Arial"/>
              <a:buChar char="●"/>
            </a:pPr>
            <a:endParaRPr sz="1700">
              <a:latin typeface="Times New Roman"/>
              <a:cs typeface="Times New Roman"/>
            </a:endParaRPr>
          </a:p>
          <a:p>
            <a:pPr marL="469900" indent="-228600">
              <a:lnSpc>
                <a:spcPct val="100000"/>
              </a:lnSpc>
              <a:buFont typeface="Arial"/>
              <a:buChar char="●"/>
              <a:tabLst>
                <a:tab pos="469900" algn="l"/>
              </a:tabLst>
            </a:pPr>
            <a:r>
              <a:rPr dirty="0" sz="1700" b="1">
                <a:latin typeface="Times New Roman"/>
                <a:cs typeface="Times New Roman"/>
              </a:rPr>
              <a:t>Press</a:t>
            </a:r>
            <a:r>
              <a:rPr dirty="0" sz="1700" spc="-50" b="1">
                <a:latin typeface="Times New Roman"/>
                <a:cs typeface="Times New Roman"/>
              </a:rPr>
              <a:t> </a:t>
            </a:r>
            <a:r>
              <a:rPr dirty="0" sz="1700" spc="-20" b="1">
                <a:solidFill>
                  <a:srgbClr val="178037"/>
                </a:solidFill>
                <a:latin typeface="Courier New"/>
                <a:cs typeface="Courier New"/>
              </a:rPr>
              <a:t>Enter</a:t>
            </a:r>
            <a:r>
              <a:rPr dirty="0" sz="1700" spc="-600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to</a:t>
            </a:r>
            <a:r>
              <a:rPr dirty="0" sz="1700" spc="-25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confirm</a:t>
            </a:r>
            <a:r>
              <a:rPr dirty="0" sz="1700" spc="-30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the</a:t>
            </a:r>
            <a:r>
              <a:rPr dirty="0" sz="1700" spc="-25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file</a:t>
            </a:r>
            <a:r>
              <a:rPr dirty="0" sz="1700" spc="-25" b="1">
                <a:latin typeface="Times New Roman"/>
                <a:cs typeface="Times New Roman"/>
              </a:rPr>
              <a:t> </a:t>
            </a:r>
            <a:r>
              <a:rPr dirty="0" sz="1700" spc="-20" b="1">
                <a:latin typeface="Times New Roman"/>
                <a:cs typeface="Times New Roman"/>
              </a:rPr>
              <a:t>name</a:t>
            </a:r>
            <a:endParaRPr sz="1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35"/>
              </a:spcBef>
              <a:buFont typeface="Arial"/>
              <a:buChar char="●"/>
            </a:pPr>
            <a:endParaRPr sz="1700">
              <a:latin typeface="Times New Roman"/>
              <a:cs typeface="Times New Roman"/>
            </a:endParaRPr>
          </a:p>
          <a:p>
            <a:pPr marL="469900" indent="-228600">
              <a:lnSpc>
                <a:spcPct val="100000"/>
              </a:lnSpc>
              <a:buFont typeface="Arial"/>
              <a:buChar char="●"/>
              <a:tabLst>
                <a:tab pos="469900" algn="l"/>
              </a:tabLst>
            </a:pPr>
            <a:r>
              <a:rPr dirty="0" sz="1700" b="1">
                <a:latin typeface="Times New Roman"/>
                <a:cs typeface="Times New Roman"/>
              </a:rPr>
              <a:t>Press</a:t>
            </a:r>
            <a:r>
              <a:rPr dirty="0" sz="1700" spc="-40" b="1">
                <a:latin typeface="Times New Roman"/>
                <a:cs typeface="Times New Roman"/>
              </a:rPr>
              <a:t> </a:t>
            </a:r>
            <a:r>
              <a:rPr dirty="0" sz="1700" b="1">
                <a:solidFill>
                  <a:srgbClr val="178037"/>
                </a:solidFill>
                <a:latin typeface="Courier New"/>
                <a:cs typeface="Courier New"/>
              </a:rPr>
              <a:t>Ctrl</a:t>
            </a:r>
            <a:r>
              <a:rPr dirty="0" sz="1700" spc="-45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700" b="1">
                <a:solidFill>
                  <a:srgbClr val="178037"/>
                </a:solidFill>
                <a:latin typeface="Courier New"/>
                <a:cs typeface="Courier New"/>
              </a:rPr>
              <a:t>+</a:t>
            </a:r>
            <a:r>
              <a:rPr dirty="0" sz="1700" spc="-45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700" spc="-20" b="1">
                <a:solidFill>
                  <a:srgbClr val="178037"/>
                </a:solidFill>
                <a:latin typeface="Courier New"/>
                <a:cs typeface="Courier New"/>
              </a:rPr>
              <a:t>X</a:t>
            </a:r>
            <a:r>
              <a:rPr dirty="0" sz="1700" spc="-600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to</a:t>
            </a:r>
            <a:r>
              <a:rPr dirty="0" sz="1700" spc="-25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exit</a:t>
            </a:r>
            <a:r>
              <a:rPr dirty="0" sz="1700" spc="-20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the</a:t>
            </a:r>
            <a:r>
              <a:rPr dirty="0" sz="1700" spc="-20" b="1">
                <a:latin typeface="Times New Roman"/>
                <a:cs typeface="Times New Roman"/>
              </a:rPr>
              <a:t> </a:t>
            </a:r>
            <a:r>
              <a:rPr dirty="0" sz="1700" spc="-10" b="1">
                <a:latin typeface="Times New Roman"/>
                <a:cs typeface="Times New Roman"/>
              </a:rPr>
              <a:t>editor</a:t>
            </a:r>
            <a:endParaRPr sz="1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470"/>
              </a:spcBef>
            </a:pPr>
            <a:endParaRPr sz="1700">
              <a:latin typeface="Times New Roman"/>
              <a:cs typeface="Times New Roman"/>
            </a:endParaRPr>
          </a:p>
          <a:p>
            <a:pPr marL="66040" marR="3117850" indent="-53975">
              <a:lnSpc>
                <a:spcPct val="103400"/>
              </a:lnSpc>
            </a:pPr>
            <a:r>
              <a:rPr dirty="0" sz="1700" b="1">
                <a:latin typeface="Times New Roman"/>
                <a:cs typeface="Times New Roman"/>
              </a:rPr>
              <a:t>Step</a:t>
            </a:r>
            <a:r>
              <a:rPr dirty="0" sz="1700" spc="-30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5:</a:t>
            </a:r>
            <a:r>
              <a:rPr dirty="0" sz="1700" spc="-30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Check</a:t>
            </a:r>
            <a:r>
              <a:rPr dirty="0" sz="1700" spc="-30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the</a:t>
            </a:r>
            <a:r>
              <a:rPr dirty="0" sz="1700" spc="-25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File</a:t>
            </a:r>
            <a:r>
              <a:rPr dirty="0" sz="1700" spc="-30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in</a:t>
            </a:r>
            <a:r>
              <a:rPr dirty="0" sz="1700" spc="-30" b="1">
                <a:latin typeface="Times New Roman"/>
                <a:cs typeface="Times New Roman"/>
              </a:rPr>
              <a:t> </a:t>
            </a:r>
            <a:r>
              <a:rPr dirty="0" sz="1700" spc="-10" b="1">
                <a:latin typeface="Times New Roman"/>
                <a:cs typeface="Times New Roman"/>
              </a:rPr>
              <a:t>Desktop Type: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5" name="object 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25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/>
              <a:t>Md.</a:t>
            </a:r>
            <a:r>
              <a:rPr dirty="0" spc="55"/>
              <a:t> </a:t>
            </a:r>
            <a:r>
              <a:rPr dirty="0" spc="-25"/>
              <a:t>Tariqul</a:t>
            </a:r>
            <a:r>
              <a:rPr dirty="0" spc="60"/>
              <a:t> </a:t>
            </a:r>
            <a:r>
              <a:rPr dirty="0"/>
              <a:t>Islam,</a:t>
            </a:r>
            <a:r>
              <a:rPr dirty="0" spc="55"/>
              <a:t> </a:t>
            </a:r>
            <a:r>
              <a:rPr dirty="0" spc="-30"/>
              <a:t>Lecturer,</a:t>
            </a:r>
            <a:r>
              <a:rPr dirty="0" spc="60"/>
              <a:t> </a:t>
            </a:r>
            <a:r>
              <a:rPr dirty="0" spc="-20"/>
              <a:t>Department</a:t>
            </a:r>
            <a:r>
              <a:rPr dirty="0" spc="55"/>
              <a:t> </a:t>
            </a:r>
            <a:r>
              <a:rPr dirty="0"/>
              <a:t>of</a:t>
            </a:r>
            <a:r>
              <a:rPr dirty="0" spc="60"/>
              <a:t> CSE,</a:t>
            </a:r>
            <a:r>
              <a:rPr dirty="0" spc="55"/>
              <a:t> </a:t>
            </a:r>
            <a:r>
              <a:rPr dirty="0"/>
              <a:t>University</a:t>
            </a:r>
            <a:r>
              <a:rPr dirty="0" spc="60"/>
              <a:t> </a:t>
            </a:r>
            <a:r>
              <a:rPr dirty="0"/>
              <a:t>of</a:t>
            </a:r>
            <a:r>
              <a:rPr dirty="0" spc="60"/>
              <a:t> </a:t>
            </a:r>
            <a:r>
              <a:rPr dirty="0"/>
              <a:t>Global</a:t>
            </a:r>
            <a:r>
              <a:rPr dirty="0" spc="55"/>
              <a:t> </a:t>
            </a:r>
            <a:r>
              <a:rPr dirty="0"/>
              <a:t>Village</a:t>
            </a:r>
            <a:r>
              <a:rPr dirty="0" spc="60"/>
              <a:t> </a:t>
            </a:r>
            <a:r>
              <a:rPr dirty="0" spc="-10"/>
              <a:t>(UGV)</a:t>
            </a:r>
          </a:p>
        </p:txBody>
      </p:sp>
      <p:sp>
        <p:nvSpPr>
          <p:cNvPr id="6" name="object 6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25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 spc="-20"/>
              <a:t>Page:</a:t>
            </a:r>
            <a:r>
              <a:rPr dirty="0" spc="-10"/>
              <a:t> </a:t>
            </a:r>
            <a:r>
              <a:rPr dirty="0" spc="-40"/>
              <a:t>57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444500" y="888498"/>
            <a:ext cx="6546215" cy="8353425"/>
          </a:xfrm>
          <a:prstGeom prst="rect">
            <a:avLst/>
          </a:prstGeom>
        </p:spPr>
        <p:txBody>
          <a:bodyPr wrap="square" lIns="0" tIns="36195" rIns="0" bIns="0" rtlCol="0" vert="horz">
            <a:spAutoFit/>
          </a:bodyPr>
          <a:lstStyle/>
          <a:p>
            <a:pPr marL="66040">
              <a:lnSpc>
                <a:spcPct val="100000"/>
              </a:lnSpc>
              <a:spcBef>
                <a:spcPts val="285"/>
              </a:spcBef>
            </a:pPr>
            <a:r>
              <a:rPr dirty="0" sz="1700" spc="-25" b="1">
                <a:solidFill>
                  <a:srgbClr val="178037"/>
                </a:solidFill>
                <a:latin typeface="Courier New"/>
                <a:cs typeface="Courier New"/>
              </a:rPr>
              <a:t>ls</a:t>
            </a:r>
            <a:endParaRPr sz="1700">
              <a:latin typeface="Courier New"/>
              <a:cs typeface="Courier New"/>
            </a:endParaRPr>
          </a:p>
          <a:p>
            <a:pPr marL="12700" marR="629285" indent="53340">
              <a:lnSpc>
                <a:spcPct val="103400"/>
              </a:lnSpc>
              <a:spcBef>
                <a:spcPts val="114"/>
              </a:spcBef>
            </a:pPr>
            <a:r>
              <a:rPr dirty="0" sz="1700" b="1">
                <a:latin typeface="Times New Roman"/>
                <a:cs typeface="Times New Roman"/>
              </a:rPr>
              <a:t>If</a:t>
            </a:r>
            <a:r>
              <a:rPr dirty="0" sz="1700" spc="-35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the</a:t>
            </a:r>
            <a:r>
              <a:rPr dirty="0" sz="1700" spc="-35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file</a:t>
            </a:r>
            <a:r>
              <a:rPr dirty="0" sz="1700" spc="-30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name</a:t>
            </a:r>
            <a:r>
              <a:rPr dirty="0" sz="1700" spc="-35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appears</a:t>
            </a:r>
            <a:r>
              <a:rPr dirty="0" sz="1700" spc="-30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in</a:t>
            </a:r>
            <a:r>
              <a:rPr dirty="0" sz="1700" spc="-35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white</a:t>
            </a:r>
            <a:r>
              <a:rPr dirty="0" sz="1700" spc="-30" b="1">
                <a:latin typeface="Times New Roman"/>
                <a:cs typeface="Times New Roman"/>
              </a:rPr>
              <a:t> </a:t>
            </a:r>
            <a:r>
              <a:rPr dirty="0" sz="1700" spc="-20" b="1">
                <a:latin typeface="Times New Roman"/>
                <a:cs typeface="Times New Roman"/>
              </a:rPr>
              <a:t>color,</a:t>
            </a:r>
            <a:r>
              <a:rPr dirty="0" sz="1700" spc="-35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it</a:t>
            </a:r>
            <a:r>
              <a:rPr dirty="0" sz="1700" spc="-30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means</a:t>
            </a:r>
            <a:r>
              <a:rPr dirty="0" sz="1700" spc="-35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it</a:t>
            </a:r>
            <a:r>
              <a:rPr dirty="0" sz="1700" spc="-30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does</a:t>
            </a:r>
            <a:r>
              <a:rPr dirty="0" sz="1700" spc="-35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not</a:t>
            </a:r>
            <a:r>
              <a:rPr dirty="0" sz="1700" spc="-35" b="1">
                <a:latin typeface="Times New Roman"/>
                <a:cs typeface="Times New Roman"/>
              </a:rPr>
              <a:t> </a:t>
            </a:r>
            <a:r>
              <a:rPr dirty="0" sz="1700" spc="-20" b="1">
                <a:latin typeface="Times New Roman"/>
                <a:cs typeface="Times New Roman"/>
              </a:rPr>
              <a:t>have </a:t>
            </a:r>
            <a:r>
              <a:rPr dirty="0" sz="1700" b="1">
                <a:latin typeface="Times New Roman"/>
                <a:cs typeface="Times New Roman"/>
              </a:rPr>
              <a:t>execution</a:t>
            </a:r>
            <a:r>
              <a:rPr dirty="0" sz="1700" spc="-70" b="1">
                <a:latin typeface="Times New Roman"/>
                <a:cs typeface="Times New Roman"/>
              </a:rPr>
              <a:t> </a:t>
            </a:r>
            <a:r>
              <a:rPr dirty="0" sz="1700" spc="-10" b="1">
                <a:latin typeface="Times New Roman"/>
                <a:cs typeface="Times New Roman"/>
              </a:rPr>
              <a:t>permission.</a:t>
            </a:r>
            <a:endParaRPr sz="1700">
              <a:latin typeface="Times New Roman"/>
              <a:cs typeface="Times New Roman"/>
            </a:endParaRPr>
          </a:p>
          <a:p>
            <a:pPr marL="66040" marR="3684270" indent="-53975">
              <a:lnSpc>
                <a:spcPct val="103400"/>
              </a:lnSpc>
              <a:spcBef>
                <a:spcPts val="1200"/>
              </a:spcBef>
            </a:pPr>
            <a:r>
              <a:rPr dirty="0" sz="1700" b="1">
                <a:latin typeface="Times New Roman"/>
                <a:cs typeface="Times New Roman"/>
              </a:rPr>
              <a:t>Step</a:t>
            </a:r>
            <a:r>
              <a:rPr dirty="0" sz="1700" spc="-35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6:</a:t>
            </a:r>
            <a:r>
              <a:rPr dirty="0" sz="1700" spc="-30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Check</a:t>
            </a:r>
            <a:r>
              <a:rPr dirty="0" sz="1700" spc="-30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File</a:t>
            </a:r>
            <a:r>
              <a:rPr dirty="0" sz="1700" spc="-30" b="1">
                <a:latin typeface="Times New Roman"/>
                <a:cs typeface="Times New Roman"/>
              </a:rPr>
              <a:t> </a:t>
            </a:r>
            <a:r>
              <a:rPr dirty="0" sz="1700" spc="-10" b="1">
                <a:latin typeface="Times New Roman"/>
                <a:cs typeface="Times New Roman"/>
              </a:rPr>
              <a:t>Permissions Type:</a:t>
            </a:r>
            <a:endParaRPr sz="1700">
              <a:latin typeface="Times New Roman"/>
              <a:cs typeface="Times New Roman"/>
            </a:endParaRPr>
          </a:p>
          <a:p>
            <a:pPr marL="66040">
              <a:lnSpc>
                <a:spcPct val="100000"/>
              </a:lnSpc>
              <a:spcBef>
                <a:spcPts val="265"/>
              </a:spcBef>
            </a:pPr>
            <a:r>
              <a:rPr dirty="0" sz="1700" b="1">
                <a:solidFill>
                  <a:srgbClr val="178037"/>
                </a:solidFill>
                <a:latin typeface="Courier New"/>
                <a:cs typeface="Courier New"/>
              </a:rPr>
              <a:t>ls</a:t>
            </a:r>
            <a:r>
              <a:rPr dirty="0" sz="1700" spc="-25" b="1">
                <a:solidFill>
                  <a:srgbClr val="178037"/>
                </a:solidFill>
                <a:latin typeface="Courier New"/>
                <a:cs typeface="Courier New"/>
              </a:rPr>
              <a:t> -la</a:t>
            </a:r>
            <a:endParaRPr sz="1700">
              <a:latin typeface="Courier New"/>
              <a:cs typeface="Courier New"/>
            </a:endParaRPr>
          </a:p>
          <a:p>
            <a:pPr marL="66040">
              <a:lnSpc>
                <a:spcPct val="100000"/>
              </a:lnSpc>
              <a:spcBef>
                <a:spcPts val="185"/>
              </a:spcBef>
            </a:pPr>
            <a:r>
              <a:rPr dirty="0" sz="1700" b="1">
                <a:latin typeface="Times New Roman"/>
                <a:cs typeface="Times New Roman"/>
              </a:rPr>
              <a:t>This</a:t>
            </a:r>
            <a:r>
              <a:rPr dirty="0" sz="1700" spc="-40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will</a:t>
            </a:r>
            <a:r>
              <a:rPr dirty="0" sz="1700" spc="-40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display</a:t>
            </a:r>
            <a:r>
              <a:rPr dirty="0" sz="1700" spc="-40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the</a:t>
            </a:r>
            <a:r>
              <a:rPr dirty="0" sz="1700" spc="-40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permission</a:t>
            </a:r>
            <a:r>
              <a:rPr dirty="0" sz="1700" spc="-40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status</a:t>
            </a:r>
            <a:r>
              <a:rPr dirty="0" sz="1700" spc="-40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of</a:t>
            </a:r>
            <a:r>
              <a:rPr dirty="0" sz="1700" spc="-40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all</a:t>
            </a:r>
            <a:r>
              <a:rPr dirty="0" sz="1700" spc="-35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files.</a:t>
            </a:r>
            <a:r>
              <a:rPr dirty="0" sz="1700" spc="-40" b="1">
                <a:latin typeface="Times New Roman"/>
                <a:cs typeface="Times New Roman"/>
              </a:rPr>
              <a:t> </a:t>
            </a:r>
            <a:r>
              <a:rPr dirty="0" sz="1700" spc="-60" b="1">
                <a:latin typeface="Times New Roman"/>
                <a:cs typeface="Times New Roman"/>
              </a:rPr>
              <a:t>You</a:t>
            </a:r>
            <a:r>
              <a:rPr dirty="0" sz="1700" spc="-40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may</a:t>
            </a:r>
            <a:r>
              <a:rPr dirty="0" sz="1700" spc="-40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see</a:t>
            </a:r>
            <a:r>
              <a:rPr dirty="0" sz="1700" spc="-40" b="1">
                <a:latin typeface="Times New Roman"/>
                <a:cs typeface="Times New Roman"/>
              </a:rPr>
              <a:t> </a:t>
            </a:r>
            <a:r>
              <a:rPr dirty="0" sz="1700" spc="-20" b="1">
                <a:latin typeface="Times New Roman"/>
                <a:cs typeface="Times New Roman"/>
              </a:rPr>
              <a:t>that</a:t>
            </a:r>
            <a:endParaRPr sz="1700">
              <a:latin typeface="Times New Roman"/>
              <a:cs typeface="Times New Roman"/>
            </a:endParaRPr>
          </a:p>
          <a:p>
            <a:pPr marL="12700" marR="73025">
              <a:lnSpc>
                <a:spcPct val="109100"/>
              </a:lnSpc>
              <a:spcBef>
                <a:spcPts val="80"/>
              </a:spcBef>
            </a:pPr>
            <a:r>
              <a:rPr dirty="0" sz="1700" b="1">
                <a:latin typeface="Times New Roman"/>
                <a:cs typeface="Times New Roman"/>
              </a:rPr>
              <a:t>your</a:t>
            </a:r>
            <a:r>
              <a:rPr dirty="0" sz="1700" spc="-60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script</a:t>
            </a:r>
            <a:r>
              <a:rPr dirty="0" sz="1700" spc="-30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has</a:t>
            </a:r>
            <a:r>
              <a:rPr dirty="0" sz="1700" spc="-30" b="1">
                <a:latin typeface="Times New Roman"/>
                <a:cs typeface="Times New Roman"/>
              </a:rPr>
              <a:t> </a:t>
            </a:r>
            <a:r>
              <a:rPr dirty="0" sz="1700" spc="-25" b="1">
                <a:solidFill>
                  <a:srgbClr val="178037"/>
                </a:solidFill>
                <a:latin typeface="Courier New"/>
                <a:cs typeface="Courier New"/>
              </a:rPr>
              <a:t>-rw-r--r-</a:t>
            </a:r>
            <a:r>
              <a:rPr dirty="0" sz="1700" spc="-20" b="1">
                <a:solidFill>
                  <a:srgbClr val="178037"/>
                </a:solidFill>
                <a:latin typeface="Courier New"/>
                <a:cs typeface="Courier New"/>
              </a:rPr>
              <a:t>-</a:t>
            </a:r>
            <a:r>
              <a:rPr dirty="0" sz="1700" spc="-600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meaning</a:t>
            </a:r>
            <a:r>
              <a:rPr dirty="0" sz="1700" spc="-30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it</a:t>
            </a:r>
            <a:r>
              <a:rPr dirty="0" sz="1700" spc="-30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is</a:t>
            </a:r>
            <a:r>
              <a:rPr dirty="0" sz="1700" spc="-30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readable</a:t>
            </a:r>
            <a:r>
              <a:rPr dirty="0" sz="1700" spc="-30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and</a:t>
            </a:r>
            <a:r>
              <a:rPr dirty="0" sz="1700" spc="-35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writable,</a:t>
            </a:r>
            <a:r>
              <a:rPr dirty="0" sz="1700" spc="-30" b="1">
                <a:latin typeface="Times New Roman"/>
                <a:cs typeface="Times New Roman"/>
              </a:rPr>
              <a:t> </a:t>
            </a:r>
            <a:r>
              <a:rPr dirty="0" sz="1700" spc="-25" b="1">
                <a:latin typeface="Times New Roman"/>
                <a:cs typeface="Times New Roman"/>
              </a:rPr>
              <a:t>but </a:t>
            </a:r>
            <a:r>
              <a:rPr dirty="0" sz="1700" b="1">
                <a:latin typeface="Times New Roman"/>
                <a:cs typeface="Times New Roman"/>
              </a:rPr>
              <a:t>not</a:t>
            </a:r>
            <a:r>
              <a:rPr dirty="0" sz="1700" spc="-25" b="1">
                <a:latin typeface="Times New Roman"/>
                <a:cs typeface="Times New Roman"/>
              </a:rPr>
              <a:t> </a:t>
            </a:r>
            <a:r>
              <a:rPr dirty="0" sz="1700" spc="-10" b="1">
                <a:latin typeface="Times New Roman"/>
                <a:cs typeface="Times New Roman"/>
              </a:rPr>
              <a:t>executable.</a:t>
            </a:r>
            <a:endParaRPr sz="1700">
              <a:latin typeface="Times New Roman"/>
              <a:cs typeface="Times New Roman"/>
            </a:endParaRPr>
          </a:p>
          <a:p>
            <a:pPr marL="66040" marR="3248660" indent="-53975">
              <a:lnSpc>
                <a:spcPct val="103400"/>
              </a:lnSpc>
              <a:spcBef>
                <a:spcPts val="1200"/>
              </a:spcBef>
            </a:pPr>
            <a:r>
              <a:rPr dirty="0" sz="1700" b="1">
                <a:latin typeface="Times New Roman"/>
                <a:cs typeface="Times New Roman"/>
              </a:rPr>
              <a:t>Step</a:t>
            </a:r>
            <a:r>
              <a:rPr dirty="0" sz="1700" spc="-35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7:</a:t>
            </a:r>
            <a:r>
              <a:rPr dirty="0" sz="1700" spc="-30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Make</a:t>
            </a:r>
            <a:r>
              <a:rPr dirty="0" sz="1700" spc="-30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the</a:t>
            </a:r>
            <a:r>
              <a:rPr dirty="0" sz="1700" spc="-35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Script</a:t>
            </a:r>
            <a:r>
              <a:rPr dirty="0" sz="1700" spc="-30" b="1">
                <a:latin typeface="Times New Roman"/>
                <a:cs typeface="Times New Roman"/>
              </a:rPr>
              <a:t> </a:t>
            </a:r>
            <a:r>
              <a:rPr dirty="0" sz="1700" spc="-10" b="1">
                <a:latin typeface="Times New Roman"/>
                <a:cs typeface="Times New Roman"/>
              </a:rPr>
              <a:t>Executable </a:t>
            </a:r>
            <a:r>
              <a:rPr dirty="0" sz="1700" spc="-80" b="1">
                <a:latin typeface="Times New Roman"/>
                <a:cs typeface="Times New Roman"/>
              </a:rPr>
              <a:t>To</a:t>
            </a:r>
            <a:r>
              <a:rPr dirty="0" sz="1700" spc="-30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give</a:t>
            </a:r>
            <a:r>
              <a:rPr dirty="0" sz="1700" spc="-75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execution</a:t>
            </a:r>
            <a:r>
              <a:rPr dirty="0" sz="1700" spc="-50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permission,</a:t>
            </a:r>
            <a:r>
              <a:rPr dirty="0" sz="1700" spc="-55" b="1">
                <a:latin typeface="Times New Roman"/>
                <a:cs typeface="Times New Roman"/>
              </a:rPr>
              <a:t> </a:t>
            </a:r>
            <a:r>
              <a:rPr dirty="0" sz="1700" spc="-20" b="1">
                <a:latin typeface="Times New Roman"/>
                <a:cs typeface="Times New Roman"/>
              </a:rPr>
              <a:t>type:</a:t>
            </a:r>
            <a:endParaRPr sz="1700">
              <a:latin typeface="Times New Roman"/>
              <a:cs typeface="Times New Roman"/>
            </a:endParaRPr>
          </a:p>
          <a:p>
            <a:pPr marL="66040">
              <a:lnSpc>
                <a:spcPct val="100000"/>
              </a:lnSpc>
              <a:spcBef>
                <a:spcPts val="260"/>
              </a:spcBef>
            </a:pPr>
            <a:r>
              <a:rPr dirty="0" sz="1700" b="1">
                <a:solidFill>
                  <a:srgbClr val="178037"/>
                </a:solidFill>
                <a:latin typeface="Courier New"/>
                <a:cs typeface="Courier New"/>
              </a:rPr>
              <a:t>sudo</a:t>
            </a:r>
            <a:r>
              <a:rPr dirty="0" sz="1700" spc="-60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700" b="1">
                <a:solidFill>
                  <a:srgbClr val="178037"/>
                </a:solidFill>
                <a:latin typeface="Courier New"/>
                <a:cs typeface="Courier New"/>
              </a:rPr>
              <a:t>chmod</a:t>
            </a:r>
            <a:r>
              <a:rPr dirty="0" sz="1700" spc="-55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700" b="1">
                <a:solidFill>
                  <a:srgbClr val="178037"/>
                </a:solidFill>
                <a:latin typeface="Courier New"/>
                <a:cs typeface="Courier New"/>
              </a:rPr>
              <a:t>+x</a:t>
            </a:r>
            <a:r>
              <a:rPr dirty="0" sz="1700" spc="-55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700" spc="-10" b="1">
                <a:solidFill>
                  <a:srgbClr val="178037"/>
                </a:solidFill>
                <a:latin typeface="Courier New"/>
                <a:cs typeface="Courier New"/>
              </a:rPr>
              <a:t>new.sh</a:t>
            </a:r>
            <a:endParaRPr sz="1700">
              <a:latin typeface="Courier New"/>
              <a:cs typeface="Courier New"/>
            </a:endParaRPr>
          </a:p>
          <a:p>
            <a:pPr marL="66040">
              <a:lnSpc>
                <a:spcPct val="100000"/>
              </a:lnSpc>
              <a:spcBef>
                <a:spcPts val="185"/>
              </a:spcBef>
            </a:pPr>
            <a:r>
              <a:rPr dirty="0" sz="1700" b="1">
                <a:latin typeface="Times New Roman"/>
                <a:cs typeface="Times New Roman"/>
              </a:rPr>
              <a:t>It</a:t>
            </a:r>
            <a:r>
              <a:rPr dirty="0" sz="1700" spc="-50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will</a:t>
            </a:r>
            <a:r>
              <a:rPr dirty="0" sz="1700" spc="-45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ask</a:t>
            </a:r>
            <a:r>
              <a:rPr dirty="0" sz="1700" spc="-45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for</a:t>
            </a:r>
            <a:r>
              <a:rPr dirty="0" sz="1700" spc="-45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the</a:t>
            </a:r>
            <a:r>
              <a:rPr dirty="0" sz="1700" spc="-45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root</a:t>
            </a:r>
            <a:r>
              <a:rPr dirty="0" sz="1700" spc="-45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password.</a:t>
            </a:r>
            <a:r>
              <a:rPr dirty="0" sz="1700" spc="-45" b="1">
                <a:latin typeface="Times New Roman"/>
                <a:cs typeface="Times New Roman"/>
              </a:rPr>
              <a:t> </a:t>
            </a:r>
            <a:r>
              <a:rPr dirty="0" sz="1700" spc="-20" b="1">
                <a:latin typeface="Times New Roman"/>
                <a:cs typeface="Times New Roman"/>
              </a:rPr>
              <a:t>Type</a:t>
            </a:r>
            <a:r>
              <a:rPr dirty="0" sz="1700" spc="-50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your</a:t>
            </a:r>
            <a:r>
              <a:rPr dirty="0" sz="1700" spc="-45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password</a:t>
            </a:r>
            <a:r>
              <a:rPr dirty="0" sz="1700" spc="-45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and</a:t>
            </a:r>
            <a:r>
              <a:rPr dirty="0" sz="1700" spc="-45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press</a:t>
            </a:r>
            <a:r>
              <a:rPr dirty="0" sz="1700" spc="-45" b="1">
                <a:latin typeface="Times New Roman"/>
                <a:cs typeface="Times New Roman"/>
              </a:rPr>
              <a:t> </a:t>
            </a:r>
            <a:r>
              <a:rPr dirty="0" sz="1700" spc="-10" b="1">
                <a:latin typeface="Times New Roman"/>
                <a:cs typeface="Times New Roman"/>
              </a:rPr>
              <a:t>Enter.</a:t>
            </a:r>
            <a:endParaRPr sz="1700">
              <a:latin typeface="Times New Roman"/>
              <a:cs typeface="Times New Roman"/>
            </a:endParaRPr>
          </a:p>
          <a:p>
            <a:pPr marL="66040" marR="3212465" indent="-53975">
              <a:lnSpc>
                <a:spcPct val="103400"/>
              </a:lnSpc>
              <a:spcBef>
                <a:spcPts val="1205"/>
              </a:spcBef>
            </a:pPr>
            <a:r>
              <a:rPr dirty="0" sz="1700" b="1">
                <a:latin typeface="Times New Roman"/>
                <a:cs typeface="Times New Roman"/>
              </a:rPr>
              <a:t>Step</a:t>
            </a:r>
            <a:r>
              <a:rPr dirty="0" sz="1700" spc="-50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8:</a:t>
            </a:r>
            <a:r>
              <a:rPr dirty="0" sz="1700" spc="-50" b="1">
                <a:latin typeface="Times New Roman"/>
                <a:cs typeface="Times New Roman"/>
              </a:rPr>
              <a:t> </a:t>
            </a:r>
            <a:r>
              <a:rPr dirty="0" sz="1700" spc="-20" b="1">
                <a:latin typeface="Times New Roman"/>
                <a:cs typeface="Times New Roman"/>
              </a:rPr>
              <a:t>Verify</a:t>
            </a:r>
            <a:r>
              <a:rPr dirty="0" sz="1700" spc="-50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Execution</a:t>
            </a:r>
            <a:r>
              <a:rPr dirty="0" sz="1700" spc="-50" b="1">
                <a:latin typeface="Times New Roman"/>
                <a:cs typeface="Times New Roman"/>
              </a:rPr>
              <a:t> </a:t>
            </a:r>
            <a:r>
              <a:rPr dirty="0" sz="1700" spc="-10" b="1">
                <a:latin typeface="Times New Roman"/>
                <a:cs typeface="Times New Roman"/>
              </a:rPr>
              <a:t>Permission </a:t>
            </a:r>
            <a:r>
              <a:rPr dirty="0" sz="1700" b="1">
                <a:latin typeface="Times New Roman"/>
                <a:cs typeface="Times New Roman"/>
              </a:rPr>
              <a:t>Now</a:t>
            </a:r>
            <a:r>
              <a:rPr dirty="0" sz="1700" spc="-15" b="1">
                <a:latin typeface="Times New Roman"/>
                <a:cs typeface="Times New Roman"/>
              </a:rPr>
              <a:t> </a:t>
            </a:r>
            <a:r>
              <a:rPr dirty="0" sz="1700" spc="-10" b="1">
                <a:latin typeface="Times New Roman"/>
                <a:cs typeface="Times New Roman"/>
              </a:rPr>
              <a:t>type:</a:t>
            </a:r>
            <a:endParaRPr sz="1700">
              <a:latin typeface="Times New Roman"/>
              <a:cs typeface="Times New Roman"/>
            </a:endParaRPr>
          </a:p>
          <a:p>
            <a:pPr marL="66040">
              <a:lnSpc>
                <a:spcPct val="100000"/>
              </a:lnSpc>
              <a:spcBef>
                <a:spcPts val="260"/>
              </a:spcBef>
            </a:pPr>
            <a:r>
              <a:rPr dirty="0" sz="1700" b="1">
                <a:solidFill>
                  <a:srgbClr val="178037"/>
                </a:solidFill>
                <a:latin typeface="Courier New"/>
                <a:cs typeface="Courier New"/>
              </a:rPr>
              <a:t>ls</a:t>
            </a:r>
            <a:r>
              <a:rPr dirty="0" sz="1700" spc="-25" b="1">
                <a:solidFill>
                  <a:srgbClr val="178037"/>
                </a:solidFill>
                <a:latin typeface="Courier New"/>
                <a:cs typeface="Courier New"/>
              </a:rPr>
              <a:t> -la</a:t>
            </a:r>
            <a:endParaRPr sz="1700">
              <a:latin typeface="Courier New"/>
              <a:cs typeface="Courier New"/>
            </a:endParaRPr>
          </a:p>
          <a:p>
            <a:pPr marL="12700" marR="104775" indent="53340">
              <a:lnSpc>
                <a:spcPct val="109100"/>
              </a:lnSpc>
              <a:spcBef>
                <a:spcPts val="195"/>
              </a:spcBef>
            </a:pPr>
            <a:r>
              <a:rPr dirty="0" sz="1700" spc="-60" b="1">
                <a:latin typeface="Times New Roman"/>
                <a:cs typeface="Times New Roman"/>
              </a:rPr>
              <a:t>You</a:t>
            </a:r>
            <a:r>
              <a:rPr dirty="0" sz="1700" spc="-45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should</a:t>
            </a:r>
            <a:r>
              <a:rPr dirty="0" sz="1700" spc="-25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now</a:t>
            </a:r>
            <a:r>
              <a:rPr dirty="0" sz="1700" spc="-25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see</a:t>
            </a:r>
            <a:r>
              <a:rPr dirty="0" sz="1700" spc="-25" b="1">
                <a:latin typeface="Times New Roman"/>
                <a:cs typeface="Times New Roman"/>
              </a:rPr>
              <a:t> </a:t>
            </a:r>
            <a:r>
              <a:rPr dirty="0" sz="1700" spc="-25" b="1">
                <a:solidFill>
                  <a:srgbClr val="178037"/>
                </a:solidFill>
                <a:latin typeface="Courier New"/>
                <a:cs typeface="Courier New"/>
              </a:rPr>
              <a:t>-rwxr-xr-</a:t>
            </a:r>
            <a:r>
              <a:rPr dirty="0" sz="1700" spc="-20" b="1">
                <a:solidFill>
                  <a:srgbClr val="178037"/>
                </a:solidFill>
                <a:latin typeface="Courier New"/>
                <a:cs typeface="Courier New"/>
              </a:rPr>
              <a:t>x</a:t>
            </a:r>
            <a:r>
              <a:rPr dirty="0" sz="1700" spc="-600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for</a:t>
            </a:r>
            <a:r>
              <a:rPr dirty="0" sz="1700" spc="-25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your</a:t>
            </a:r>
            <a:r>
              <a:rPr dirty="0" sz="1700" spc="-25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script</a:t>
            </a:r>
            <a:r>
              <a:rPr dirty="0" sz="1700" spc="-25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file,</a:t>
            </a:r>
            <a:r>
              <a:rPr dirty="0" sz="1700" spc="-25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which</a:t>
            </a:r>
            <a:r>
              <a:rPr dirty="0" sz="1700" spc="-25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means</a:t>
            </a:r>
            <a:r>
              <a:rPr dirty="0" sz="1700" spc="-25" b="1">
                <a:latin typeface="Times New Roman"/>
                <a:cs typeface="Times New Roman"/>
              </a:rPr>
              <a:t> it </a:t>
            </a:r>
            <a:r>
              <a:rPr dirty="0" sz="1700" b="1">
                <a:latin typeface="Times New Roman"/>
                <a:cs typeface="Times New Roman"/>
              </a:rPr>
              <a:t>has</a:t>
            </a:r>
            <a:r>
              <a:rPr dirty="0" sz="1700" spc="-40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execute</a:t>
            </a:r>
            <a:r>
              <a:rPr dirty="0" sz="1700" spc="-40" b="1">
                <a:latin typeface="Times New Roman"/>
                <a:cs typeface="Times New Roman"/>
              </a:rPr>
              <a:t> </a:t>
            </a:r>
            <a:r>
              <a:rPr dirty="0" sz="1700" spc="-10" b="1">
                <a:latin typeface="Times New Roman"/>
                <a:cs typeface="Times New Roman"/>
              </a:rPr>
              <a:t>permission.</a:t>
            </a:r>
            <a:endParaRPr sz="17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270"/>
              </a:spcBef>
            </a:pPr>
            <a:r>
              <a:rPr dirty="0" sz="1700" b="1">
                <a:latin typeface="Times New Roman"/>
                <a:cs typeface="Times New Roman"/>
              </a:rPr>
              <a:t>Step</a:t>
            </a:r>
            <a:r>
              <a:rPr dirty="0" sz="1700" spc="-30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9:</a:t>
            </a:r>
            <a:r>
              <a:rPr dirty="0" sz="1700" spc="-25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Run</a:t>
            </a:r>
            <a:r>
              <a:rPr dirty="0" sz="1700" spc="-30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the</a:t>
            </a:r>
            <a:r>
              <a:rPr dirty="0" sz="1700" spc="-25" b="1">
                <a:latin typeface="Times New Roman"/>
                <a:cs typeface="Times New Roman"/>
              </a:rPr>
              <a:t> </a:t>
            </a:r>
            <a:r>
              <a:rPr dirty="0" sz="1700" spc="-10" b="1">
                <a:latin typeface="Times New Roman"/>
                <a:cs typeface="Times New Roman"/>
              </a:rPr>
              <a:t>Script</a:t>
            </a:r>
            <a:endParaRPr sz="1700">
              <a:latin typeface="Times New Roman"/>
              <a:cs typeface="Times New Roman"/>
            </a:endParaRPr>
          </a:p>
          <a:p>
            <a:pPr marL="66040">
              <a:lnSpc>
                <a:spcPct val="100000"/>
              </a:lnSpc>
              <a:spcBef>
                <a:spcPts val="70"/>
              </a:spcBef>
            </a:pPr>
            <a:r>
              <a:rPr dirty="0" sz="1700" spc="-60" b="1">
                <a:latin typeface="Times New Roman"/>
                <a:cs typeface="Times New Roman"/>
              </a:rPr>
              <a:t>You</a:t>
            </a:r>
            <a:r>
              <a:rPr dirty="0" sz="1700" spc="-35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can</a:t>
            </a:r>
            <a:r>
              <a:rPr dirty="0" sz="1700" spc="-35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run</a:t>
            </a:r>
            <a:r>
              <a:rPr dirty="0" sz="1700" spc="-35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the</a:t>
            </a:r>
            <a:r>
              <a:rPr dirty="0" sz="1700" spc="-35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script</a:t>
            </a:r>
            <a:r>
              <a:rPr dirty="0" sz="1700" spc="-35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using</a:t>
            </a:r>
            <a:r>
              <a:rPr dirty="0" sz="1700" spc="-35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either</a:t>
            </a:r>
            <a:r>
              <a:rPr dirty="0" sz="1700" spc="-35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of</a:t>
            </a:r>
            <a:r>
              <a:rPr dirty="0" sz="1700" spc="-35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the</a:t>
            </a:r>
            <a:r>
              <a:rPr dirty="0" sz="1700" spc="-35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following</a:t>
            </a:r>
            <a:r>
              <a:rPr dirty="0" sz="1700" spc="-35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two</a:t>
            </a:r>
            <a:r>
              <a:rPr dirty="0" sz="1700" spc="-35" b="1">
                <a:latin typeface="Times New Roman"/>
                <a:cs typeface="Times New Roman"/>
              </a:rPr>
              <a:t> </a:t>
            </a:r>
            <a:r>
              <a:rPr dirty="0" sz="1700" spc="-10" b="1">
                <a:latin typeface="Times New Roman"/>
                <a:cs typeface="Times New Roman"/>
              </a:rPr>
              <a:t>methods:</a:t>
            </a:r>
            <a:endParaRPr sz="1700">
              <a:latin typeface="Times New Roman"/>
              <a:cs typeface="Times New Roman"/>
            </a:endParaRPr>
          </a:p>
          <a:p>
            <a:pPr marL="469265" indent="-227965">
              <a:lnSpc>
                <a:spcPct val="100000"/>
              </a:lnSpc>
              <a:spcBef>
                <a:spcPts val="1465"/>
              </a:spcBef>
              <a:buFont typeface="Times New Roman"/>
              <a:buAutoNum type="arabicPeriod"/>
              <a:tabLst>
                <a:tab pos="469265" algn="l"/>
              </a:tabLst>
            </a:pPr>
            <a:r>
              <a:rPr dirty="0" sz="1700" b="1">
                <a:solidFill>
                  <a:srgbClr val="178037"/>
                </a:solidFill>
                <a:latin typeface="Courier New"/>
                <a:cs typeface="Courier New"/>
              </a:rPr>
              <a:t>bash</a:t>
            </a:r>
            <a:r>
              <a:rPr dirty="0" sz="1700" spc="-65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700" spc="-10" b="1">
                <a:solidFill>
                  <a:srgbClr val="178037"/>
                </a:solidFill>
                <a:latin typeface="Courier New"/>
                <a:cs typeface="Courier New"/>
              </a:rPr>
              <a:t>new.sh</a:t>
            </a:r>
            <a:endParaRPr sz="1700">
              <a:latin typeface="Courier New"/>
              <a:cs typeface="Courier New"/>
            </a:endParaRPr>
          </a:p>
          <a:p>
            <a:pPr>
              <a:lnSpc>
                <a:spcPct val="100000"/>
              </a:lnSpc>
              <a:spcBef>
                <a:spcPts val="869"/>
              </a:spcBef>
              <a:buFont typeface="Times New Roman"/>
              <a:buAutoNum type="arabicPeriod"/>
            </a:pPr>
            <a:endParaRPr sz="1700">
              <a:latin typeface="Courier New"/>
              <a:cs typeface="Courier New"/>
            </a:endParaRPr>
          </a:p>
          <a:p>
            <a:pPr marL="469265" indent="-227965">
              <a:lnSpc>
                <a:spcPct val="100000"/>
              </a:lnSpc>
              <a:buFont typeface="Times New Roman"/>
              <a:buAutoNum type="arabicPeriod"/>
              <a:tabLst>
                <a:tab pos="469265" algn="l"/>
              </a:tabLst>
            </a:pPr>
            <a:r>
              <a:rPr dirty="0" sz="1700" spc="-10" b="1">
                <a:solidFill>
                  <a:srgbClr val="178037"/>
                </a:solidFill>
                <a:latin typeface="Courier New"/>
                <a:cs typeface="Courier New"/>
              </a:rPr>
              <a:t>./new.sh</a:t>
            </a:r>
            <a:endParaRPr sz="1700">
              <a:latin typeface="Courier New"/>
              <a:cs typeface="Courier New"/>
            </a:endParaRPr>
          </a:p>
          <a:p>
            <a:pPr>
              <a:lnSpc>
                <a:spcPct val="100000"/>
              </a:lnSpc>
              <a:spcBef>
                <a:spcPts val="1695"/>
              </a:spcBef>
            </a:pPr>
            <a:endParaRPr sz="1700">
              <a:latin typeface="Courier New"/>
              <a:cs typeface="Courier New"/>
            </a:endParaRPr>
          </a:p>
          <a:p>
            <a:pPr marL="12700" marR="238125">
              <a:lnSpc>
                <a:spcPct val="118600"/>
              </a:lnSpc>
            </a:pPr>
            <a:r>
              <a:rPr dirty="0" sz="1700" b="1">
                <a:latin typeface="Times New Roman"/>
                <a:cs typeface="Times New Roman"/>
              </a:rPr>
              <a:t>Note:</a:t>
            </a:r>
            <a:r>
              <a:rPr dirty="0" sz="1700" spc="-35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The</a:t>
            </a:r>
            <a:r>
              <a:rPr dirty="0" sz="1700" spc="-35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second</a:t>
            </a:r>
            <a:r>
              <a:rPr dirty="0" sz="1700" spc="-35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method</a:t>
            </a:r>
            <a:r>
              <a:rPr dirty="0" sz="1700" spc="-30" b="1">
                <a:latin typeface="Times New Roman"/>
                <a:cs typeface="Times New Roman"/>
              </a:rPr>
              <a:t> </a:t>
            </a:r>
            <a:r>
              <a:rPr dirty="0" sz="1700" spc="-10" b="1">
                <a:latin typeface="Times New Roman"/>
                <a:cs typeface="Times New Roman"/>
              </a:rPr>
              <a:t>(</a:t>
            </a:r>
            <a:r>
              <a:rPr dirty="0" sz="1700" spc="-10" b="1">
                <a:solidFill>
                  <a:srgbClr val="178037"/>
                </a:solidFill>
                <a:latin typeface="Courier New"/>
                <a:cs typeface="Courier New"/>
              </a:rPr>
              <a:t>./new.sh</a:t>
            </a:r>
            <a:r>
              <a:rPr dirty="0" sz="1700" spc="-10" b="1">
                <a:latin typeface="Times New Roman"/>
                <a:cs typeface="Times New Roman"/>
              </a:rPr>
              <a:t>)</a:t>
            </a:r>
            <a:r>
              <a:rPr dirty="0" sz="1700" spc="-35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will</a:t>
            </a:r>
            <a:r>
              <a:rPr dirty="0" sz="1700" spc="-35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only</a:t>
            </a:r>
            <a:r>
              <a:rPr dirty="0" sz="1700" spc="-30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work</a:t>
            </a:r>
            <a:r>
              <a:rPr dirty="0" sz="1700" spc="-35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if</a:t>
            </a:r>
            <a:r>
              <a:rPr dirty="0" sz="1700" spc="-35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the</a:t>
            </a:r>
            <a:r>
              <a:rPr dirty="0" sz="1700" spc="-30" b="1">
                <a:latin typeface="Times New Roman"/>
                <a:cs typeface="Times New Roman"/>
              </a:rPr>
              <a:t> </a:t>
            </a:r>
            <a:r>
              <a:rPr dirty="0" sz="1700" spc="-10" b="1">
                <a:latin typeface="Times New Roman"/>
                <a:cs typeface="Times New Roman"/>
              </a:rPr>
              <a:t>shebang </a:t>
            </a:r>
            <a:r>
              <a:rPr dirty="0" sz="1700" b="1">
                <a:latin typeface="Times New Roman"/>
                <a:cs typeface="Times New Roman"/>
              </a:rPr>
              <a:t>line</a:t>
            </a:r>
            <a:r>
              <a:rPr dirty="0" sz="1700" spc="-40" b="1">
                <a:latin typeface="Times New Roman"/>
                <a:cs typeface="Times New Roman"/>
              </a:rPr>
              <a:t> </a:t>
            </a:r>
            <a:r>
              <a:rPr dirty="0" sz="1700" spc="-20" b="1">
                <a:solidFill>
                  <a:srgbClr val="178037"/>
                </a:solidFill>
                <a:latin typeface="Courier New"/>
                <a:cs typeface="Courier New"/>
              </a:rPr>
              <a:t>#!/bin/sh</a:t>
            </a:r>
            <a:r>
              <a:rPr dirty="0" sz="1700" spc="-600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is</a:t>
            </a:r>
            <a:r>
              <a:rPr dirty="0" sz="1700" spc="-25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present</a:t>
            </a:r>
            <a:r>
              <a:rPr dirty="0" sz="1700" spc="-20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at</a:t>
            </a:r>
            <a:r>
              <a:rPr dirty="0" sz="1700" spc="-25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the</a:t>
            </a:r>
            <a:r>
              <a:rPr dirty="0" sz="1700" spc="-20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top</a:t>
            </a:r>
            <a:r>
              <a:rPr dirty="0" sz="1700" spc="-25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of</a:t>
            </a:r>
            <a:r>
              <a:rPr dirty="0" sz="1700" spc="-20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the</a:t>
            </a:r>
            <a:r>
              <a:rPr dirty="0" sz="1700" spc="-25" b="1">
                <a:latin typeface="Times New Roman"/>
                <a:cs typeface="Times New Roman"/>
              </a:rPr>
              <a:t> </a:t>
            </a:r>
            <a:r>
              <a:rPr dirty="0" sz="1700" spc="-10" b="1">
                <a:latin typeface="Times New Roman"/>
                <a:cs typeface="Times New Roman"/>
              </a:rPr>
              <a:t>script.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3" name="object 3" descr=""/>
          <p:cNvSpPr/>
          <p:nvPr/>
        </p:nvSpPr>
        <p:spPr>
          <a:xfrm>
            <a:off x="495300" y="9683754"/>
            <a:ext cx="6502400" cy="0"/>
          </a:xfrm>
          <a:custGeom>
            <a:avLst/>
            <a:gdLst/>
            <a:ahLst/>
            <a:cxnLst/>
            <a:rect l="l" t="t" r="r" b="b"/>
            <a:pathLst>
              <a:path w="6502400" h="0">
                <a:moveTo>
                  <a:pt x="0" y="0"/>
                </a:moveTo>
                <a:lnTo>
                  <a:pt x="6502400" y="0"/>
                </a:lnTo>
              </a:path>
            </a:pathLst>
          </a:custGeom>
          <a:ln w="12700">
            <a:solidFill>
              <a:srgbClr val="87878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25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/>
              <a:t>Md.</a:t>
            </a:r>
            <a:r>
              <a:rPr dirty="0" spc="55"/>
              <a:t> </a:t>
            </a:r>
            <a:r>
              <a:rPr dirty="0" spc="-25"/>
              <a:t>Tariqul</a:t>
            </a:r>
            <a:r>
              <a:rPr dirty="0" spc="60"/>
              <a:t> </a:t>
            </a:r>
            <a:r>
              <a:rPr dirty="0"/>
              <a:t>Islam,</a:t>
            </a:r>
            <a:r>
              <a:rPr dirty="0" spc="55"/>
              <a:t> </a:t>
            </a:r>
            <a:r>
              <a:rPr dirty="0" spc="-30"/>
              <a:t>Lecturer,</a:t>
            </a:r>
            <a:r>
              <a:rPr dirty="0" spc="60"/>
              <a:t> </a:t>
            </a:r>
            <a:r>
              <a:rPr dirty="0" spc="-20"/>
              <a:t>Department</a:t>
            </a:r>
            <a:r>
              <a:rPr dirty="0" spc="55"/>
              <a:t> </a:t>
            </a:r>
            <a:r>
              <a:rPr dirty="0"/>
              <a:t>of</a:t>
            </a:r>
            <a:r>
              <a:rPr dirty="0" spc="60"/>
              <a:t> CSE,</a:t>
            </a:r>
            <a:r>
              <a:rPr dirty="0" spc="55"/>
              <a:t> </a:t>
            </a:r>
            <a:r>
              <a:rPr dirty="0"/>
              <a:t>University</a:t>
            </a:r>
            <a:r>
              <a:rPr dirty="0" spc="60"/>
              <a:t> </a:t>
            </a:r>
            <a:r>
              <a:rPr dirty="0"/>
              <a:t>of</a:t>
            </a:r>
            <a:r>
              <a:rPr dirty="0" spc="60"/>
              <a:t> </a:t>
            </a:r>
            <a:r>
              <a:rPr dirty="0"/>
              <a:t>Global</a:t>
            </a:r>
            <a:r>
              <a:rPr dirty="0" spc="55"/>
              <a:t> </a:t>
            </a:r>
            <a:r>
              <a:rPr dirty="0"/>
              <a:t>Village</a:t>
            </a:r>
            <a:r>
              <a:rPr dirty="0" spc="60"/>
              <a:t> </a:t>
            </a:r>
            <a:r>
              <a:rPr dirty="0" spc="-10"/>
              <a:t>(UGV)</a:t>
            </a:r>
          </a:p>
        </p:txBody>
      </p:sp>
      <p:sp>
        <p:nvSpPr>
          <p:cNvPr id="5" name="object 5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25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 spc="-20"/>
              <a:t>Page:</a:t>
            </a:r>
            <a:r>
              <a:rPr dirty="0" spc="-10"/>
              <a:t> </a:t>
            </a:r>
            <a:r>
              <a:rPr dirty="0" spc="-40"/>
              <a:t>58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444500" y="890736"/>
            <a:ext cx="6567170" cy="319468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00" b="1">
                <a:latin typeface="Times New Roman"/>
                <a:cs typeface="Times New Roman"/>
              </a:rPr>
              <a:t>Summary</a:t>
            </a:r>
            <a:r>
              <a:rPr dirty="0" sz="1300" spc="-35" b="1">
                <a:latin typeface="Times New Roman"/>
                <a:cs typeface="Times New Roman"/>
              </a:rPr>
              <a:t> </a:t>
            </a:r>
            <a:r>
              <a:rPr dirty="0" sz="1300" b="1">
                <a:latin typeface="Times New Roman"/>
                <a:cs typeface="Times New Roman"/>
              </a:rPr>
              <a:t>/</a:t>
            </a:r>
            <a:r>
              <a:rPr dirty="0" sz="1300" spc="-35" b="1">
                <a:latin typeface="Times New Roman"/>
                <a:cs typeface="Times New Roman"/>
              </a:rPr>
              <a:t> </a:t>
            </a:r>
            <a:r>
              <a:rPr dirty="0" sz="1300" b="1">
                <a:latin typeface="Times New Roman"/>
                <a:cs typeface="Times New Roman"/>
              </a:rPr>
              <a:t>Key</a:t>
            </a:r>
            <a:r>
              <a:rPr dirty="0" sz="1300" spc="-35" b="1">
                <a:latin typeface="Times New Roman"/>
                <a:cs typeface="Times New Roman"/>
              </a:rPr>
              <a:t> </a:t>
            </a:r>
            <a:r>
              <a:rPr dirty="0" sz="1300" spc="-10" b="1">
                <a:latin typeface="Times New Roman"/>
                <a:cs typeface="Times New Roman"/>
              </a:rPr>
              <a:t>Points:</a:t>
            </a:r>
            <a:endParaRPr sz="1300">
              <a:latin typeface="Times New Roman"/>
              <a:cs typeface="Times New Roman"/>
            </a:endParaRPr>
          </a:p>
          <a:p>
            <a:pPr marL="469900" indent="-228600">
              <a:lnSpc>
                <a:spcPct val="100000"/>
              </a:lnSpc>
              <a:spcBef>
                <a:spcPts val="1235"/>
              </a:spcBef>
              <a:buFont typeface="Arial"/>
              <a:buChar char="●"/>
              <a:tabLst>
                <a:tab pos="469900" algn="l"/>
              </a:tabLst>
            </a:pPr>
            <a:r>
              <a:rPr dirty="0" sz="1700" b="1">
                <a:latin typeface="Times New Roman"/>
                <a:cs typeface="Times New Roman"/>
              </a:rPr>
              <a:t>Shell</a:t>
            </a:r>
            <a:r>
              <a:rPr dirty="0" sz="1700" spc="-45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scripts</a:t>
            </a:r>
            <a:r>
              <a:rPr dirty="0" sz="1700" spc="-40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are</a:t>
            </a:r>
            <a:r>
              <a:rPr dirty="0" sz="1700" spc="-40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used</a:t>
            </a:r>
            <a:r>
              <a:rPr dirty="0" sz="1700" spc="-40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to</a:t>
            </a:r>
            <a:r>
              <a:rPr dirty="0" sz="1700" spc="-40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automate</a:t>
            </a:r>
            <a:r>
              <a:rPr dirty="0" sz="1700" spc="-40" b="1">
                <a:latin typeface="Times New Roman"/>
                <a:cs typeface="Times New Roman"/>
              </a:rPr>
              <a:t> </a:t>
            </a:r>
            <a:r>
              <a:rPr dirty="0" sz="1700" spc="-10" b="1">
                <a:latin typeface="Times New Roman"/>
                <a:cs typeface="Times New Roman"/>
              </a:rPr>
              <a:t>command-</a:t>
            </a:r>
            <a:r>
              <a:rPr dirty="0" sz="1700" b="1">
                <a:latin typeface="Times New Roman"/>
                <a:cs typeface="Times New Roman"/>
              </a:rPr>
              <a:t>line</a:t>
            </a:r>
            <a:r>
              <a:rPr dirty="0" sz="1700" spc="-40" b="1">
                <a:latin typeface="Times New Roman"/>
                <a:cs typeface="Times New Roman"/>
              </a:rPr>
              <a:t> </a:t>
            </a:r>
            <a:r>
              <a:rPr dirty="0" sz="1700" spc="-10" b="1">
                <a:latin typeface="Times New Roman"/>
                <a:cs typeface="Times New Roman"/>
              </a:rPr>
              <a:t>tasks.</a:t>
            </a:r>
            <a:endParaRPr sz="1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29"/>
              </a:spcBef>
              <a:buFont typeface="Arial"/>
              <a:buChar char="●"/>
            </a:pPr>
            <a:endParaRPr sz="1700">
              <a:latin typeface="Times New Roman"/>
              <a:cs typeface="Times New Roman"/>
            </a:endParaRPr>
          </a:p>
          <a:p>
            <a:pPr marL="469900" indent="-228600">
              <a:lnSpc>
                <a:spcPct val="100000"/>
              </a:lnSpc>
              <a:buFont typeface="Arial"/>
              <a:buChar char="●"/>
              <a:tabLst>
                <a:tab pos="469900" algn="l"/>
              </a:tabLst>
            </a:pPr>
            <a:r>
              <a:rPr dirty="0" sz="1700" b="1">
                <a:latin typeface="Times New Roman"/>
                <a:cs typeface="Times New Roman"/>
              </a:rPr>
              <a:t>Always</a:t>
            </a:r>
            <a:r>
              <a:rPr dirty="0" sz="1700" spc="-40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begin</a:t>
            </a:r>
            <a:r>
              <a:rPr dirty="0" sz="1700" spc="-40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scripts</a:t>
            </a:r>
            <a:r>
              <a:rPr dirty="0" sz="1700" spc="-40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with</a:t>
            </a:r>
            <a:r>
              <a:rPr dirty="0" sz="1700" spc="-40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a</a:t>
            </a:r>
            <a:r>
              <a:rPr dirty="0" sz="1700" spc="-40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shebang</a:t>
            </a:r>
            <a:r>
              <a:rPr dirty="0" sz="1700" spc="-35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line</a:t>
            </a:r>
            <a:r>
              <a:rPr dirty="0" sz="1700" spc="-40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to</a:t>
            </a:r>
            <a:r>
              <a:rPr dirty="0" sz="1700" spc="-40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specify</a:t>
            </a:r>
            <a:r>
              <a:rPr dirty="0" sz="1700" spc="-40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the</a:t>
            </a:r>
            <a:r>
              <a:rPr dirty="0" sz="1700" spc="-40" b="1">
                <a:latin typeface="Times New Roman"/>
                <a:cs typeface="Times New Roman"/>
              </a:rPr>
              <a:t> </a:t>
            </a:r>
            <a:r>
              <a:rPr dirty="0" sz="1700" spc="-10" b="1">
                <a:latin typeface="Times New Roman"/>
                <a:cs typeface="Times New Roman"/>
              </a:rPr>
              <a:t>interpreter.</a:t>
            </a:r>
            <a:endParaRPr sz="1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20"/>
              </a:spcBef>
              <a:buFont typeface="Arial"/>
              <a:buChar char="●"/>
            </a:pPr>
            <a:endParaRPr sz="1700">
              <a:latin typeface="Times New Roman"/>
              <a:cs typeface="Times New Roman"/>
            </a:endParaRPr>
          </a:p>
          <a:p>
            <a:pPr marL="469900" indent="-228600">
              <a:lnSpc>
                <a:spcPct val="100000"/>
              </a:lnSpc>
              <a:buFont typeface="Arial"/>
              <a:buChar char="●"/>
              <a:tabLst>
                <a:tab pos="469900" algn="l"/>
              </a:tabLst>
            </a:pPr>
            <a:r>
              <a:rPr dirty="0" sz="1700" b="1">
                <a:latin typeface="Times New Roman"/>
                <a:cs typeface="Times New Roman"/>
              </a:rPr>
              <a:t>Use</a:t>
            </a:r>
            <a:r>
              <a:rPr dirty="0" sz="1700" spc="-50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Nano</a:t>
            </a:r>
            <a:r>
              <a:rPr dirty="0" sz="1700" spc="-25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or</a:t>
            </a:r>
            <a:r>
              <a:rPr dirty="0" sz="1700" spc="-25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other</a:t>
            </a:r>
            <a:r>
              <a:rPr dirty="0" sz="1700" spc="-25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text</a:t>
            </a:r>
            <a:r>
              <a:rPr dirty="0" sz="1700" spc="-25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editors</a:t>
            </a:r>
            <a:r>
              <a:rPr dirty="0" sz="1700" spc="-25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to</a:t>
            </a:r>
            <a:r>
              <a:rPr dirty="0" sz="1700" spc="-25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create</a:t>
            </a:r>
            <a:r>
              <a:rPr dirty="0" sz="1700" spc="-25" b="1">
                <a:latin typeface="Times New Roman"/>
                <a:cs typeface="Times New Roman"/>
              </a:rPr>
              <a:t> </a:t>
            </a:r>
            <a:r>
              <a:rPr dirty="0" sz="1700" spc="-20" b="1">
                <a:solidFill>
                  <a:srgbClr val="178037"/>
                </a:solidFill>
                <a:latin typeface="Courier New"/>
                <a:cs typeface="Courier New"/>
              </a:rPr>
              <a:t>.sh</a:t>
            </a:r>
            <a:r>
              <a:rPr dirty="0" sz="1700" spc="-600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700" spc="-10" b="1">
                <a:latin typeface="Times New Roman"/>
                <a:cs typeface="Times New Roman"/>
              </a:rPr>
              <a:t>files.</a:t>
            </a:r>
            <a:endParaRPr sz="1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35"/>
              </a:spcBef>
              <a:buFont typeface="Arial"/>
              <a:buChar char="●"/>
            </a:pPr>
            <a:endParaRPr sz="1700">
              <a:latin typeface="Times New Roman"/>
              <a:cs typeface="Times New Roman"/>
            </a:endParaRPr>
          </a:p>
          <a:p>
            <a:pPr marL="469900" indent="-228600">
              <a:lnSpc>
                <a:spcPct val="100000"/>
              </a:lnSpc>
              <a:buFont typeface="Arial"/>
              <a:buChar char="●"/>
              <a:tabLst>
                <a:tab pos="469900" algn="l"/>
              </a:tabLst>
            </a:pPr>
            <a:r>
              <a:rPr dirty="0" sz="1700" b="1">
                <a:latin typeface="Times New Roman"/>
                <a:cs typeface="Times New Roman"/>
              </a:rPr>
              <a:t>Use</a:t>
            </a:r>
            <a:r>
              <a:rPr dirty="0" sz="1700" spc="-30" b="1">
                <a:latin typeface="Times New Roman"/>
                <a:cs typeface="Times New Roman"/>
              </a:rPr>
              <a:t> </a:t>
            </a:r>
            <a:r>
              <a:rPr dirty="0" sz="1700" b="1">
                <a:solidFill>
                  <a:srgbClr val="178037"/>
                </a:solidFill>
                <a:latin typeface="Courier New"/>
                <a:cs typeface="Courier New"/>
              </a:rPr>
              <a:t>chmod</a:t>
            </a:r>
            <a:r>
              <a:rPr dirty="0" sz="1700" spc="-35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700" b="1">
                <a:solidFill>
                  <a:srgbClr val="178037"/>
                </a:solidFill>
                <a:latin typeface="Courier New"/>
                <a:cs typeface="Courier New"/>
              </a:rPr>
              <a:t>+x</a:t>
            </a:r>
            <a:r>
              <a:rPr dirty="0" sz="1700" spc="-35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700" spc="-20" b="1">
                <a:solidFill>
                  <a:srgbClr val="178037"/>
                </a:solidFill>
                <a:latin typeface="Courier New"/>
                <a:cs typeface="Courier New"/>
              </a:rPr>
              <a:t>filename.sh</a:t>
            </a:r>
            <a:r>
              <a:rPr dirty="0" sz="1700" spc="-600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to</a:t>
            </a:r>
            <a:r>
              <a:rPr dirty="0" sz="1700" spc="-20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make</a:t>
            </a:r>
            <a:r>
              <a:rPr dirty="0" sz="1700" spc="-15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a</a:t>
            </a:r>
            <a:r>
              <a:rPr dirty="0" sz="1700" spc="-15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script</a:t>
            </a:r>
            <a:r>
              <a:rPr dirty="0" sz="1700" spc="-20" b="1">
                <a:latin typeface="Times New Roman"/>
                <a:cs typeface="Times New Roman"/>
              </a:rPr>
              <a:t> </a:t>
            </a:r>
            <a:r>
              <a:rPr dirty="0" sz="1700" spc="-10" b="1">
                <a:latin typeface="Times New Roman"/>
                <a:cs typeface="Times New Roman"/>
              </a:rPr>
              <a:t>executable.</a:t>
            </a:r>
            <a:endParaRPr sz="1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30"/>
              </a:spcBef>
              <a:buFont typeface="Arial"/>
              <a:buChar char="●"/>
            </a:pPr>
            <a:endParaRPr sz="1700">
              <a:latin typeface="Times New Roman"/>
              <a:cs typeface="Times New Roman"/>
            </a:endParaRPr>
          </a:p>
          <a:p>
            <a:pPr marL="469900" indent="-228600">
              <a:lnSpc>
                <a:spcPct val="100000"/>
              </a:lnSpc>
              <a:spcBef>
                <a:spcPts val="5"/>
              </a:spcBef>
              <a:buFont typeface="Arial"/>
              <a:buChar char="●"/>
              <a:tabLst>
                <a:tab pos="469900" algn="l"/>
              </a:tabLst>
            </a:pPr>
            <a:r>
              <a:rPr dirty="0" sz="1700" b="1">
                <a:latin typeface="Times New Roman"/>
                <a:cs typeface="Times New Roman"/>
              </a:rPr>
              <a:t>Scripts</a:t>
            </a:r>
            <a:r>
              <a:rPr dirty="0" sz="1700" spc="-45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can</a:t>
            </a:r>
            <a:r>
              <a:rPr dirty="0" sz="1700" spc="-20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be</a:t>
            </a:r>
            <a:r>
              <a:rPr dirty="0" sz="1700" spc="-25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run</a:t>
            </a:r>
            <a:r>
              <a:rPr dirty="0" sz="1700" spc="-20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with</a:t>
            </a:r>
            <a:r>
              <a:rPr dirty="0" sz="1700" spc="-25" b="1">
                <a:latin typeface="Times New Roman"/>
                <a:cs typeface="Times New Roman"/>
              </a:rPr>
              <a:t> </a:t>
            </a:r>
            <a:r>
              <a:rPr dirty="0" sz="1700" b="1">
                <a:solidFill>
                  <a:srgbClr val="178037"/>
                </a:solidFill>
                <a:latin typeface="Courier New"/>
                <a:cs typeface="Courier New"/>
              </a:rPr>
              <a:t>bash</a:t>
            </a:r>
            <a:r>
              <a:rPr dirty="0" sz="1700" spc="-50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700" spc="-20" b="1">
                <a:solidFill>
                  <a:srgbClr val="178037"/>
                </a:solidFill>
                <a:latin typeface="Courier New"/>
                <a:cs typeface="Courier New"/>
              </a:rPr>
              <a:t>filename.sh</a:t>
            </a:r>
            <a:r>
              <a:rPr dirty="0" sz="1700" spc="-600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700" spc="-25" b="1">
                <a:latin typeface="Times New Roman"/>
                <a:cs typeface="Times New Roman"/>
              </a:rPr>
              <a:t>or</a:t>
            </a:r>
            <a:endParaRPr sz="1700">
              <a:latin typeface="Times New Roman"/>
              <a:cs typeface="Times New Roman"/>
            </a:endParaRPr>
          </a:p>
          <a:p>
            <a:pPr marL="469900">
              <a:lnSpc>
                <a:spcPct val="100000"/>
              </a:lnSpc>
              <a:spcBef>
                <a:spcPts val="375"/>
              </a:spcBef>
            </a:pPr>
            <a:r>
              <a:rPr dirty="0" sz="1700" spc="-10" b="1">
                <a:solidFill>
                  <a:srgbClr val="178037"/>
                </a:solidFill>
                <a:latin typeface="Courier New"/>
                <a:cs typeface="Courier New"/>
              </a:rPr>
              <a:t>./filename.sh</a:t>
            </a:r>
            <a:r>
              <a:rPr dirty="0" sz="1700" spc="-10" b="1">
                <a:latin typeface="Times New Roman"/>
                <a:cs typeface="Times New Roman"/>
              </a:rPr>
              <a:t>.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3" name="object 3" descr=""/>
          <p:cNvSpPr/>
          <p:nvPr/>
        </p:nvSpPr>
        <p:spPr>
          <a:xfrm>
            <a:off x="495300" y="4794247"/>
            <a:ext cx="6502400" cy="0"/>
          </a:xfrm>
          <a:custGeom>
            <a:avLst/>
            <a:gdLst/>
            <a:ahLst/>
            <a:cxnLst/>
            <a:rect l="l" t="t" r="r" b="b"/>
            <a:pathLst>
              <a:path w="6502400" h="0">
                <a:moveTo>
                  <a:pt x="0" y="0"/>
                </a:moveTo>
                <a:lnTo>
                  <a:pt x="6502400" y="0"/>
                </a:lnTo>
              </a:path>
            </a:pathLst>
          </a:custGeom>
          <a:ln w="12700">
            <a:solidFill>
              <a:srgbClr val="87878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 txBox="1"/>
          <p:nvPr/>
        </p:nvSpPr>
        <p:spPr>
          <a:xfrm>
            <a:off x="444500" y="5028951"/>
            <a:ext cx="6391910" cy="28581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00" b="1">
                <a:latin typeface="Times New Roman"/>
                <a:cs typeface="Times New Roman"/>
              </a:rPr>
              <a:t>Homework</a:t>
            </a:r>
            <a:r>
              <a:rPr dirty="0" sz="1300" spc="-50" b="1">
                <a:latin typeface="Times New Roman"/>
                <a:cs typeface="Times New Roman"/>
              </a:rPr>
              <a:t> </a:t>
            </a:r>
            <a:r>
              <a:rPr dirty="0" sz="1300" b="1">
                <a:latin typeface="Times New Roman"/>
                <a:cs typeface="Times New Roman"/>
              </a:rPr>
              <a:t>/</a:t>
            </a:r>
            <a:r>
              <a:rPr dirty="0" sz="1300" spc="-45" b="1">
                <a:latin typeface="Times New Roman"/>
                <a:cs typeface="Times New Roman"/>
              </a:rPr>
              <a:t> </a:t>
            </a:r>
            <a:r>
              <a:rPr dirty="0" sz="1300" b="1">
                <a:latin typeface="Times New Roman"/>
                <a:cs typeface="Times New Roman"/>
              </a:rPr>
              <a:t>Practice</a:t>
            </a:r>
            <a:r>
              <a:rPr dirty="0" sz="1300" spc="-45" b="1">
                <a:latin typeface="Times New Roman"/>
                <a:cs typeface="Times New Roman"/>
              </a:rPr>
              <a:t> </a:t>
            </a:r>
            <a:r>
              <a:rPr dirty="0" sz="1300" spc="-10" b="1">
                <a:latin typeface="Times New Roman"/>
                <a:cs typeface="Times New Roman"/>
              </a:rPr>
              <a:t>Task:</a:t>
            </a:r>
            <a:endParaRPr sz="13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420"/>
              </a:spcBef>
            </a:pPr>
            <a:r>
              <a:rPr dirty="0" sz="1700" b="1">
                <a:latin typeface="Times New Roman"/>
                <a:cs typeface="Times New Roman"/>
              </a:rPr>
              <a:t>Create</a:t>
            </a:r>
            <a:r>
              <a:rPr dirty="0" sz="1700" spc="-55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a</a:t>
            </a:r>
            <a:r>
              <a:rPr dirty="0" sz="1700" spc="-30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shell</a:t>
            </a:r>
            <a:r>
              <a:rPr dirty="0" sz="1700" spc="-30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script</a:t>
            </a:r>
            <a:r>
              <a:rPr dirty="0" sz="1700" spc="-30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named</a:t>
            </a:r>
            <a:r>
              <a:rPr dirty="0" sz="1700" spc="-30" b="1">
                <a:latin typeface="Times New Roman"/>
                <a:cs typeface="Times New Roman"/>
              </a:rPr>
              <a:t> </a:t>
            </a:r>
            <a:r>
              <a:rPr dirty="0" sz="1700" spc="-20" b="1">
                <a:solidFill>
                  <a:srgbClr val="178037"/>
                </a:solidFill>
                <a:latin typeface="Courier New"/>
                <a:cs typeface="Courier New"/>
              </a:rPr>
              <a:t>info.sh</a:t>
            </a:r>
            <a:r>
              <a:rPr dirty="0" sz="1700" spc="-600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that</a:t>
            </a:r>
            <a:r>
              <a:rPr dirty="0" sz="1700" spc="-30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does</a:t>
            </a:r>
            <a:r>
              <a:rPr dirty="0" sz="1700" spc="-30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the</a:t>
            </a:r>
            <a:r>
              <a:rPr dirty="0" sz="1700" spc="-30" b="1">
                <a:latin typeface="Times New Roman"/>
                <a:cs typeface="Times New Roman"/>
              </a:rPr>
              <a:t> </a:t>
            </a:r>
            <a:r>
              <a:rPr dirty="0" sz="1700" spc="-10" b="1">
                <a:latin typeface="Times New Roman"/>
                <a:cs typeface="Times New Roman"/>
              </a:rPr>
              <a:t>following:</a:t>
            </a:r>
            <a:endParaRPr sz="1700">
              <a:latin typeface="Times New Roman"/>
              <a:cs typeface="Times New Roman"/>
            </a:endParaRPr>
          </a:p>
          <a:p>
            <a:pPr marL="469265" indent="-227965">
              <a:lnSpc>
                <a:spcPct val="100000"/>
              </a:lnSpc>
              <a:spcBef>
                <a:spcPts val="1385"/>
              </a:spcBef>
              <a:buFont typeface="Times New Roman"/>
              <a:buAutoNum type="arabicPeriod"/>
              <a:tabLst>
                <a:tab pos="469265" algn="l"/>
              </a:tabLst>
            </a:pPr>
            <a:r>
              <a:rPr dirty="0" sz="1700" b="1">
                <a:latin typeface="Times New Roman"/>
                <a:cs typeface="Times New Roman"/>
              </a:rPr>
              <a:t>Prints</a:t>
            </a:r>
            <a:r>
              <a:rPr dirty="0" sz="1700" spc="-40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your</a:t>
            </a:r>
            <a:r>
              <a:rPr dirty="0" sz="1700" spc="-40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full</a:t>
            </a:r>
            <a:r>
              <a:rPr dirty="0" sz="1700" spc="-40" b="1">
                <a:latin typeface="Times New Roman"/>
                <a:cs typeface="Times New Roman"/>
              </a:rPr>
              <a:t> </a:t>
            </a:r>
            <a:r>
              <a:rPr dirty="0" sz="1700" spc="-20" b="1">
                <a:latin typeface="Times New Roman"/>
                <a:cs typeface="Times New Roman"/>
              </a:rPr>
              <a:t>name</a:t>
            </a:r>
            <a:endParaRPr sz="1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25"/>
              </a:spcBef>
              <a:buFont typeface="Times New Roman"/>
              <a:buAutoNum type="arabicPeriod"/>
            </a:pPr>
            <a:endParaRPr sz="1700">
              <a:latin typeface="Times New Roman"/>
              <a:cs typeface="Times New Roman"/>
            </a:endParaRPr>
          </a:p>
          <a:p>
            <a:pPr marL="469265" indent="-227965">
              <a:lnSpc>
                <a:spcPct val="100000"/>
              </a:lnSpc>
              <a:buFont typeface="Times New Roman"/>
              <a:buAutoNum type="arabicPeriod"/>
              <a:tabLst>
                <a:tab pos="469265" algn="l"/>
              </a:tabLst>
            </a:pPr>
            <a:r>
              <a:rPr dirty="0" sz="1700" b="1">
                <a:latin typeface="Times New Roman"/>
                <a:cs typeface="Times New Roman"/>
              </a:rPr>
              <a:t>Prints</a:t>
            </a:r>
            <a:r>
              <a:rPr dirty="0" sz="1700" spc="-45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the</a:t>
            </a:r>
            <a:r>
              <a:rPr dirty="0" sz="1700" spc="-45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current</a:t>
            </a:r>
            <a:r>
              <a:rPr dirty="0" sz="1700" spc="-45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date</a:t>
            </a:r>
            <a:r>
              <a:rPr dirty="0" sz="1700" spc="-45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and</a:t>
            </a:r>
            <a:r>
              <a:rPr dirty="0" sz="1700" spc="-45" b="1">
                <a:latin typeface="Times New Roman"/>
                <a:cs typeface="Times New Roman"/>
              </a:rPr>
              <a:t> </a:t>
            </a:r>
            <a:r>
              <a:rPr dirty="0" sz="1700" spc="-20" b="1">
                <a:latin typeface="Times New Roman"/>
                <a:cs typeface="Times New Roman"/>
              </a:rPr>
              <a:t>time</a:t>
            </a:r>
            <a:endParaRPr sz="1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20"/>
              </a:spcBef>
              <a:buFont typeface="Times New Roman"/>
              <a:buAutoNum type="arabicPeriod"/>
            </a:pPr>
            <a:endParaRPr sz="1700">
              <a:latin typeface="Times New Roman"/>
              <a:cs typeface="Times New Roman"/>
            </a:endParaRPr>
          </a:p>
          <a:p>
            <a:pPr marL="469265" indent="-227965">
              <a:lnSpc>
                <a:spcPct val="100000"/>
              </a:lnSpc>
              <a:spcBef>
                <a:spcPts val="5"/>
              </a:spcBef>
              <a:buFont typeface="Times New Roman"/>
              <a:buAutoNum type="arabicPeriod"/>
              <a:tabLst>
                <a:tab pos="469265" algn="l"/>
              </a:tabLst>
            </a:pPr>
            <a:r>
              <a:rPr dirty="0" sz="1700" b="1">
                <a:latin typeface="Times New Roman"/>
                <a:cs typeface="Times New Roman"/>
              </a:rPr>
              <a:t>Lists</a:t>
            </a:r>
            <a:r>
              <a:rPr dirty="0" sz="1700" spc="-40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all</a:t>
            </a:r>
            <a:r>
              <a:rPr dirty="0" sz="1700" spc="-35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files</a:t>
            </a:r>
            <a:r>
              <a:rPr dirty="0" sz="1700" spc="-35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and</a:t>
            </a:r>
            <a:r>
              <a:rPr dirty="0" sz="1700" spc="-35" b="1">
                <a:latin typeface="Times New Roman"/>
                <a:cs typeface="Times New Roman"/>
              </a:rPr>
              <a:t> </a:t>
            </a:r>
            <a:r>
              <a:rPr dirty="0" sz="1700" spc="-10" b="1">
                <a:latin typeface="Times New Roman"/>
                <a:cs typeface="Times New Roman"/>
              </a:rPr>
              <a:t>directories</a:t>
            </a:r>
            <a:r>
              <a:rPr dirty="0" sz="1700" spc="-35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in</a:t>
            </a:r>
            <a:r>
              <a:rPr dirty="0" sz="1700" spc="-40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the</a:t>
            </a:r>
            <a:r>
              <a:rPr dirty="0" sz="1700" spc="-35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current</a:t>
            </a:r>
            <a:r>
              <a:rPr dirty="0" sz="1700" spc="-35" b="1">
                <a:latin typeface="Times New Roman"/>
                <a:cs typeface="Times New Roman"/>
              </a:rPr>
              <a:t> </a:t>
            </a:r>
            <a:r>
              <a:rPr dirty="0" sz="1700" spc="-10" b="1">
                <a:latin typeface="Times New Roman"/>
                <a:cs typeface="Times New Roman"/>
              </a:rPr>
              <a:t>location</a:t>
            </a:r>
            <a:endParaRPr sz="1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420"/>
              </a:spcBef>
            </a:pPr>
            <a:endParaRPr sz="17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700" b="1">
                <a:latin typeface="Times New Roman"/>
                <a:cs typeface="Times New Roman"/>
              </a:rPr>
              <a:t>Save</a:t>
            </a:r>
            <a:r>
              <a:rPr dirty="0" sz="1700" spc="-45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and</a:t>
            </a:r>
            <a:r>
              <a:rPr dirty="0" sz="1700" spc="-40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execute</a:t>
            </a:r>
            <a:r>
              <a:rPr dirty="0" sz="1700" spc="-40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the</a:t>
            </a:r>
            <a:r>
              <a:rPr dirty="0" sz="1700" spc="-40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script</a:t>
            </a:r>
            <a:r>
              <a:rPr dirty="0" sz="1700" spc="-40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following</a:t>
            </a:r>
            <a:r>
              <a:rPr dirty="0" sz="1700" spc="-40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the</a:t>
            </a:r>
            <a:r>
              <a:rPr dirty="0" sz="1700" spc="-45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steps</a:t>
            </a:r>
            <a:r>
              <a:rPr dirty="0" sz="1700" spc="-40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learned</a:t>
            </a:r>
            <a:r>
              <a:rPr dirty="0" sz="1700" spc="-40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in</a:t>
            </a:r>
            <a:r>
              <a:rPr dirty="0" sz="1700" spc="-40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this</a:t>
            </a:r>
            <a:r>
              <a:rPr dirty="0" sz="1700" spc="-40" b="1">
                <a:latin typeface="Times New Roman"/>
                <a:cs typeface="Times New Roman"/>
              </a:rPr>
              <a:t> </a:t>
            </a:r>
            <a:r>
              <a:rPr dirty="0" sz="1700" spc="-10" b="1">
                <a:latin typeface="Times New Roman"/>
                <a:cs typeface="Times New Roman"/>
              </a:rPr>
              <a:t>session.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5" name="object 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25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/>
              <a:t>Md.</a:t>
            </a:r>
            <a:r>
              <a:rPr dirty="0" spc="55"/>
              <a:t> </a:t>
            </a:r>
            <a:r>
              <a:rPr dirty="0" spc="-25"/>
              <a:t>Tariqul</a:t>
            </a:r>
            <a:r>
              <a:rPr dirty="0" spc="60"/>
              <a:t> </a:t>
            </a:r>
            <a:r>
              <a:rPr dirty="0"/>
              <a:t>Islam,</a:t>
            </a:r>
            <a:r>
              <a:rPr dirty="0" spc="55"/>
              <a:t> </a:t>
            </a:r>
            <a:r>
              <a:rPr dirty="0" spc="-30"/>
              <a:t>Lecturer,</a:t>
            </a:r>
            <a:r>
              <a:rPr dirty="0" spc="60"/>
              <a:t> </a:t>
            </a:r>
            <a:r>
              <a:rPr dirty="0" spc="-20"/>
              <a:t>Department</a:t>
            </a:r>
            <a:r>
              <a:rPr dirty="0" spc="55"/>
              <a:t> </a:t>
            </a:r>
            <a:r>
              <a:rPr dirty="0"/>
              <a:t>of</a:t>
            </a:r>
            <a:r>
              <a:rPr dirty="0" spc="60"/>
              <a:t> CSE,</a:t>
            </a:r>
            <a:r>
              <a:rPr dirty="0" spc="55"/>
              <a:t> </a:t>
            </a:r>
            <a:r>
              <a:rPr dirty="0"/>
              <a:t>University</a:t>
            </a:r>
            <a:r>
              <a:rPr dirty="0" spc="60"/>
              <a:t> </a:t>
            </a:r>
            <a:r>
              <a:rPr dirty="0"/>
              <a:t>of</a:t>
            </a:r>
            <a:r>
              <a:rPr dirty="0" spc="60"/>
              <a:t> </a:t>
            </a:r>
            <a:r>
              <a:rPr dirty="0"/>
              <a:t>Global</a:t>
            </a:r>
            <a:r>
              <a:rPr dirty="0" spc="55"/>
              <a:t> </a:t>
            </a:r>
            <a:r>
              <a:rPr dirty="0"/>
              <a:t>Village</a:t>
            </a:r>
            <a:r>
              <a:rPr dirty="0" spc="60"/>
              <a:t> </a:t>
            </a:r>
            <a:r>
              <a:rPr dirty="0" spc="-10"/>
              <a:t>(UGV)</a:t>
            </a:r>
          </a:p>
        </p:txBody>
      </p:sp>
      <p:sp>
        <p:nvSpPr>
          <p:cNvPr id="6" name="object 6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25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 spc="-20"/>
              <a:t>Page:</a:t>
            </a:r>
            <a:r>
              <a:rPr dirty="0" spc="-10"/>
              <a:t> </a:t>
            </a:r>
            <a:r>
              <a:rPr dirty="0" spc="-40"/>
              <a:t>59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457200" y="914400"/>
            <a:ext cx="6578600" cy="393700"/>
          </a:xfrm>
          <a:prstGeom prst="rect">
            <a:avLst/>
          </a:prstGeom>
          <a:solidFill>
            <a:srgbClr val="0E0E0E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645"/>
              </a:lnSpc>
            </a:pPr>
            <a:r>
              <a:rPr dirty="0" sz="2300" b="1">
                <a:solidFill>
                  <a:srgbClr val="F1F1F1"/>
                </a:solidFill>
                <a:latin typeface="Roboto"/>
                <a:cs typeface="Roboto"/>
              </a:rPr>
              <a:t>Shell</a:t>
            </a:r>
            <a:r>
              <a:rPr dirty="0" sz="2300" spc="-35" b="1">
                <a:solidFill>
                  <a:srgbClr val="F1F1F1"/>
                </a:solidFill>
                <a:latin typeface="Roboto"/>
                <a:cs typeface="Roboto"/>
              </a:rPr>
              <a:t> </a:t>
            </a:r>
            <a:r>
              <a:rPr dirty="0" sz="2300" b="1">
                <a:solidFill>
                  <a:srgbClr val="F1F1F1"/>
                </a:solidFill>
                <a:latin typeface="Roboto"/>
                <a:cs typeface="Roboto"/>
              </a:rPr>
              <a:t>Script</a:t>
            </a:r>
            <a:r>
              <a:rPr dirty="0" sz="2300" spc="-35" b="1">
                <a:solidFill>
                  <a:srgbClr val="F1F1F1"/>
                </a:solidFill>
                <a:latin typeface="Roboto"/>
                <a:cs typeface="Roboto"/>
              </a:rPr>
              <a:t> </a:t>
            </a:r>
            <a:r>
              <a:rPr dirty="0" sz="2300" b="1">
                <a:solidFill>
                  <a:srgbClr val="F1F1F1"/>
                </a:solidFill>
                <a:latin typeface="Roboto"/>
                <a:cs typeface="Roboto"/>
              </a:rPr>
              <a:t>Banner</a:t>
            </a:r>
            <a:r>
              <a:rPr dirty="0" sz="2300" spc="-30" b="1">
                <a:solidFill>
                  <a:srgbClr val="F1F1F1"/>
                </a:solidFill>
                <a:latin typeface="Roboto"/>
                <a:cs typeface="Roboto"/>
              </a:rPr>
              <a:t> </a:t>
            </a:r>
            <a:r>
              <a:rPr dirty="0" sz="2300" spc="-10" b="1">
                <a:solidFill>
                  <a:srgbClr val="F1F1F1"/>
                </a:solidFill>
                <a:latin typeface="Roboto"/>
                <a:cs typeface="Roboto"/>
              </a:rPr>
              <a:t>Design</a:t>
            </a:r>
            <a:endParaRPr sz="2300">
              <a:latin typeface="Roboto"/>
              <a:cs typeface="Roboto"/>
            </a:endParaRPr>
          </a:p>
        </p:txBody>
      </p:sp>
      <p:sp>
        <p:nvSpPr>
          <p:cNvPr id="3" name="object 3" descr=""/>
          <p:cNvSpPr/>
          <p:nvPr/>
        </p:nvSpPr>
        <p:spPr>
          <a:xfrm>
            <a:off x="495300" y="2711469"/>
            <a:ext cx="6502400" cy="0"/>
          </a:xfrm>
          <a:custGeom>
            <a:avLst/>
            <a:gdLst/>
            <a:ahLst/>
            <a:cxnLst/>
            <a:rect l="l" t="t" r="r" b="b"/>
            <a:pathLst>
              <a:path w="6502400" h="0">
                <a:moveTo>
                  <a:pt x="0" y="0"/>
                </a:moveTo>
                <a:lnTo>
                  <a:pt x="6502400" y="0"/>
                </a:lnTo>
              </a:path>
            </a:pathLst>
          </a:custGeom>
          <a:ln w="12700">
            <a:solidFill>
              <a:srgbClr val="87878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 txBox="1"/>
          <p:nvPr/>
        </p:nvSpPr>
        <p:spPr>
          <a:xfrm>
            <a:off x="444500" y="1824692"/>
            <a:ext cx="6273165" cy="30708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9000"/>
              </a:lnSpc>
              <a:spcBef>
                <a:spcPts val="100"/>
              </a:spcBef>
            </a:pPr>
            <a:r>
              <a:rPr dirty="0" sz="1600" b="1">
                <a:latin typeface="Times New Roman"/>
                <a:cs typeface="Times New Roman"/>
              </a:rPr>
              <a:t>Lab</a:t>
            </a:r>
            <a:r>
              <a:rPr dirty="0" sz="1600" spc="-8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Lesson:</a:t>
            </a:r>
            <a:r>
              <a:rPr dirty="0" sz="1600" spc="-45" b="1">
                <a:latin typeface="Times New Roman"/>
                <a:cs typeface="Times New Roman"/>
              </a:rPr>
              <a:t> </a:t>
            </a:r>
            <a:r>
              <a:rPr dirty="0" sz="1600" spc="-20" b="1">
                <a:solidFill>
                  <a:srgbClr val="178037"/>
                </a:solidFill>
                <a:latin typeface="Courier New"/>
                <a:cs typeface="Courier New"/>
              </a:rPr>
              <a:t>echo</a:t>
            </a:r>
            <a:r>
              <a:rPr dirty="0" sz="1600" spc="-565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Command,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 spc="-20" b="1">
                <a:latin typeface="Times New Roman"/>
                <a:cs typeface="Times New Roman"/>
              </a:rPr>
              <a:t>Variable</a:t>
            </a:r>
            <a:r>
              <a:rPr dirty="0" sz="1600" spc="-4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Declaration</a:t>
            </a:r>
            <a:r>
              <a:rPr dirty="0" sz="1600" spc="-4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&amp;</a:t>
            </a:r>
            <a:r>
              <a:rPr dirty="0" sz="1600" spc="-4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Banner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Design</a:t>
            </a:r>
            <a:r>
              <a:rPr dirty="0" sz="1600" spc="-45" b="1">
                <a:latin typeface="Times New Roman"/>
                <a:cs typeface="Times New Roman"/>
              </a:rPr>
              <a:t> </a:t>
            </a:r>
            <a:r>
              <a:rPr dirty="0" sz="1600" spc="-25" b="1">
                <a:latin typeface="Times New Roman"/>
                <a:cs typeface="Times New Roman"/>
              </a:rPr>
              <a:t>in </a:t>
            </a:r>
            <a:r>
              <a:rPr dirty="0" sz="1600" spc="-10" b="1">
                <a:latin typeface="Times New Roman"/>
                <a:cs typeface="Times New Roman"/>
              </a:rPr>
              <a:t>Linux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70"/>
              </a:spcBef>
            </a:pP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900" spc="1140">
                <a:latin typeface="Cambria"/>
                <a:cs typeface="Cambria"/>
              </a:rPr>
              <a:t>🎯</a:t>
            </a:r>
            <a:r>
              <a:rPr dirty="0" sz="1900" spc="-20">
                <a:latin typeface="Cambria"/>
                <a:cs typeface="Cambria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Objective:</a:t>
            </a:r>
            <a:endParaRPr sz="1600">
              <a:latin typeface="Times New Roman"/>
              <a:cs typeface="Times New Roman"/>
            </a:endParaRPr>
          </a:p>
          <a:p>
            <a:pPr marL="62865">
              <a:lnSpc>
                <a:spcPct val="100000"/>
              </a:lnSpc>
              <a:spcBef>
                <a:spcPts val="5"/>
              </a:spcBef>
            </a:pPr>
            <a:r>
              <a:rPr dirty="0" sz="1600" b="1">
                <a:latin typeface="Times New Roman"/>
                <a:cs typeface="Times New Roman"/>
              </a:rPr>
              <a:t>By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the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end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of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this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lesson,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students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will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be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able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spc="-25" b="1">
                <a:latin typeface="Times New Roman"/>
                <a:cs typeface="Times New Roman"/>
              </a:rPr>
              <a:t>to:</a:t>
            </a:r>
            <a:endParaRPr sz="1600">
              <a:latin typeface="Times New Roman"/>
              <a:cs typeface="Times New Roman"/>
            </a:endParaRPr>
          </a:p>
          <a:p>
            <a:pPr marL="470534" indent="-229235">
              <a:lnSpc>
                <a:spcPct val="100000"/>
              </a:lnSpc>
              <a:spcBef>
                <a:spcPts val="1450"/>
              </a:spcBef>
              <a:buFont typeface="Arial"/>
              <a:buChar char="●"/>
              <a:tabLst>
                <a:tab pos="470534" algn="l"/>
              </a:tabLst>
            </a:pPr>
            <a:r>
              <a:rPr dirty="0" sz="1600" b="1">
                <a:latin typeface="Times New Roman"/>
                <a:cs typeface="Times New Roman"/>
              </a:rPr>
              <a:t>Use</a:t>
            </a:r>
            <a:r>
              <a:rPr dirty="0" sz="1600" spc="-5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the</a:t>
            </a:r>
            <a:r>
              <a:rPr dirty="0" sz="1600" spc="-25" b="1">
                <a:latin typeface="Times New Roman"/>
                <a:cs typeface="Times New Roman"/>
              </a:rPr>
              <a:t> </a:t>
            </a:r>
            <a:r>
              <a:rPr dirty="0" sz="1600" spc="-20" b="1">
                <a:solidFill>
                  <a:srgbClr val="178037"/>
                </a:solidFill>
                <a:latin typeface="Courier New"/>
                <a:cs typeface="Courier New"/>
              </a:rPr>
              <a:t>echo</a:t>
            </a:r>
            <a:r>
              <a:rPr dirty="0" sz="1600" spc="-565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command</a:t>
            </a:r>
            <a:r>
              <a:rPr dirty="0" sz="1600" spc="-3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to</a:t>
            </a:r>
            <a:r>
              <a:rPr dirty="0" sz="1600" spc="-2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print</a:t>
            </a:r>
            <a:r>
              <a:rPr dirty="0" sz="1600" spc="-30" b="1">
                <a:latin typeface="Times New Roman"/>
                <a:cs typeface="Times New Roman"/>
              </a:rPr>
              <a:t> </a:t>
            </a:r>
            <a:r>
              <a:rPr dirty="0" sz="1600" spc="-20" b="1">
                <a:latin typeface="Times New Roman"/>
                <a:cs typeface="Times New Roman"/>
              </a:rPr>
              <a:t>text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25"/>
              </a:spcBef>
              <a:buFont typeface="Arial"/>
              <a:buChar char="●"/>
            </a:pPr>
            <a:endParaRPr sz="1600">
              <a:latin typeface="Times New Roman"/>
              <a:cs typeface="Times New Roman"/>
            </a:endParaRPr>
          </a:p>
          <a:p>
            <a:pPr marL="470534" indent="-229235">
              <a:lnSpc>
                <a:spcPct val="100000"/>
              </a:lnSpc>
              <a:buFont typeface="Arial"/>
              <a:buChar char="●"/>
              <a:tabLst>
                <a:tab pos="470534" algn="l"/>
              </a:tabLst>
            </a:pPr>
            <a:r>
              <a:rPr dirty="0" sz="1600" b="1">
                <a:latin typeface="Times New Roman"/>
                <a:cs typeface="Times New Roman"/>
              </a:rPr>
              <a:t>Declare</a:t>
            </a:r>
            <a:r>
              <a:rPr dirty="0" sz="1600" spc="-5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and</a:t>
            </a:r>
            <a:r>
              <a:rPr dirty="0" sz="1600" spc="-5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print</a:t>
            </a:r>
            <a:r>
              <a:rPr dirty="0" sz="1600" spc="-5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string</a:t>
            </a:r>
            <a:r>
              <a:rPr dirty="0" sz="1600" spc="-5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and</a:t>
            </a:r>
            <a:r>
              <a:rPr dirty="0" sz="1600" spc="-5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integer</a:t>
            </a:r>
            <a:r>
              <a:rPr dirty="0" sz="1600" spc="-50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variables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20"/>
              </a:spcBef>
              <a:buFont typeface="Arial"/>
              <a:buChar char="●"/>
            </a:pPr>
            <a:endParaRPr sz="1600">
              <a:latin typeface="Times New Roman"/>
              <a:cs typeface="Times New Roman"/>
            </a:endParaRPr>
          </a:p>
          <a:p>
            <a:pPr marL="470534" indent="-229235">
              <a:lnSpc>
                <a:spcPct val="100000"/>
              </a:lnSpc>
              <a:buFont typeface="Arial"/>
              <a:buChar char="●"/>
              <a:tabLst>
                <a:tab pos="470534" algn="l"/>
              </a:tabLst>
            </a:pPr>
            <a:r>
              <a:rPr dirty="0" sz="1600" b="1">
                <a:latin typeface="Times New Roman"/>
                <a:cs typeface="Times New Roman"/>
              </a:rPr>
              <a:t>Design</a:t>
            </a:r>
            <a:r>
              <a:rPr dirty="0" sz="1600" spc="-4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a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basic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text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banner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using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shell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scripting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5" name="object 5" descr=""/>
          <p:cNvSpPr/>
          <p:nvPr/>
        </p:nvSpPr>
        <p:spPr>
          <a:xfrm>
            <a:off x="495300" y="5480044"/>
            <a:ext cx="6502400" cy="0"/>
          </a:xfrm>
          <a:custGeom>
            <a:avLst/>
            <a:gdLst/>
            <a:ahLst/>
            <a:cxnLst/>
            <a:rect l="l" t="t" r="r" b="b"/>
            <a:pathLst>
              <a:path w="6502400" h="0">
                <a:moveTo>
                  <a:pt x="0" y="0"/>
                </a:moveTo>
                <a:lnTo>
                  <a:pt x="6502400" y="0"/>
                </a:lnTo>
              </a:path>
            </a:pathLst>
          </a:custGeom>
          <a:ln w="12700">
            <a:solidFill>
              <a:srgbClr val="87878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 descr=""/>
          <p:cNvSpPr txBox="1"/>
          <p:nvPr/>
        </p:nvSpPr>
        <p:spPr>
          <a:xfrm>
            <a:off x="444500" y="5672534"/>
            <a:ext cx="6424295" cy="401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900" spc="1140">
                <a:latin typeface="Cambria"/>
                <a:cs typeface="Cambria"/>
              </a:rPr>
              <a:t>🛠</a:t>
            </a:r>
            <a:r>
              <a:rPr dirty="0" sz="1900" spc="-35">
                <a:latin typeface="Cambria"/>
                <a:cs typeface="Cambria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1.</a:t>
            </a:r>
            <a:r>
              <a:rPr dirty="0" sz="1600" spc="-1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Using</a:t>
            </a:r>
            <a:r>
              <a:rPr dirty="0" sz="1600" spc="-1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the</a:t>
            </a:r>
            <a:r>
              <a:rPr dirty="0" sz="1600" spc="-15" b="1">
                <a:latin typeface="Times New Roman"/>
                <a:cs typeface="Times New Roman"/>
              </a:rPr>
              <a:t> </a:t>
            </a:r>
            <a:r>
              <a:rPr dirty="0" sz="1600" spc="-20" b="1">
                <a:solidFill>
                  <a:srgbClr val="178037"/>
                </a:solidFill>
                <a:latin typeface="Courier New"/>
                <a:cs typeface="Courier New"/>
              </a:rPr>
              <a:t>echo</a:t>
            </a:r>
            <a:r>
              <a:rPr dirty="0" sz="1600" spc="-565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Command</a:t>
            </a:r>
            <a:endParaRPr sz="1600">
              <a:latin typeface="Times New Roman"/>
              <a:cs typeface="Times New Roman"/>
            </a:endParaRPr>
          </a:p>
          <a:p>
            <a:pPr marL="12700" marR="1327785">
              <a:lnSpc>
                <a:spcPct val="171600"/>
              </a:lnSpc>
              <a:spcBef>
                <a:spcPts val="120"/>
              </a:spcBef>
            </a:pPr>
            <a:r>
              <a:rPr dirty="0" sz="1600" b="1">
                <a:latin typeface="Times New Roman"/>
                <a:cs typeface="Times New Roman"/>
              </a:rPr>
              <a:t>The</a:t>
            </a:r>
            <a:r>
              <a:rPr dirty="0" sz="1600" spc="-55" b="1">
                <a:latin typeface="Times New Roman"/>
                <a:cs typeface="Times New Roman"/>
              </a:rPr>
              <a:t> </a:t>
            </a:r>
            <a:r>
              <a:rPr dirty="0" sz="1600" spc="-20" b="1">
                <a:solidFill>
                  <a:srgbClr val="178037"/>
                </a:solidFill>
                <a:latin typeface="Courier New"/>
                <a:cs typeface="Courier New"/>
              </a:rPr>
              <a:t>echo</a:t>
            </a:r>
            <a:r>
              <a:rPr dirty="0" sz="1600" spc="-565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command</a:t>
            </a:r>
            <a:r>
              <a:rPr dirty="0" sz="1600" spc="-3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is</a:t>
            </a:r>
            <a:r>
              <a:rPr dirty="0" sz="1600" spc="-2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used</a:t>
            </a:r>
            <a:r>
              <a:rPr dirty="0" sz="1600" spc="-3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to</a:t>
            </a:r>
            <a:r>
              <a:rPr dirty="0" sz="1600" spc="-3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display</a:t>
            </a:r>
            <a:r>
              <a:rPr dirty="0" sz="1600" spc="-3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text</a:t>
            </a:r>
            <a:r>
              <a:rPr dirty="0" sz="1600" spc="-2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in</a:t>
            </a:r>
            <a:r>
              <a:rPr dirty="0" sz="1600" spc="-3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the</a:t>
            </a:r>
            <a:r>
              <a:rPr dirty="0" sz="1600" spc="-30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terminal. </a:t>
            </a:r>
            <a:r>
              <a:rPr dirty="0" sz="1600" spc="-20" b="1">
                <a:latin typeface="Times New Roman"/>
                <a:cs typeface="Times New Roman"/>
              </a:rPr>
              <a:t>bash</a:t>
            </a: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265"/>
              </a:spcBef>
            </a:pPr>
            <a:r>
              <a:rPr dirty="0" sz="1600" spc="-10" b="1">
                <a:latin typeface="Times New Roman"/>
                <a:cs typeface="Times New Roman"/>
              </a:rPr>
              <a:t>CopyEdit</a:t>
            </a:r>
            <a:endParaRPr sz="1600">
              <a:latin typeface="Times New Roman"/>
              <a:cs typeface="Times New Roman"/>
            </a:endParaRPr>
          </a:p>
          <a:p>
            <a:pPr marL="12700" marR="4209415">
              <a:lnSpc>
                <a:spcPts val="3479"/>
              </a:lnSpc>
              <a:spcBef>
                <a:spcPts val="265"/>
              </a:spcBef>
            </a:pPr>
            <a:r>
              <a:rPr dirty="0" sz="1600" b="1">
                <a:solidFill>
                  <a:srgbClr val="178037"/>
                </a:solidFill>
                <a:latin typeface="Courier New"/>
                <a:cs typeface="Courier New"/>
              </a:rPr>
              <a:t>echo</a:t>
            </a:r>
            <a:r>
              <a:rPr dirty="0" sz="1600" spc="-70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600" b="1">
                <a:solidFill>
                  <a:srgbClr val="178037"/>
                </a:solidFill>
                <a:latin typeface="Courier New"/>
                <a:cs typeface="Courier New"/>
              </a:rPr>
              <a:t>hello</a:t>
            </a:r>
            <a:r>
              <a:rPr dirty="0" sz="1600" spc="-65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600" spc="-10" b="1">
                <a:solidFill>
                  <a:srgbClr val="178037"/>
                </a:solidFill>
                <a:latin typeface="Courier New"/>
                <a:cs typeface="Courier New"/>
              </a:rPr>
              <a:t>world </a:t>
            </a:r>
            <a:r>
              <a:rPr dirty="0" sz="1600" b="1">
                <a:solidFill>
                  <a:srgbClr val="178037"/>
                </a:solidFill>
                <a:latin typeface="Courier New"/>
                <a:cs typeface="Courier New"/>
              </a:rPr>
              <a:t>echo</a:t>
            </a:r>
            <a:r>
              <a:rPr dirty="0" sz="1600" spc="-75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600" b="1">
                <a:solidFill>
                  <a:srgbClr val="178037"/>
                </a:solidFill>
                <a:latin typeface="Courier New"/>
                <a:cs typeface="Courier New"/>
              </a:rPr>
              <a:t>"hello</a:t>
            </a:r>
            <a:r>
              <a:rPr dirty="0" sz="1600" spc="-75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600" spc="-10" b="1">
                <a:solidFill>
                  <a:srgbClr val="178037"/>
                </a:solidFill>
                <a:latin typeface="Courier New"/>
                <a:cs typeface="Courier New"/>
              </a:rPr>
              <a:t>world" </a:t>
            </a:r>
            <a:r>
              <a:rPr dirty="0" sz="1600" b="1">
                <a:solidFill>
                  <a:srgbClr val="178037"/>
                </a:solidFill>
                <a:latin typeface="Courier New"/>
                <a:cs typeface="Courier New"/>
              </a:rPr>
              <a:t>echo</a:t>
            </a:r>
            <a:r>
              <a:rPr dirty="0" sz="1600" spc="-75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600" b="1">
                <a:solidFill>
                  <a:srgbClr val="178037"/>
                </a:solidFill>
                <a:latin typeface="Courier New"/>
                <a:cs typeface="Courier New"/>
              </a:rPr>
              <a:t>'hello</a:t>
            </a:r>
            <a:r>
              <a:rPr dirty="0" sz="1600" spc="-75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600" spc="-10" b="1">
                <a:solidFill>
                  <a:srgbClr val="178037"/>
                </a:solidFill>
                <a:latin typeface="Courier New"/>
                <a:cs typeface="Courier New"/>
              </a:rPr>
              <a:t>world'</a:t>
            </a:r>
            <a:endParaRPr sz="1600">
              <a:latin typeface="Courier New"/>
              <a:cs typeface="Courier New"/>
            </a:endParaRPr>
          </a:p>
          <a:p>
            <a:pPr>
              <a:lnSpc>
                <a:spcPct val="100000"/>
              </a:lnSpc>
            </a:pPr>
            <a:endParaRPr sz="1600">
              <a:latin typeface="Courier New"/>
              <a:cs typeface="Courier New"/>
            </a:endParaRPr>
          </a:p>
          <a:p>
            <a:pPr>
              <a:lnSpc>
                <a:spcPct val="100000"/>
              </a:lnSpc>
              <a:spcBef>
                <a:spcPts val="380"/>
              </a:spcBef>
            </a:pPr>
            <a:endParaRPr sz="1600">
              <a:latin typeface="Courier New"/>
              <a:cs typeface="Courier New"/>
            </a:endParaRPr>
          </a:p>
          <a:p>
            <a:pPr marL="12700" marR="5080">
              <a:lnSpc>
                <a:spcPct val="118600"/>
              </a:lnSpc>
            </a:pPr>
            <a:r>
              <a:rPr dirty="0" sz="1600" b="1">
                <a:latin typeface="Times New Roman"/>
                <a:cs typeface="Times New Roman"/>
              </a:rPr>
              <a:t>Note:</a:t>
            </a:r>
            <a:r>
              <a:rPr dirty="0" sz="1600" spc="-8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All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three</a:t>
            </a:r>
            <a:r>
              <a:rPr dirty="0" sz="1600" spc="-4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commands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work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the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same.</a:t>
            </a:r>
            <a:r>
              <a:rPr dirty="0" sz="1600" spc="-4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Using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double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quotes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 spc="-10" b="1">
                <a:solidFill>
                  <a:srgbClr val="178037"/>
                </a:solidFill>
                <a:latin typeface="Courier New"/>
                <a:cs typeface="Courier New"/>
              </a:rPr>
              <a:t>"</a:t>
            </a:r>
            <a:r>
              <a:rPr dirty="0" sz="1600" spc="-565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or</a:t>
            </a:r>
            <a:r>
              <a:rPr dirty="0" sz="1600" spc="-45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single </a:t>
            </a:r>
            <a:r>
              <a:rPr dirty="0" sz="1600" b="1">
                <a:latin typeface="Times New Roman"/>
                <a:cs typeface="Times New Roman"/>
              </a:rPr>
              <a:t>quotes</a:t>
            </a:r>
            <a:r>
              <a:rPr dirty="0" sz="1600" spc="-75" b="1">
                <a:latin typeface="Times New Roman"/>
                <a:cs typeface="Times New Roman"/>
              </a:rPr>
              <a:t> </a:t>
            </a:r>
            <a:r>
              <a:rPr dirty="0" sz="1600" spc="-10" b="1">
                <a:solidFill>
                  <a:srgbClr val="178037"/>
                </a:solidFill>
                <a:latin typeface="Courier New"/>
                <a:cs typeface="Courier New"/>
              </a:rPr>
              <a:t>'</a:t>
            </a:r>
            <a:r>
              <a:rPr dirty="0" sz="1600" spc="-565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helps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preserve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spaces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and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special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characters.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7" name="object 7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25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/>
              <a:t>Md.</a:t>
            </a:r>
            <a:r>
              <a:rPr dirty="0" spc="55"/>
              <a:t> </a:t>
            </a:r>
            <a:r>
              <a:rPr dirty="0" spc="-25"/>
              <a:t>Tariqul</a:t>
            </a:r>
            <a:r>
              <a:rPr dirty="0" spc="60"/>
              <a:t> </a:t>
            </a:r>
            <a:r>
              <a:rPr dirty="0"/>
              <a:t>Islam,</a:t>
            </a:r>
            <a:r>
              <a:rPr dirty="0" spc="55"/>
              <a:t> </a:t>
            </a:r>
            <a:r>
              <a:rPr dirty="0" spc="-30"/>
              <a:t>Lecturer,</a:t>
            </a:r>
            <a:r>
              <a:rPr dirty="0" spc="60"/>
              <a:t> </a:t>
            </a:r>
            <a:r>
              <a:rPr dirty="0" spc="-20"/>
              <a:t>Department</a:t>
            </a:r>
            <a:r>
              <a:rPr dirty="0" spc="55"/>
              <a:t> </a:t>
            </a:r>
            <a:r>
              <a:rPr dirty="0"/>
              <a:t>of</a:t>
            </a:r>
            <a:r>
              <a:rPr dirty="0" spc="60"/>
              <a:t> CSE,</a:t>
            </a:r>
            <a:r>
              <a:rPr dirty="0" spc="55"/>
              <a:t> </a:t>
            </a:r>
            <a:r>
              <a:rPr dirty="0"/>
              <a:t>University</a:t>
            </a:r>
            <a:r>
              <a:rPr dirty="0" spc="60"/>
              <a:t> </a:t>
            </a:r>
            <a:r>
              <a:rPr dirty="0"/>
              <a:t>of</a:t>
            </a:r>
            <a:r>
              <a:rPr dirty="0" spc="60"/>
              <a:t> </a:t>
            </a:r>
            <a:r>
              <a:rPr dirty="0"/>
              <a:t>Global</a:t>
            </a:r>
            <a:r>
              <a:rPr dirty="0" spc="55"/>
              <a:t> </a:t>
            </a:r>
            <a:r>
              <a:rPr dirty="0"/>
              <a:t>Village</a:t>
            </a:r>
            <a:r>
              <a:rPr dirty="0" spc="60"/>
              <a:t> </a:t>
            </a:r>
            <a:r>
              <a:rPr dirty="0" spc="-10"/>
              <a:t>(UGV)</a:t>
            </a:r>
          </a:p>
        </p:txBody>
      </p:sp>
      <p:sp>
        <p:nvSpPr>
          <p:cNvPr id="8" name="object 8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25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 spc="-20"/>
              <a:t>Page:</a:t>
            </a:r>
            <a:r>
              <a:rPr dirty="0" spc="-10"/>
              <a:t> </a:t>
            </a:r>
            <a:r>
              <a:rPr dirty="0" spc="-40"/>
              <a:t>60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495300" y="1085850"/>
            <a:ext cx="6502400" cy="0"/>
          </a:xfrm>
          <a:custGeom>
            <a:avLst/>
            <a:gdLst/>
            <a:ahLst/>
            <a:cxnLst/>
            <a:rect l="l" t="t" r="r" b="b"/>
            <a:pathLst>
              <a:path w="6502400" h="0">
                <a:moveTo>
                  <a:pt x="0" y="0"/>
                </a:moveTo>
                <a:lnTo>
                  <a:pt x="6502400" y="0"/>
                </a:lnTo>
              </a:path>
            </a:pathLst>
          </a:custGeom>
          <a:ln w="12700">
            <a:solidFill>
              <a:srgbClr val="87878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/>
          <p:nvPr/>
        </p:nvSpPr>
        <p:spPr>
          <a:xfrm>
            <a:off x="495300" y="7334198"/>
            <a:ext cx="6502400" cy="0"/>
          </a:xfrm>
          <a:custGeom>
            <a:avLst/>
            <a:gdLst/>
            <a:ahLst/>
            <a:cxnLst/>
            <a:rect l="l" t="t" r="r" b="b"/>
            <a:pathLst>
              <a:path w="6502400" h="0">
                <a:moveTo>
                  <a:pt x="0" y="0"/>
                </a:moveTo>
                <a:lnTo>
                  <a:pt x="6502400" y="0"/>
                </a:lnTo>
              </a:path>
            </a:pathLst>
          </a:custGeom>
          <a:ln w="12700">
            <a:solidFill>
              <a:srgbClr val="87878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 txBox="1"/>
          <p:nvPr/>
        </p:nvSpPr>
        <p:spPr>
          <a:xfrm>
            <a:off x="444500" y="1254720"/>
            <a:ext cx="6474460" cy="821626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900" spc="1140">
                <a:latin typeface="Cambria"/>
                <a:cs typeface="Cambria"/>
              </a:rPr>
              <a:t>🛠</a:t>
            </a:r>
            <a:r>
              <a:rPr dirty="0" sz="1900" spc="-45">
                <a:latin typeface="Cambria"/>
                <a:cs typeface="Cambria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2.</a:t>
            </a:r>
            <a:r>
              <a:rPr dirty="0" sz="1600" spc="-3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Printing</a:t>
            </a:r>
            <a:r>
              <a:rPr dirty="0" sz="1600" spc="-30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Variables</a:t>
            </a: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205"/>
              </a:spcBef>
            </a:pPr>
            <a:r>
              <a:rPr dirty="0" sz="1600" b="1">
                <a:latin typeface="Times New Roman"/>
                <a:cs typeface="Times New Roman"/>
              </a:rPr>
              <a:t>String</a:t>
            </a:r>
            <a:r>
              <a:rPr dirty="0" sz="1600" spc="-55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Variable:</a:t>
            </a:r>
            <a:endParaRPr sz="1600">
              <a:latin typeface="Times New Roman"/>
              <a:cs typeface="Times New Roman"/>
            </a:endParaRPr>
          </a:p>
          <a:p>
            <a:pPr marL="12700" marR="5618480">
              <a:lnSpc>
                <a:spcPct val="165900"/>
              </a:lnSpc>
            </a:pPr>
            <a:r>
              <a:rPr dirty="0" sz="1600" spc="-20" b="1">
                <a:latin typeface="Times New Roman"/>
                <a:cs typeface="Times New Roman"/>
              </a:rPr>
              <a:t>bash </a:t>
            </a:r>
            <a:r>
              <a:rPr dirty="0" sz="1600" spc="-10" b="1">
                <a:latin typeface="Times New Roman"/>
                <a:cs typeface="Times New Roman"/>
              </a:rPr>
              <a:t>CopyEdit</a:t>
            </a: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445"/>
              </a:spcBef>
            </a:pPr>
            <a:r>
              <a:rPr dirty="0" sz="1600" b="1">
                <a:solidFill>
                  <a:srgbClr val="178037"/>
                </a:solidFill>
                <a:latin typeface="Courier New"/>
                <a:cs typeface="Courier New"/>
              </a:rPr>
              <a:t>name="Nujao</a:t>
            </a:r>
            <a:r>
              <a:rPr dirty="0" sz="1600" spc="-165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600" spc="-20" b="1">
                <a:solidFill>
                  <a:srgbClr val="178037"/>
                </a:solidFill>
                <a:latin typeface="Courier New"/>
                <a:cs typeface="Courier New"/>
              </a:rPr>
              <a:t>Mia"</a:t>
            </a:r>
            <a:endParaRPr sz="1600">
              <a:latin typeface="Courier New"/>
              <a:cs typeface="Courier New"/>
            </a:endParaRPr>
          </a:p>
          <a:p>
            <a:pPr marL="12700">
              <a:lnSpc>
                <a:spcPct val="100000"/>
              </a:lnSpc>
              <a:spcBef>
                <a:spcPts val="1560"/>
              </a:spcBef>
            </a:pPr>
            <a:r>
              <a:rPr dirty="0" sz="1600" b="1">
                <a:solidFill>
                  <a:srgbClr val="178037"/>
                </a:solidFill>
                <a:latin typeface="Courier New"/>
                <a:cs typeface="Courier New"/>
              </a:rPr>
              <a:t>echo</a:t>
            </a:r>
            <a:r>
              <a:rPr dirty="0" sz="1600" spc="-50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600" b="1">
                <a:solidFill>
                  <a:srgbClr val="178037"/>
                </a:solidFill>
                <a:latin typeface="Courier New"/>
                <a:cs typeface="Courier New"/>
              </a:rPr>
              <a:t>"My</a:t>
            </a:r>
            <a:r>
              <a:rPr dirty="0" sz="1600" spc="-50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600" b="1">
                <a:solidFill>
                  <a:srgbClr val="178037"/>
                </a:solidFill>
                <a:latin typeface="Courier New"/>
                <a:cs typeface="Courier New"/>
              </a:rPr>
              <a:t>name</a:t>
            </a:r>
            <a:r>
              <a:rPr dirty="0" sz="1600" spc="-45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600" b="1">
                <a:solidFill>
                  <a:srgbClr val="178037"/>
                </a:solidFill>
                <a:latin typeface="Courier New"/>
                <a:cs typeface="Courier New"/>
              </a:rPr>
              <a:t>is</a:t>
            </a:r>
            <a:r>
              <a:rPr dirty="0" sz="1600" spc="-50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600" spc="-10" b="1">
                <a:solidFill>
                  <a:srgbClr val="178037"/>
                </a:solidFill>
                <a:latin typeface="Courier New"/>
                <a:cs typeface="Courier New"/>
              </a:rPr>
              <a:t>$name"</a:t>
            </a:r>
            <a:endParaRPr sz="1600">
              <a:latin typeface="Courier New"/>
              <a:cs typeface="Courier New"/>
            </a:endParaRPr>
          </a:p>
          <a:p>
            <a:pPr>
              <a:lnSpc>
                <a:spcPct val="100000"/>
              </a:lnSpc>
            </a:pPr>
            <a:endParaRPr sz="1600">
              <a:latin typeface="Courier New"/>
              <a:cs typeface="Courier New"/>
            </a:endParaRPr>
          </a:p>
          <a:p>
            <a:pPr>
              <a:lnSpc>
                <a:spcPct val="100000"/>
              </a:lnSpc>
              <a:spcBef>
                <a:spcPts val="935"/>
              </a:spcBef>
            </a:pPr>
            <a:endParaRPr sz="1600">
              <a:latin typeface="Courier New"/>
              <a:cs typeface="Courier New"/>
            </a:endParaRPr>
          </a:p>
          <a:p>
            <a:pPr marL="12700">
              <a:lnSpc>
                <a:spcPct val="100000"/>
              </a:lnSpc>
            </a:pPr>
            <a:r>
              <a:rPr dirty="0" sz="1600" b="1">
                <a:latin typeface="Times New Roman"/>
                <a:cs typeface="Times New Roman"/>
              </a:rPr>
              <a:t>Integer</a:t>
            </a:r>
            <a:r>
              <a:rPr dirty="0" sz="1600" spc="-70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Variable:</a:t>
            </a:r>
            <a:endParaRPr sz="1600">
              <a:latin typeface="Times New Roman"/>
              <a:cs typeface="Times New Roman"/>
            </a:endParaRPr>
          </a:p>
          <a:p>
            <a:pPr marL="12700" marR="5618480">
              <a:lnSpc>
                <a:spcPct val="165900"/>
              </a:lnSpc>
            </a:pPr>
            <a:r>
              <a:rPr dirty="0" sz="1600" spc="-20" b="1">
                <a:latin typeface="Times New Roman"/>
                <a:cs typeface="Times New Roman"/>
              </a:rPr>
              <a:t>bash </a:t>
            </a:r>
            <a:r>
              <a:rPr dirty="0" sz="1600" spc="-10" b="1">
                <a:latin typeface="Times New Roman"/>
                <a:cs typeface="Times New Roman"/>
              </a:rPr>
              <a:t>CopyEdit</a:t>
            </a: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450"/>
              </a:spcBef>
            </a:pPr>
            <a:r>
              <a:rPr dirty="0" sz="1600" spc="-10" b="1">
                <a:solidFill>
                  <a:srgbClr val="178037"/>
                </a:solidFill>
                <a:latin typeface="Courier New"/>
                <a:cs typeface="Courier New"/>
              </a:rPr>
              <a:t>age=25</a:t>
            </a:r>
            <a:endParaRPr sz="1600">
              <a:latin typeface="Courier New"/>
              <a:cs typeface="Courier New"/>
            </a:endParaRPr>
          </a:p>
          <a:p>
            <a:pPr marL="12700">
              <a:lnSpc>
                <a:spcPct val="100000"/>
              </a:lnSpc>
              <a:spcBef>
                <a:spcPts val="1555"/>
              </a:spcBef>
            </a:pPr>
            <a:r>
              <a:rPr dirty="0" sz="1600" b="1">
                <a:solidFill>
                  <a:srgbClr val="178037"/>
                </a:solidFill>
                <a:latin typeface="Courier New"/>
                <a:cs typeface="Courier New"/>
              </a:rPr>
              <a:t>echo</a:t>
            </a:r>
            <a:r>
              <a:rPr dirty="0" sz="1600" spc="-50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600" b="1">
                <a:solidFill>
                  <a:srgbClr val="178037"/>
                </a:solidFill>
                <a:latin typeface="Courier New"/>
                <a:cs typeface="Courier New"/>
              </a:rPr>
              <a:t>"I</a:t>
            </a:r>
            <a:r>
              <a:rPr dirty="0" sz="1600" spc="-50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600" b="1">
                <a:solidFill>
                  <a:srgbClr val="178037"/>
                </a:solidFill>
                <a:latin typeface="Courier New"/>
                <a:cs typeface="Courier New"/>
              </a:rPr>
              <a:t>am</a:t>
            </a:r>
            <a:r>
              <a:rPr dirty="0" sz="1600" spc="-50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600" b="1">
                <a:solidFill>
                  <a:srgbClr val="178037"/>
                </a:solidFill>
                <a:latin typeface="Courier New"/>
                <a:cs typeface="Courier New"/>
              </a:rPr>
              <a:t>$age</a:t>
            </a:r>
            <a:r>
              <a:rPr dirty="0" sz="1600" spc="-50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600" b="1">
                <a:solidFill>
                  <a:srgbClr val="178037"/>
                </a:solidFill>
                <a:latin typeface="Courier New"/>
                <a:cs typeface="Courier New"/>
              </a:rPr>
              <a:t>years</a:t>
            </a:r>
            <a:r>
              <a:rPr dirty="0" sz="1600" spc="-50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600" spc="-20" b="1">
                <a:solidFill>
                  <a:srgbClr val="178037"/>
                </a:solidFill>
                <a:latin typeface="Courier New"/>
                <a:cs typeface="Courier New"/>
              </a:rPr>
              <a:t>old"</a:t>
            </a:r>
            <a:endParaRPr sz="1600">
              <a:latin typeface="Courier New"/>
              <a:cs typeface="Courier New"/>
            </a:endParaRPr>
          </a:p>
          <a:p>
            <a:pPr>
              <a:lnSpc>
                <a:spcPct val="100000"/>
              </a:lnSpc>
            </a:pPr>
            <a:endParaRPr sz="1600">
              <a:latin typeface="Courier New"/>
              <a:cs typeface="Courier New"/>
            </a:endParaRPr>
          </a:p>
          <a:p>
            <a:pPr>
              <a:lnSpc>
                <a:spcPct val="100000"/>
              </a:lnSpc>
              <a:spcBef>
                <a:spcPts val="1115"/>
              </a:spcBef>
            </a:pPr>
            <a:endParaRPr sz="1600">
              <a:latin typeface="Courier New"/>
              <a:cs typeface="Courier New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600" b="1">
                <a:latin typeface="Times New Roman"/>
                <a:cs typeface="Times New Roman"/>
              </a:rPr>
              <a:t>Tip:</a:t>
            </a:r>
            <a:r>
              <a:rPr dirty="0" sz="1600" spc="-8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There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should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be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no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space</a:t>
            </a:r>
            <a:r>
              <a:rPr dirty="0" sz="1600" spc="-4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around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the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 spc="-10" b="1">
                <a:solidFill>
                  <a:srgbClr val="178037"/>
                </a:solidFill>
                <a:latin typeface="Courier New"/>
                <a:cs typeface="Courier New"/>
              </a:rPr>
              <a:t>=</a:t>
            </a:r>
            <a:r>
              <a:rPr dirty="0" sz="1600" spc="-565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sign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when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declaring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variables.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75"/>
              </a:spcBef>
            </a:pP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900" spc="1140">
                <a:latin typeface="Cambria"/>
                <a:cs typeface="Cambria"/>
              </a:rPr>
              <a:t>🛠</a:t>
            </a:r>
            <a:r>
              <a:rPr dirty="0" sz="1900" spc="-50">
                <a:latin typeface="Cambria"/>
                <a:cs typeface="Cambria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3.</a:t>
            </a:r>
            <a:r>
              <a:rPr dirty="0" sz="1600" spc="-3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Designing</a:t>
            </a:r>
            <a:r>
              <a:rPr dirty="0" sz="1600" spc="-3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a</a:t>
            </a:r>
            <a:r>
              <a:rPr dirty="0" sz="1600" spc="-3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Sample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Banner</a:t>
            </a:r>
            <a:endParaRPr sz="1600">
              <a:latin typeface="Times New Roman"/>
              <a:cs typeface="Times New Roman"/>
            </a:endParaRPr>
          </a:p>
          <a:p>
            <a:pPr marL="12700" marR="2197735">
              <a:lnSpc>
                <a:spcPct val="171600"/>
              </a:lnSpc>
              <a:spcBef>
                <a:spcPts val="10"/>
              </a:spcBef>
            </a:pPr>
            <a:r>
              <a:rPr dirty="0" sz="1600" b="1">
                <a:latin typeface="Times New Roman"/>
                <a:cs typeface="Times New Roman"/>
              </a:rPr>
              <a:t>Use</a:t>
            </a:r>
            <a:r>
              <a:rPr dirty="0" sz="1600" spc="-60" b="1">
                <a:latin typeface="Times New Roman"/>
                <a:cs typeface="Times New Roman"/>
              </a:rPr>
              <a:t> </a:t>
            </a:r>
            <a:r>
              <a:rPr dirty="0" sz="1600" spc="-20" b="1">
                <a:solidFill>
                  <a:srgbClr val="178037"/>
                </a:solidFill>
                <a:latin typeface="Courier New"/>
                <a:cs typeface="Courier New"/>
              </a:rPr>
              <a:t>echo</a:t>
            </a:r>
            <a:r>
              <a:rPr dirty="0" sz="1600" spc="-565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with</a:t>
            </a:r>
            <a:r>
              <a:rPr dirty="0" sz="1600" spc="-3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symbols</a:t>
            </a:r>
            <a:r>
              <a:rPr dirty="0" sz="1600" spc="-3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to</a:t>
            </a:r>
            <a:r>
              <a:rPr dirty="0" sz="1600" spc="-3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make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a</a:t>
            </a:r>
            <a:r>
              <a:rPr dirty="0" sz="1600" spc="-3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simple</a:t>
            </a:r>
            <a:r>
              <a:rPr dirty="0" sz="1600" spc="-30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banner. </a:t>
            </a:r>
            <a:r>
              <a:rPr dirty="0" sz="1600" b="1">
                <a:latin typeface="Times New Roman"/>
                <a:cs typeface="Times New Roman"/>
              </a:rPr>
              <a:t>Example</a:t>
            </a:r>
            <a:r>
              <a:rPr dirty="0" sz="1600" spc="-4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1</a:t>
            </a:r>
            <a:r>
              <a:rPr dirty="0" sz="1600" spc="-4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(Single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Line</a:t>
            </a:r>
            <a:r>
              <a:rPr dirty="0" sz="1600" spc="-45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Banner):</a:t>
            </a:r>
            <a:endParaRPr sz="1600">
              <a:latin typeface="Times New Roman"/>
              <a:cs typeface="Times New Roman"/>
            </a:endParaRPr>
          </a:p>
          <a:p>
            <a:pPr marL="12700" marR="5618480">
              <a:lnSpc>
                <a:spcPct val="165900"/>
              </a:lnSpc>
            </a:pPr>
            <a:r>
              <a:rPr dirty="0" sz="1600" spc="-20" b="1">
                <a:latin typeface="Times New Roman"/>
                <a:cs typeface="Times New Roman"/>
              </a:rPr>
              <a:t>bash </a:t>
            </a:r>
            <a:r>
              <a:rPr dirty="0" sz="1600" spc="-10" b="1">
                <a:latin typeface="Times New Roman"/>
                <a:cs typeface="Times New Roman"/>
              </a:rPr>
              <a:t>CopyEdit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5" name="object 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25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/>
              <a:t>Md.</a:t>
            </a:r>
            <a:r>
              <a:rPr dirty="0" spc="55"/>
              <a:t> </a:t>
            </a:r>
            <a:r>
              <a:rPr dirty="0" spc="-25"/>
              <a:t>Tariqul</a:t>
            </a:r>
            <a:r>
              <a:rPr dirty="0" spc="60"/>
              <a:t> </a:t>
            </a:r>
            <a:r>
              <a:rPr dirty="0"/>
              <a:t>Islam,</a:t>
            </a:r>
            <a:r>
              <a:rPr dirty="0" spc="55"/>
              <a:t> </a:t>
            </a:r>
            <a:r>
              <a:rPr dirty="0" spc="-30"/>
              <a:t>Lecturer,</a:t>
            </a:r>
            <a:r>
              <a:rPr dirty="0" spc="60"/>
              <a:t> </a:t>
            </a:r>
            <a:r>
              <a:rPr dirty="0" spc="-20"/>
              <a:t>Department</a:t>
            </a:r>
            <a:r>
              <a:rPr dirty="0" spc="55"/>
              <a:t> </a:t>
            </a:r>
            <a:r>
              <a:rPr dirty="0"/>
              <a:t>of</a:t>
            </a:r>
            <a:r>
              <a:rPr dirty="0" spc="60"/>
              <a:t> CSE,</a:t>
            </a:r>
            <a:r>
              <a:rPr dirty="0" spc="55"/>
              <a:t> </a:t>
            </a:r>
            <a:r>
              <a:rPr dirty="0"/>
              <a:t>University</a:t>
            </a:r>
            <a:r>
              <a:rPr dirty="0" spc="60"/>
              <a:t> </a:t>
            </a:r>
            <a:r>
              <a:rPr dirty="0"/>
              <a:t>of</a:t>
            </a:r>
            <a:r>
              <a:rPr dirty="0" spc="60"/>
              <a:t> </a:t>
            </a:r>
            <a:r>
              <a:rPr dirty="0"/>
              <a:t>Global</a:t>
            </a:r>
            <a:r>
              <a:rPr dirty="0" spc="55"/>
              <a:t> </a:t>
            </a:r>
            <a:r>
              <a:rPr dirty="0"/>
              <a:t>Village</a:t>
            </a:r>
            <a:r>
              <a:rPr dirty="0" spc="60"/>
              <a:t> </a:t>
            </a:r>
            <a:r>
              <a:rPr dirty="0" spc="-10"/>
              <a:t>(UGV)</a:t>
            </a:r>
          </a:p>
        </p:txBody>
      </p:sp>
      <p:sp>
        <p:nvSpPr>
          <p:cNvPr id="6" name="object 6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25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 spc="-20"/>
              <a:t>Page:</a:t>
            </a:r>
            <a:r>
              <a:rPr dirty="0" spc="-10"/>
              <a:t> </a:t>
            </a:r>
            <a:r>
              <a:rPr dirty="0" spc="-40"/>
              <a:t>61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444500" y="911423"/>
            <a:ext cx="4170679" cy="2692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600" spc="-10" b="1">
                <a:solidFill>
                  <a:srgbClr val="178037"/>
                </a:solidFill>
                <a:latin typeface="Courier New"/>
                <a:cs typeface="Courier New"/>
              </a:rPr>
              <a:t>banner_text="Welcome</a:t>
            </a:r>
            <a:r>
              <a:rPr dirty="0" sz="1600" spc="-65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600" b="1">
                <a:solidFill>
                  <a:srgbClr val="178037"/>
                </a:solidFill>
                <a:latin typeface="Courier New"/>
                <a:cs typeface="Courier New"/>
              </a:rPr>
              <a:t>to</a:t>
            </a:r>
            <a:r>
              <a:rPr dirty="0" sz="1600" spc="-65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600" b="1">
                <a:solidFill>
                  <a:srgbClr val="178037"/>
                </a:solidFill>
                <a:latin typeface="Courier New"/>
                <a:cs typeface="Courier New"/>
              </a:rPr>
              <a:t>Linux</a:t>
            </a:r>
            <a:r>
              <a:rPr dirty="0" sz="1600" spc="-65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600" spc="-20" b="1">
                <a:solidFill>
                  <a:srgbClr val="178037"/>
                </a:solidFill>
                <a:latin typeface="Courier New"/>
                <a:cs typeface="Courier New"/>
              </a:rPr>
              <a:t>Lab"</a:t>
            </a:r>
            <a:endParaRPr sz="1600">
              <a:latin typeface="Courier New"/>
              <a:cs typeface="Courier New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444500" y="1794668"/>
            <a:ext cx="4414520" cy="365442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600" b="1">
                <a:solidFill>
                  <a:srgbClr val="178037"/>
                </a:solidFill>
                <a:latin typeface="Courier New"/>
                <a:cs typeface="Courier New"/>
              </a:rPr>
              <a:t>echo</a:t>
            </a:r>
            <a:r>
              <a:rPr dirty="0" sz="1600" spc="-60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600" spc="-10" b="1">
                <a:solidFill>
                  <a:srgbClr val="178037"/>
                </a:solidFill>
                <a:latin typeface="Courier New"/>
                <a:cs typeface="Courier New"/>
              </a:rPr>
              <a:t>"============================="</a:t>
            </a:r>
            <a:endParaRPr sz="1600">
              <a:latin typeface="Courier New"/>
              <a:cs typeface="Courier New"/>
            </a:endParaRPr>
          </a:p>
          <a:p>
            <a:pPr marL="12700">
              <a:lnSpc>
                <a:spcPct val="100000"/>
              </a:lnSpc>
              <a:spcBef>
                <a:spcPts val="1555"/>
              </a:spcBef>
              <a:tabLst>
                <a:tab pos="1353185" algn="l"/>
                <a:tab pos="3425825" algn="l"/>
              </a:tabLst>
            </a:pPr>
            <a:r>
              <a:rPr dirty="0" sz="1600" b="1">
                <a:solidFill>
                  <a:srgbClr val="178037"/>
                </a:solidFill>
                <a:latin typeface="Courier New"/>
                <a:cs typeface="Courier New"/>
              </a:rPr>
              <a:t>echo</a:t>
            </a:r>
            <a:r>
              <a:rPr dirty="0" sz="1600" spc="-60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600" spc="-50" b="1">
                <a:solidFill>
                  <a:srgbClr val="178037"/>
                </a:solidFill>
                <a:latin typeface="Courier New"/>
                <a:cs typeface="Courier New"/>
              </a:rPr>
              <a:t>"</a:t>
            </a:r>
            <a:r>
              <a:rPr dirty="0" sz="1600" b="1">
                <a:solidFill>
                  <a:srgbClr val="178037"/>
                </a:solidFill>
                <a:latin typeface="Courier New"/>
                <a:cs typeface="Courier New"/>
              </a:rPr>
              <a:t>	</a:t>
            </a:r>
            <a:r>
              <a:rPr dirty="0" sz="1600" spc="-10" b="1">
                <a:solidFill>
                  <a:srgbClr val="178037"/>
                </a:solidFill>
                <a:latin typeface="Courier New"/>
                <a:cs typeface="Courier New"/>
              </a:rPr>
              <a:t>$banner_text</a:t>
            </a:r>
            <a:r>
              <a:rPr dirty="0" sz="1600" b="1">
                <a:solidFill>
                  <a:srgbClr val="178037"/>
                </a:solidFill>
                <a:latin typeface="Courier New"/>
                <a:cs typeface="Courier New"/>
              </a:rPr>
              <a:t>	</a:t>
            </a:r>
            <a:r>
              <a:rPr dirty="0" sz="1600" spc="-50" b="1">
                <a:solidFill>
                  <a:srgbClr val="178037"/>
                </a:solidFill>
                <a:latin typeface="Courier New"/>
                <a:cs typeface="Courier New"/>
              </a:rPr>
              <a:t>"</a:t>
            </a:r>
            <a:endParaRPr sz="1600">
              <a:latin typeface="Courier New"/>
              <a:cs typeface="Courier New"/>
            </a:endParaRPr>
          </a:p>
          <a:p>
            <a:pPr marL="12700">
              <a:lnSpc>
                <a:spcPct val="100000"/>
              </a:lnSpc>
              <a:spcBef>
                <a:spcPts val="1560"/>
              </a:spcBef>
            </a:pPr>
            <a:r>
              <a:rPr dirty="0" sz="1600" b="1">
                <a:solidFill>
                  <a:srgbClr val="178037"/>
                </a:solidFill>
                <a:latin typeface="Courier New"/>
                <a:cs typeface="Courier New"/>
              </a:rPr>
              <a:t>echo</a:t>
            </a:r>
            <a:r>
              <a:rPr dirty="0" sz="1600" spc="-60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600" spc="-10" b="1">
                <a:solidFill>
                  <a:srgbClr val="178037"/>
                </a:solidFill>
                <a:latin typeface="Courier New"/>
                <a:cs typeface="Courier New"/>
              </a:rPr>
              <a:t>"============================="</a:t>
            </a:r>
            <a:endParaRPr sz="1600">
              <a:latin typeface="Courier New"/>
              <a:cs typeface="Courier New"/>
            </a:endParaRPr>
          </a:p>
          <a:p>
            <a:pPr>
              <a:lnSpc>
                <a:spcPct val="100000"/>
              </a:lnSpc>
              <a:spcBef>
                <a:spcPts val="1480"/>
              </a:spcBef>
            </a:pPr>
            <a:endParaRPr sz="1600">
              <a:latin typeface="Courier New"/>
              <a:cs typeface="Courier New"/>
            </a:endParaRPr>
          </a:p>
          <a:p>
            <a:pPr marL="12700" marR="1724660">
              <a:lnSpc>
                <a:spcPct val="165900"/>
              </a:lnSpc>
            </a:pPr>
            <a:r>
              <a:rPr dirty="0" sz="1600" b="1">
                <a:latin typeface="Times New Roman"/>
                <a:cs typeface="Times New Roman"/>
              </a:rPr>
              <a:t>Example</a:t>
            </a:r>
            <a:r>
              <a:rPr dirty="0" sz="1600" spc="-3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2</a:t>
            </a:r>
            <a:r>
              <a:rPr dirty="0" sz="1600" spc="-30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(Multiline</a:t>
            </a:r>
            <a:r>
              <a:rPr dirty="0" sz="1600" spc="-30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Banner): markdown</a:t>
            </a: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265"/>
              </a:spcBef>
            </a:pPr>
            <a:r>
              <a:rPr dirty="0" sz="1600" spc="-10" b="1">
                <a:latin typeface="Times New Roman"/>
                <a:cs typeface="Times New Roman"/>
              </a:rPr>
              <a:t>CopyEdit</a:t>
            </a: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450"/>
              </a:spcBef>
            </a:pPr>
            <a:r>
              <a:rPr dirty="0" sz="1600" b="1">
                <a:solidFill>
                  <a:srgbClr val="178037"/>
                </a:solidFill>
                <a:latin typeface="Courier New"/>
                <a:cs typeface="Courier New"/>
              </a:rPr>
              <a:t>echo</a:t>
            </a:r>
            <a:r>
              <a:rPr dirty="0" sz="1600" spc="-60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600" spc="-50" b="1">
                <a:solidFill>
                  <a:srgbClr val="178037"/>
                </a:solidFill>
                <a:latin typeface="Courier New"/>
                <a:cs typeface="Courier New"/>
              </a:rPr>
              <a:t>"</a:t>
            </a:r>
            <a:endParaRPr sz="1600">
              <a:latin typeface="Courier New"/>
              <a:cs typeface="Courier New"/>
            </a:endParaRPr>
          </a:p>
          <a:p>
            <a:pPr marL="12700">
              <a:lnSpc>
                <a:spcPct val="100000"/>
              </a:lnSpc>
              <a:spcBef>
                <a:spcPts val="1555"/>
              </a:spcBef>
            </a:pPr>
            <a:r>
              <a:rPr dirty="0" sz="1600" spc="-10" b="1">
                <a:solidFill>
                  <a:srgbClr val="178037"/>
                </a:solidFill>
                <a:latin typeface="Courier New"/>
                <a:cs typeface="Courier New"/>
              </a:rPr>
              <a:t>*******************************</a:t>
            </a:r>
            <a:endParaRPr sz="1600">
              <a:latin typeface="Courier New"/>
              <a:cs typeface="Courier New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444500" y="5620841"/>
            <a:ext cx="3195320" cy="115252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600" spc="-50" b="1">
                <a:solidFill>
                  <a:srgbClr val="178037"/>
                </a:solidFill>
                <a:latin typeface="Courier New"/>
                <a:cs typeface="Courier New"/>
              </a:rPr>
              <a:t>*</a:t>
            </a:r>
            <a:endParaRPr sz="1600">
              <a:latin typeface="Courier New"/>
              <a:cs typeface="Courier New"/>
            </a:endParaRPr>
          </a:p>
          <a:p>
            <a:pPr marL="12700">
              <a:lnSpc>
                <a:spcPct val="100000"/>
              </a:lnSpc>
              <a:spcBef>
                <a:spcPts val="1555"/>
              </a:spcBef>
              <a:tabLst>
                <a:tab pos="743585" algn="l"/>
              </a:tabLst>
            </a:pPr>
            <a:r>
              <a:rPr dirty="0" sz="1600" spc="-50" b="1">
                <a:solidFill>
                  <a:srgbClr val="178037"/>
                </a:solidFill>
                <a:latin typeface="Courier New"/>
                <a:cs typeface="Courier New"/>
              </a:rPr>
              <a:t>*</a:t>
            </a:r>
            <a:r>
              <a:rPr dirty="0" sz="1600" b="1">
                <a:solidFill>
                  <a:srgbClr val="178037"/>
                </a:solidFill>
                <a:latin typeface="Courier New"/>
                <a:cs typeface="Courier New"/>
              </a:rPr>
              <a:t>	Welcome</a:t>
            </a:r>
            <a:r>
              <a:rPr dirty="0" sz="1600" spc="-70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600" b="1">
                <a:solidFill>
                  <a:srgbClr val="178037"/>
                </a:solidFill>
                <a:latin typeface="Courier New"/>
                <a:cs typeface="Courier New"/>
              </a:rPr>
              <a:t>to</a:t>
            </a:r>
            <a:r>
              <a:rPr dirty="0" sz="1600" spc="-70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600" b="1">
                <a:solidFill>
                  <a:srgbClr val="178037"/>
                </a:solidFill>
                <a:latin typeface="Courier New"/>
                <a:cs typeface="Courier New"/>
              </a:rPr>
              <a:t>Linux</a:t>
            </a:r>
            <a:r>
              <a:rPr dirty="0" sz="1600" spc="-65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600" spc="-25" b="1">
                <a:solidFill>
                  <a:srgbClr val="178037"/>
                </a:solidFill>
                <a:latin typeface="Courier New"/>
                <a:cs typeface="Courier New"/>
              </a:rPr>
              <a:t>Lab</a:t>
            </a:r>
            <a:endParaRPr sz="1600">
              <a:latin typeface="Courier New"/>
              <a:cs typeface="Courier New"/>
            </a:endParaRPr>
          </a:p>
          <a:p>
            <a:pPr marL="12700">
              <a:lnSpc>
                <a:spcPct val="100000"/>
              </a:lnSpc>
              <a:spcBef>
                <a:spcPts val="1560"/>
              </a:spcBef>
            </a:pPr>
            <a:r>
              <a:rPr dirty="0" sz="1600" spc="-50" b="1">
                <a:solidFill>
                  <a:srgbClr val="178037"/>
                </a:solidFill>
                <a:latin typeface="Courier New"/>
                <a:cs typeface="Courier New"/>
              </a:rPr>
              <a:t>*</a:t>
            </a:r>
            <a:endParaRPr sz="1600">
              <a:latin typeface="Courier New"/>
              <a:cs typeface="Courier New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4101802" y="5620841"/>
            <a:ext cx="147955" cy="115252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600" spc="-50" b="1">
                <a:solidFill>
                  <a:srgbClr val="178037"/>
                </a:solidFill>
                <a:latin typeface="Courier New"/>
                <a:cs typeface="Courier New"/>
              </a:rPr>
              <a:t>*</a:t>
            </a:r>
            <a:endParaRPr sz="1600">
              <a:latin typeface="Courier New"/>
              <a:cs typeface="Courier New"/>
            </a:endParaRPr>
          </a:p>
          <a:p>
            <a:pPr marL="12700">
              <a:lnSpc>
                <a:spcPct val="100000"/>
              </a:lnSpc>
              <a:spcBef>
                <a:spcPts val="1555"/>
              </a:spcBef>
            </a:pPr>
            <a:r>
              <a:rPr dirty="0" sz="1600" spc="-50" b="1">
                <a:solidFill>
                  <a:srgbClr val="178037"/>
                </a:solidFill>
                <a:latin typeface="Courier New"/>
                <a:cs typeface="Courier New"/>
              </a:rPr>
              <a:t>*</a:t>
            </a:r>
            <a:endParaRPr sz="1600">
              <a:latin typeface="Courier New"/>
              <a:cs typeface="Courier New"/>
            </a:endParaRPr>
          </a:p>
          <a:p>
            <a:pPr marL="12700">
              <a:lnSpc>
                <a:spcPct val="100000"/>
              </a:lnSpc>
              <a:spcBef>
                <a:spcPts val="1560"/>
              </a:spcBef>
            </a:pPr>
            <a:r>
              <a:rPr dirty="0" sz="1600" spc="-50" b="1">
                <a:solidFill>
                  <a:srgbClr val="178037"/>
                </a:solidFill>
                <a:latin typeface="Courier New"/>
                <a:cs typeface="Courier New"/>
              </a:rPr>
              <a:t>*</a:t>
            </a:r>
            <a:endParaRPr sz="1600">
              <a:latin typeface="Courier New"/>
              <a:cs typeface="Courier New"/>
            </a:endParaRPr>
          </a:p>
        </p:txBody>
      </p:sp>
      <p:sp>
        <p:nvSpPr>
          <p:cNvPr id="6" name="object 6" descr=""/>
          <p:cNvSpPr/>
          <p:nvPr/>
        </p:nvSpPr>
        <p:spPr>
          <a:xfrm>
            <a:off x="495300" y="8655042"/>
            <a:ext cx="6502400" cy="0"/>
          </a:xfrm>
          <a:custGeom>
            <a:avLst/>
            <a:gdLst/>
            <a:ahLst/>
            <a:cxnLst/>
            <a:rect l="l" t="t" r="r" b="b"/>
            <a:pathLst>
              <a:path w="6502400" h="0">
                <a:moveTo>
                  <a:pt x="0" y="0"/>
                </a:moveTo>
                <a:lnTo>
                  <a:pt x="6502400" y="0"/>
                </a:lnTo>
              </a:path>
            </a:pathLst>
          </a:custGeom>
          <a:ln w="12700">
            <a:solidFill>
              <a:srgbClr val="87878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 descr=""/>
          <p:cNvSpPr txBox="1"/>
          <p:nvPr/>
        </p:nvSpPr>
        <p:spPr>
          <a:xfrm>
            <a:off x="444500" y="6945709"/>
            <a:ext cx="5713095" cy="219837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600" spc="-10" b="1">
                <a:solidFill>
                  <a:srgbClr val="178037"/>
                </a:solidFill>
                <a:latin typeface="Courier New"/>
                <a:cs typeface="Courier New"/>
              </a:rPr>
              <a:t>*******************************</a:t>
            </a:r>
            <a:endParaRPr sz="1600">
              <a:latin typeface="Courier New"/>
              <a:cs typeface="Courier New"/>
            </a:endParaRPr>
          </a:p>
          <a:p>
            <a:pPr marL="12700">
              <a:lnSpc>
                <a:spcPct val="100000"/>
              </a:lnSpc>
              <a:spcBef>
                <a:spcPts val="1555"/>
              </a:spcBef>
            </a:pPr>
            <a:r>
              <a:rPr dirty="0" sz="1600" spc="-50" b="1">
                <a:solidFill>
                  <a:srgbClr val="178037"/>
                </a:solidFill>
                <a:latin typeface="Courier New"/>
                <a:cs typeface="Courier New"/>
              </a:rPr>
              <a:t>"</a:t>
            </a:r>
            <a:endParaRPr sz="1600">
              <a:latin typeface="Courier New"/>
              <a:cs typeface="Courier New"/>
            </a:endParaRPr>
          </a:p>
          <a:p>
            <a:pPr marL="12700" marR="5080">
              <a:lnSpc>
                <a:spcPct val="103400"/>
              </a:lnSpc>
              <a:spcBef>
                <a:spcPts val="1310"/>
              </a:spcBef>
            </a:pPr>
            <a:r>
              <a:rPr dirty="0" sz="1600" b="1">
                <a:latin typeface="Times New Roman"/>
                <a:cs typeface="Times New Roman"/>
              </a:rPr>
              <a:t>Optional</a:t>
            </a:r>
            <a:r>
              <a:rPr dirty="0" sz="1600" spc="-50" b="1">
                <a:latin typeface="Times New Roman"/>
                <a:cs typeface="Times New Roman"/>
              </a:rPr>
              <a:t> </a:t>
            </a:r>
            <a:r>
              <a:rPr dirty="0" sz="1600" spc="-25" b="1">
                <a:latin typeface="Times New Roman"/>
                <a:cs typeface="Times New Roman"/>
              </a:rPr>
              <a:t>Task:</a:t>
            </a:r>
            <a:r>
              <a:rPr dirty="0" sz="1600" spc="-5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Let</a:t>
            </a:r>
            <a:r>
              <a:rPr dirty="0" sz="1600" spc="-5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students</a:t>
            </a:r>
            <a:r>
              <a:rPr dirty="0" sz="1600" spc="-5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design</a:t>
            </a:r>
            <a:r>
              <a:rPr dirty="0" sz="1600" spc="-5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their</a:t>
            </a:r>
            <a:r>
              <a:rPr dirty="0" sz="1600" spc="-5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own</a:t>
            </a:r>
            <a:r>
              <a:rPr dirty="0" sz="1600" spc="-5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name</a:t>
            </a:r>
            <a:r>
              <a:rPr dirty="0" sz="1600" spc="-5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banners</a:t>
            </a:r>
            <a:r>
              <a:rPr dirty="0" sz="1600" spc="-50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using variables.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70"/>
              </a:spcBef>
            </a:pP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900" spc="95">
                <a:latin typeface="MingLiU_HKSCS-ExtB"/>
                <a:cs typeface="MingLiU_HKSCS-ExtB"/>
              </a:rPr>
              <a:t>✅</a:t>
            </a:r>
            <a:r>
              <a:rPr dirty="0" sz="1900" spc="-555">
                <a:latin typeface="MingLiU_HKSCS-ExtB"/>
                <a:cs typeface="MingLiU_HKSCS-ExtB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Practice</a:t>
            </a:r>
            <a:r>
              <a:rPr dirty="0" sz="1600" spc="-85" b="1">
                <a:latin typeface="Times New Roman"/>
                <a:cs typeface="Times New Roman"/>
              </a:rPr>
              <a:t> </a:t>
            </a:r>
            <a:r>
              <a:rPr dirty="0" sz="1600" spc="-25" b="1">
                <a:latin typeface="Times New Roman"/>
                <a:cs typeface="Times New Roman"/>
              </a:rPr>
              <a:t>Tasks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for</a:t>
            </a:r>
            <a:r>
              <a:rPr dirty="0" sz="1600" spc="-45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Students: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8" name="object 8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25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/>
              <a:t>Md.</a:t>
            </a:r>
            <a:r>
              <a:rPr dirty="0" spc="55"/>
              <a:t> </a:t>
            </a:r>
            <a:r>
              <a:rPr dirty="0" spc="-25"/>
              <a:t>Tariqul</a:t>
            </a:r>
            <a:r>
              <a:rPr dirty="0" spc="60"/>
              <a:t> </a:t>
            </a:r>
            <a:r>
              <a:rPr dirty="0"/>
              <a:t>Islam,</a:t>
            </a:r>
            <a:r>
              <a:rPr dirty="0" spc="55"/>
              <a:t> </a:t>
            </a:r>
            <a:r>
              <a:rPr dirty="0" spc="-30"/>
              <a:t>Lecturer,</a:t>
            </a:r>
            <a:r>
              <a:rPr dirty="0" spc="60"/>
              <a:t> </a:t>
            </a:r>
            <a:r>
              <a:rPr dirty="0" spc="-20"/>
              <a:t>Department</a:t>
            </a:r>
            <a:r>
              <a:rPr dirty="0" spc="55"/>
              <a:t> </a:t>
            </a:r>
            <a:r>
              <a:rPr dirty="0"/>
              <a:t>of</a:t>
            </a:r>
            <a:r>
              <a:rPr dirty="0" spc="60"/>
              <a:t> CSE,</a:t>
            </a:r>
            <a:r>
              <a:rPr dirty="0" spc="55"/>
              <a:t> </a:t>
            </a:r>
            <a:r>
              <a:rPr dirty="0"/>
              <a:t>University</a:t>
            </a:r>
            <a:r>
              <a:rPr dirty="0" spc="60"/>
              <a:t> </a:t>
            </a:r>
            <a:r>
              <a:rPr dirty="0"/>
              <a:t>of</a:t>
            </a:r>
            <a:r>
              <a:rPr dirty="0" spc="60"/>
              <a:t> </a:t>
            </a:r>
            <a:r>
              <a:rPr dirty="0"/>
              <a:t>Global</a:t>
            </a:r>
            <a:r>
              <a:rPr dirty="0" spc="55"/>
              <a:t> </a:t>
            </a:r>
            <a:r>
              <a:rPr dirty="0"/>
              <a:t>Village</a:t>
            </a:r>
            <a:r>
              <a:rPr dirty="0" spc="60"/>
              <a:t> </a:t>
            </a:r>
            <a:r>
              <a:rPr dirty="0" spc="-10"/>
              <a:t>(UGV)</a:t>
            </a:r>
          </a:p>
        </p:txBody>
      </p:sp>
      <p:sp>
        <p:nvSpPr>
          <p:cNvPr id="9" name="object 9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25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 spc="-20"/>
              <a:t>Page:</a:t>
            </a:r>
            <a:r>
              <a:rPr dirty="0" spc="-10"/>
              <a:t> </a:t>
            </a:r>
            <a:r>
              <a:rPr dirty="0" spc="-40"/>
              <a:t>62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673100" y="888206"/>
            <a:ext cx="3493770" cy="28174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40665" indent="-227965">
              <a:lnSpc>
                <a:spcPct val="100000"/>
              </a:lnSpc>
              <a:spcBef>
                <a:spcPts val="100"/>
              </a:spcBef>
              <a:buAutoNum type="arabicPeriod"/>
              <a:tabLst>
                <a:tab pos="240665" algn="l"/>
              </a:tabLst>
            </a:pPr>
            <a:r>
              <a:rPr dirty="0" sz="1600" b="1">
                <a:latin typeface="Times New Roman"/>
                <a:cs typeface="Times New Roman"/>
              </a:rPr>
              <a:t>Write</a:t>
            </a:r>
            <a:r>
              <a:rPr dirty="0" sz="1600" spc="-5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a</a:t>
            </a:r>
            <a:r>
              <a:rPr dirty="0" sz="1600" spc="-4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shell</a:t>
            </a:r>
            <a:r>
              <a:rPr dirty="0" sz="1600" spc="-5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script</a:t>
            </a:r>
            <a:r>
              <a:rPr dirty="0" sz="1600" spc="-4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that</a:t>
            </a:r>
            <a:r>
              <a:rPr dirty="0" sz="1600" spc="-50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prints: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15"/>
              </a:spcBef>
              <a:buFont typeface="Times New Roman"/>
              <a:buAutoNum type="arabicPeriod"/>
            </a:pPr>
            <a:endParaRPr sz="1600">
              <a:latin typeface="Times New Roman"/>
              <a:cs typeface="Times New Roman"/>
            </a:endParaRPr>
          </a:p>
          <a:p>
            <a:pPr lvl="1" marL="699135" indent="-229235">
              <a:lnSpc>
                <a:spcPct val="100000"/>
              </a:lnSpc>
              <a:buFont typeface="Arial"/>
              <a:buChar char="○"/>
              <a:tabLst>
                <a:tab pos="699135" algn="l"/>
              </a:tabLst>
            </a:pPr>
            <a:r>
              <a:rPr dirty="0" sz="1600" spc="-35" b="1">
                <a:latin typeface="Times New Roman"/>
                <a:cs typeface="Times New Roman"/>
              </a:rPr>
              <a:t>Your</a:t>
            </a:r>
            <a:r>
              <a:rPr dirty="0" sz="1600" spc="-5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full</a:t>
            </a:r>
            <a:r>
              <a:rPr dirty="0" sz="1600" spc="-55" b="1">
                <a:latin typeface="Times New Roman"/>
                <a:cs typeface="Times New Roman"/>
              </a:rPr>
              <a:t> </a:t>
            </a:r>
            <a:r>
              <a:rPr dirty="0" sz="1600" spc="-20" b="1">
                <a:latin typeface="Times New Roman"/>
                <a:cs typeface="Times New Roman"/>
              </a:rPr>
              <a:t>name</a:t>
            </a:r>
            <a:endParaRPr sz="1600">
              <a:latin typeface="Times New Roman"/>
              <a:cs typeface="Times New Roman"/>
            </a:endParaRPr>
          </a:p>
          <a:p>
            <a:pPr lvl="1">
              <a:lnSpc>
                <a:spcPct val="100000"/>
              </a:lnSpc>
              <a:spcBef>
                <a:spcPts val="220"/>
              </a:spcBef>
              <a:buFont typeface="Arial"/>
              <a:buChar char="○"/>
            </a:pPr>
            <a:endParaRPr sz="1600">
              <a:latin typeface="Times New Roman"/>
              <a:cs typeface="Times New Roman"/>
            </a:endParaRPr>
          </a:p>
          <a:p>
            <a:pPr lvl="1" marL="699135" indent="-229235">
              <a:lnSpc>
                <a:spcPct val="100000"/>
              </a:lnSpc>
              <a:buFont typeface="Arial"/>
              <a:buChar char="○"/>
              <a:tabLst>
                <a:tab pos="699135" algn="l"/>
              </a:tabLst>
            </a:pPr>
            <a:r>
              <a:rPr dirty="0" sz="1600" spc="-35" b="1">
                <a:latin typeface="Times New Roman"/>
                <a:cs typeface="Times New Roman"/>
              </a:rPr>
              <a:t>Your</a:t>
            </a:r>
            <a:r>
              <a:rPr dirty="0" sz="1600" spc="-65" b="1">
                <a:latin typeface="Times New Roman"/>
                <a:cs typeface="Times New Roman"/>
              </a:rPr>
              <a:t> </a:t>
            </a:r>
            <a:r>
              <a:rPr dirty="0" sz="1600" spc="-25" b="1">
                <a:latin typeface="Times New Roman"/>
                <a:cs typeface="Times New Roman"/>
              </a:rPr>
              <a:t>age</a:t>
            </a:r>
            <a:endParaRPr sz="1600">
              <a:latin typeface="Times New Roman"/>
              <a:cs typeface="Times New Roman"/>
            </a:endParaRPr>
          </a:p>
          <a:p>
            <a:pPr lvl="1">
              <a:lnSpc>
                <a:spcPct val="100000"/>
              </a:lnSpc>
              <a:spcBef>
                <a:spcPts val="220"/>
              </a:spcBef>
              <a:buFont typeface="Arial"/>
              <a:buChar char="○"/>
            </a:pPr>
            <a:endParaRPr sz="1600">
              <a:latin typeface="Times New Roman"/>
              <a:cs typeface="Times New Roman"/>
            </a:endParaRPr>
          </a:p>
          <a:p>
            <a:pPr lvl="1" marL="699135" indent="-229235">
              <a:lnSpc>
                <a:spcPct val="100000"/>
              </a:lnSpc>
              <a:buFont typeface="Arial"/>
              <a:buChar char="○"/>
              <a:tabLst>
                <a:tab pos="699135" algn="l"/>
              </a:tabLst>
            </a:pPr>
            <a:r>
              <a:rPr dirty="0" sz="1600" spc="-35" b="1">
                <a:latin typeface="Times New Roman"/>
                <a:cs typeface="Times New Roman"/>
              </a:rPr>
              <a:t>Your</a:t>
            </a:r>
            <a:r>
              <a:rPr dirty="0" sz="1600" spc="-6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department</a:t>
            </a:r>
            <a:r>
              <a:rPr dirty="0" sz="1600" spc="-95" b="1">
                <a:latin typeface="Times New Roman"/>
                <a:cs typeface="Times New Roman"/>
              </a:rPr>
              <a:t> </a:t>
            </a:r>
            <a:r>
              <a:rPr dirty="0" sz="1600" spc="-20" b="1">
                <a:latin typeface="Times New Roman"/>
                <a:cs typeface="Times New Roman"/>
              </a:rPr>
              <a:t>name</a:t>
            </a:r>
            <a:endParaRPr sz="1600">
              <a:latin typeface="Times New Roman"/>
              <a:cs typeface="Times New Roman"/>
            </a:endParaRPr>
          </a:p>
          <a:p>
            <a:pPr lvl="1">
              <a:lnSpc>
                <a:spcPct val="100000"/>
              </a:lnSpc>
              <a:spcBef>
                <a:spcPts val="210"/>
              </a:spcBef>
              <a:buFont typeface="Arial"/>
              <a:buChar char="○"/>
            </a:pPr>
            <a:endParaRPr sz="1600">
              <a:latin typeface="Times New Roman"/>
              <a:cs typeface="Times New Roman"/>
            </a:endParaRPr>
          </a:p>
          <a:p>
            <a:pPr marL="240665" indent="-227965">
              <a:lnSpc>
                <a:spcPct val="100000"/>
              </a:lnSpc>
              <a:buAutoNum type="arabicPeriod"/>
              <a:tabLst>
                <a:tab pos="240665" algn="l"/>
              </a:tabLst>
            </a:pPr>
            <a:r>
              <a:rPr dirty="0" sz="1600" b="1">
                <a:latin typeface="Times New Roman"/>
                <a:cs typeface="Times New Roman"/>
              </a:rPr>
              <a:t>Add</a:t>
            </a:r>
            <a:r>
              <a:rPr dirty="0" sz="1600" spc="-2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a</a:t>
            </a:r>
            <a:r>
              <a:rPr dirty="0" sz="1600" spc="-2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banner</a:t>
            </a:r>
            <a:r>
              <a:rPr dirty="0" sz="1600" spc="-2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at</a:t>
            </a:r>
            <a:r>
              <a:rPr dirty="0" sz="1600" spc="-2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the</a:t>
            </a:r>
            <a:r>
              <a:rPr dirty="0" sz="1600" spc="-2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top</a:t>
            </a:r>
            <a:r>
              <a:rPr dirty="0" sz="1600" spc="-2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of</a:t>
            </a:r>
            <a:r>
              <a:rPr dirty="0" sz="1600" spc="-2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the</a:t>
            </a:r>
            <a:r>
              <a:rPr dirty="0" sz="1600" spc="-25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output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95"/>
              </a:spcBef>
              <a:buFont typeface="Times New Roman"/>
              <a:buAutoNum type="arabicPeriod"/>
            </a:pPr>
            <a:endParaRPr sz="1600">
              <a:latin typeface="Times New Roman"/>
              <a:cs typeface="Times New Roman"/>
            </a:endParaRPr>
          </a:p>
          <a:p>
            <a:pPr marL="240665" indent="-227965">
              <a:lnSpc>
                <a:spcPct val="100000"/>
              </a:lnSpc>
              <a:buAutoNum type="arabicPeriod"/>
              <a:tabLst>
                <a:tab pos="240665" algn="l"/>
              </a:tabLst>
            </a:pPr>
            <a:r>
              <a:rPr dirty="0" sz="1600" b="1">
                <a:latin typeface="Times New Roman"/>
                <a:cs typeface="Times New Roman"/>
              </a:rPr>
              <a:t>Save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the</a:t>
            </a:r>
            <a:r>
              <a:rPr dirty="0" sz="1600" spc="-3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file</a:t>
            </a:r>
            <a:r>
              <a:rPr dirty="0" sz="1600" spc="-3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as</a:t>
            </a:r>
            <a:r>
              <a:rPr dirty="0" sz="1600" spc="-30" b="1">
                <a:latin typeface="Times New Roman"/>
                <a:cs typeface="Times New Roman"/>
              </a:rPr>
              <a:t> </a:t>
            </a:r>
            <a:r>
              <a:rPr dirty="0" sz="1600" spc="-10" b="1">
                <a:solidFill>
                  <a:srgbClr val="178037"/>
                </a:solidFill>
                <a:latin typeface="Courier New"/>
                <a:cs typeface="Courier New"/>
              </a:rPr>
              <a:t>intro.sh</a:t>
            </a:r>
            <a:endParaRPr sz="1600">
              <a:latin typeface="Courier New"/>
              <a:cs typeface="Courier New"/>
            </a:endParaRPr>
          </a:p>
        </p:txBody>
      </p:sp>
      <p:sp>
        <p:nvSpPr>
          <p:cNvPr id="3" name="object 3" descr=""/>
          <p:cNvSpPr/>
          <p:nvPr/>
        </p:nvSpPr>
        <p:spPr>
          <a:xfrm>
            <a:off x="495300" y="4298972"/>
            <a:ext cx="6502400" cy="0"/>
          </a:xfrm>
          <a:custGeom>
            <a:avLst/>
            <a:gdLst/>
            <a:ahLst/>
            <a:cxnLst/>
            <a:rect l="l" t="t" r="r" b="b"/>
            <a:pathLst>
              <a:path w="6502400" h="0">
                <a:moveTo>
                  <a:pt x="0" y="0"/>
                </a:moveTo>
                <a:lnTo>
                  <a:pt x="6502400" y="0"/>
                </a:lnTo>
              </a:path>
            </a:pathLst>
          </a:custGeom>
          <a:ln w="12700">
            <a:solidFill>
              <a:srgbClr val="87878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 txBox="1"/>
          <p:nvPr/>
        </p:nvSpPr>
        <p:spPr>
          <a:xfrm>
            <a:off x="444500" y="6152455"/>
            <a:ext cx="2897505" cy="11156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600" b="1">
                <a:latin typeface="Times New Roman"/>
                <a:cs typeface="Times New Roman"/>
              </a:rPr>
              <a:t>echo</a:t>
            </a:r>
            <a:r>
              <a:rPr dirty="0" sz="1600" spc="-45" b="1">
                <a:latin typeface="Times New Roman"/>
                <a:cs typeface="Times New Roman"/>
              </a:rPr>
              <a:t> </a:t>
            </a:r>
            <a:r>
              <a:rPr dirty="0" sz="1600" b="1">
                <a:solidFill>
                  <a:srgbClr val="178037"/>
                </a:solidFill>
                <a:latin typeface="Courier New"/>
                <a:cs typeface="Courier New"/>
              </a:rPr>
              <a:t>"</a:t>
            </a:r>
            <a:r>
              <a:rPr dirty="0" sz="1600" b="1">
                <a:latin typeface="Times New Roman"/>
                <a:cs typeface="Times New Roman"/>
              </a:rPr>
              <a:t>enter</a:t>
            </a:r>
            <a:r>
              <a:rPr dirty="0" sz="1600" spc="-4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your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name</a:t>
            </a:r>
            <a:r>
              <a:rPr dirty="0" sz="1600" spc="-10" b="1">
                <a:solidFill>
                  <a:srgbClr val="178037"/>
                </a:solidFill>
                <a:latin typeface="Courier New"/>
                <a:cs typeface="Courier New"/>
              </a:rPr>
              <a:t>"</a:t>
            </a:r>
            <a:endParaRPr sz="1600">
              <a:latin typeface="Courier New"/>
              <a:cs typeface="Courier New"/>
            </a:endParaRPr>
          </a:p>
          <a:p>
            <a:pPr marL="12700">
              <a:lnSpc>
                <a:spcPct val="100000"/>
              </a:lnSpc>
              <a:spcBef>
                <a:spcPts val="1375"/>
              </a:spcBef>
            </a:pPr>
            <a:r>
              <a:rPr dirty="0" sz="1600" spc="-20" b="1">
                <a:latin typeface="Times New Roman"/>
                <a:cs typeface="Times New Roman"/>
              </a:rPr>
              <a:t>read</a:t>
            </a: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445"/>
              </a:spcBef>
            </a:pPr>
            <a:r>
              <a:rPr dirty="0" sz="1600" b="1">
                <a:latin typeface="Times New Roman"/>
                <a:cs typeface="Times New Roman"/>
              </a:rPr>
              <a:t>echo</a:t>
            </a:r>
            <a:r>
              <a:rPr dirty="0" sz="1600" spc="325" b="1">
                <a:latin typeface="Times New Roman"/>
                <a:cs typeface="Times New Roman"/>
              </a:rPr>
              <a:t> </a:t>
            </a:r>
            <a:r>
              <a:rPr dirty="0" sz="1600" b="1">
                <a:solidFill>
                  <a:srgbClr val="178037"/>
                </a:solidFill>
                <a:latin typeface="Courier New"/>
                <a:cs typeface="Courier New"/>
              </a:rPr>
              <a:t>"</a:t>
            </a:r>
            <a:r>
              <a:rPr dirty="0" sz="1600" b="1">
                <a:latin typeface="Times New Roman"/>
                <a:cs typeface="Times New Roman"/>
              </a:rPr>
              <a:t>YOur</a:t>
            </a:r>
            <a:r>
              <a:rPr dirty="0" sz="1600" spc="-2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Name</a:t>
            </a:r>
            <a:r>
              <a:rPr dirty="0" sz="1600" spc="-25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IS</a:t>
            </a:r>
            <a:r>
              <a:rPr dirty="0" sz="1600" spc="-10" b="1">
                <a:solidFill>
                  <a:srgbClr val="178037"/>
                </a:solidFill>
                <a:latin typeface="Courier New"/>
                <a:cs typeface="Courier New"/>
              </a:rPr>
              <a:t>"</a:t>
            </a:r>
            <a:r>
              <a:rPr dirty="0" sz="1600" spc="-565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$REPLY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6" name="object 6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25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/>
              <a:t>Md.</a:t>
            </a:r>
            <a:r>
              <a:rPr dirty="0" spc="55"/>
              <a:t> </a:t>
            </a:r>
            <a:r>
              <a:rPr dirty="0" spc="-25"/>
              <a:t>Tariqul</a:t>
            </a:r>
            <a:r>
              <a:rPr dirty="0" spc="60"/>
              <a:t> </a:t>
            </a:r>
            <a:r>
              <a:rPr dirty="0"/>
              <a:t>Islam,</a:t>
            </a:r>
            <a:r>
              <a:rPr dirty="0" spc="55"/>
              <a:t> </a:t>
            </a:r>
            <a:r>
              <a:rPr dirty="0" spc="-30"/>
              <a:t>Lecturer,</a:t>
            </a:r>
            <a:r>
              <a:rPr dirty="0" spc="60"/>
              <a:t> </a:t>
            </a:r>
            <a:r>
              <a:rPr dirty="0" spc="-20"/>
              <a:t>Department</a:t>
            </a:r>
            <a:r>
              <a:rPr dirty="0" spc="55"/>
              <a:t> </a:t>
            </a:r>
            <a:r>
              <a:rPr dirty="0"/>
              <a:t>of</a:t>
            </a:r>
            <a:r>
              <a:rPr dirty="0" spc="60"/>
              <a:t> CSE,</a:t>
            </a:r>
            <a:r>
              <a:rPr dirty="0" spc="55"/>
              <a:t> </a:t>
            </a:r>
            <a:r>
              <a:rPr dirty="0"/>
              <a:t>University</a:t>
            </a:r>
            <a:r>
              <a:rPr dirty="0" spc="60"/>
              <a:t> </a:t>
            </a:r>
            <a:r>
              <a:rPr dirty="0"/>
              <a:t>of</a:t>
            </a:r>
            <a:r>
              <a:rPr dirty="0" spc="60"/>
              <a:t> </a:t>
            </a:r>
            <a:r>
              <a:rPr dirty="0"/>
              <a:t>Global</a:t>
            </a:r>
            <a:r>
              <a:rPr dirty="0" spc="55"/>
              <a:t> </a:t>
            </a:r>
            <a:r>
              <a:rPr dirty="0"/>
              <a:t>Village</a:t>
            </a:r>
            <a:r>
              <a:rPr dirty="0" spc="60"/>
              <a:t> </a:t>
            </a:r>
            <a:r>
              <a:rPr dirty="0" spc="-10"/>
              <a:t>(UGV)</a:t>
            </a:r>
          </a:p>
        </p:txBody>
      </p:sp>
      <p:sp>
        <p:nvSpPr>
          <p:cNvPr id="7" name="object 7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25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 spc="-20"/>
              <a:t>Page:</a:t>
            </a:r>
            <a:r>
              <a:rPr dirty="0" spc="-10"/>
              <a:t> </a:t>
            </a:r>
            <a:r>
              <a:rPr dirty="0" spc="-40"/>
              <a:t>63</a:t>
            </a:r>
          </a:p>
        </p:txBody>
      </p:sp>
      <p:sp>
        <p:nvSpPr>
          <p:cNvPr id="5" name="object 5" descr=""/>
          <p:cNvSpPr txBox="1"/>
          <p:nvPr/>
        </p:nvSpPr>
        <p:spPr>
          <a:xfrm>
            <a:off x="444500" y="8249344"/>
            <a:ext cx="2701290" cy="11156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600" b="1">
                <a:latin typeface="Times New Roman"/>
                <a:cs typeface="Times New Roman"/>
              </a:rPr>
              <a:t>echo</a:t>
            </a:r>
            <a:r>
              <a:rPr dirty="0" sz="1600" spc="-45" b="1">
                <a:latin typeface="Times New Roman"/>
                <a:cs typeface="Times New Roman"/>
              </a:rPr>
              <a:t> </a:t>
            </a:r>
            <a:r>
              <a:rPr dirty="0" sz="1600" b="1">
                <a:solidFill>
                  <a:srgbClr val="178037"/>
                </a:solidFill>
                <a:latin typeface="Courier New"/>
                <a:cs typeface="Courier New"/>
              </a:rPr>
              <a:t>"</a:t>
            </a:r>
            <a:r>
              <a:rPr dirty="0" sz="1600" b="1">
                <a:latin typeface="Times New Roman"/>
                <a:cs typeface="Times New Roman"/>
              </a:rPr>
              <a:t>enter</a:t>
            </a:r>
            <a:r>
              <a:rPr dirty="0" sz="1600" spc="-4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your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name</a:t>
            </a:r>
            <a:r>
              <a:rPr dirty="0" sz="1600" spc="-10" b="1">
                <a:solidFill>
                  <a:srgbClr val="178037"/>
                </a:solidFill>
                <a:latin typeface="Courier New"/>
                <a:cs typeface="Courier New"/>
              </a:rPr>
              <a:t>"</a:t>
            </a:r>
            <a:endParaRPr sz="1600">
              <a:latin typeface="Courier New"/>
              <a:cs typeface="Courier New"/>
            </a:endParaRPr>
          </a:p>
          <a:p>
            <a:pPr marL="12700">
              <a:lnSpc>
                <a:spcPct val="100000"/>
              </a:lnSpc>
              <a:spcBef>
                <a:spcPts val="1375"/>
              </a:spcBef>
            </a:pPr>
            <a:r>
              <a:rPr dirty="0" sz="1600" b="1">
                <a:latin typeface="Times New Roman"/>
                <a:cs typeface="Times New Roman"/>
              </a:rPr>
              <a:t>read</a:t>
            </a:r>
            <a:r>
              <a:rPr dirty="0" sz="1600" spc="-60" b="1">
                <a:latin typeface="Times New Roman"/>
                <a:cs typeface="Times New Roman"/>
              </a:rPr>
              <a:t> </a:t>
            </a:r>
            <a:r>
              <a:rPr dirty="0" sz="1600" spc="-20" b="1">
                <a:latin typeface="Times New Roman"/>
                <a:cs typeface="Times New Roman"/>
              </a:rPr>
              <a:t>name</a:t>
            </a: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445"/>
              </a:spcBef>
            </a:pPr>
            <a:r>
              <a:rPr dirty="0" sz="1600" b="1">
                <a:latin typeface="Times New Roman"/>
                <a:cs typeface="Times New Roman"/>
              </a:rPr>
              <a:t>echo</a:t>
            </a:r>
            <a:r>
              <a:rPr dirty="0" sz="1600" spc="325" b="1">
                <a:latin typeface="Times New Roman"/>
                <a:cs typeface="Times New Roman"/>
              </a:rPr>
              <a:t> </a:t>
            </a:r>
            <a:r>
              <a:rPr dirty="0" sz="1600" b="1">
                <a:solidFill>
                  <a:srgbClr val="178037"/>
                </a:solidFill>
                <a:latin typeface="Courier New"/>
                <a:cs typeface="Courier New"/>
              </a:rPr>
              <a:t>"</a:t>
            </a:r>
            <a:r>
              <a:rPr dirty="0" sz="1600" b="1">
                <a:latin typeface="Times New Roman"/>
                <a:cs typeface="Times New Roman"/>
              </a:rPr>
              <a:t>YOur</a:t>
            </a:r>
            <a:r>
              <a:rPr dirty="0" sz="1600" spc="-2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Name</a:t>
            </a:r>
            <a:r>
              <a:rPr dirty="0" sz="1600" spc="-25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IS</a:t>
            </a:r>
            <a:r>
              <a:rPr dirty="0" sz="1600" spc="-10" b="1">
                <a:solidFill>
                  <a:srgbClr val="178037"/>
                </a:solidFill>
                <a:latin typeface="Courier New"/>
                <a:cs typeface="Courier New"/>
              </a:rPr>
              <a:t>"</a:t>
            </a:r>
            <a:r>
              <a:rPr dirty="0" sz="1600" spc="-565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600" spc="-20" b="1">
                <a:latin typeface="Times New Roman"/>
                <a:cs typeface="Times New Roman"/>
              </a:rPr>
              <a:t>$name</a:t>
            </a:r>
            <a:endParaRPr sz="1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495300" y="2774897"/>
            <a:ext cx="6502400" cy="0"/>
          </a:xfrm>
          <a:custGeom>
            <a:avLst/>
            <a:gdLst/>
            <a:ahLst/>
            <a:cxnLst/>
            <a:rect l="l" t="t" r="r" b="b"/>
            <a:pathLst>
              <a:path w="6502400" h="0">
                <a:moveTo>
                  <a:pt x="0" y="0"/>
                </a:moveTo>
                <a:lnTo>
                  <a:pt x="6502400" y="0"/>
                </a:lnTo>
              </a:path>
            </a:pathLst>
          </a:custGeom>
          <a:ln w="12700">
            <a:solidFill>
              <a:srgbClr val="87878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/>
          <p:nvPr/>
        </p:nvSpPr>
        <p:spPr>
          <a:xfrm>
            <a:off x="495300" y="4375138"/>
            <a:ext cx="6502400" cy="0"/>
          </a:xfrm>
          <a:custGeom>
            <a:avLst/>
            <a:gdLst/>
            <a:ahLst/>
            <a:cxnLst/>
            <a:rect l="l" t="t" r="r" b="b"/>
            <a:pathLst>
              <a:path w="6502400" h="0">
                <a:moveTo>
                  <a:pt x="0" y="0"/>
                </a:moveTo>
                <a:lnTo>
                  <a:pt x="6502400" y="0"/>
                </a:lnTo>
              </a:path>
            </a:pathLst>
          </a:custGeom>
          <a:ln w="12700">
            <a:solidFill>
              <a:srgbClr val="87878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/>
          <p:nvPr/>
        </p:nvSpPr>
        <p:spPr>
          <a:xfrm>
            <a:off x="495300" y="8616905"/>
            <a:ext cx="6502400" cy="0"/>
          </a:xfrm>
          <a:custGeom>
            <a:avLst/>
            <a:gdLst/>
            <a:ahLst/>
            <a:cxnLst/>
            <a:rect l="l" t="t" r="r" b="b"/>
            <a:pathLst>
              <a:path w="6502400" h="0">
                <a:moveTo>
                  <a:pt x="0" y="0"/>
                </a:moveTo>
                <a:lnTo>
                  <a:pt x="6502400" y="0"/>
                </a:lnTo>
              </a:path>
            </a:pathLst>
          </a:custGeom>
          <a:ln w="12700">
            <a:solidFill>
              <a:srgbClr val="87878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 descr=""/>
          <p:cNvSpPr txBox="1"/>
          <p:nvPr/>
        </p:nvSpPr>
        <p:spPr>
          <a:xfrm>
            <a:off x="444500" y="1316037"/>
            <a:ext cx="6574790" cy="81768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600" b="1">
                <a:latin typeface="Times New Roman"/>
                <a:cs typeface="Times New Roman"/>
              </a:rPr>
              <a:t>read</a:t>
            </a:r>
            <a:r>
              <a:rPr dirty="0" sz="1600" spc="-4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-</a:t>
            </a:r>
            <a:r>
              <a:rPr dirty="0" sz="1600" spc="-2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p</a:t>
            </a:r>
            <a:r>
              <a:rPr dirty="0" sz="1600" spc="-20" b="1">
                <a:latin typeface="Times New Roman"/>
                <a:cs typeface="Times New Roman"/>
              </a:rPr>
              <a:t> </a:t>
            </a:r>
            <a:r>
              <a:rPr dirty="0" sz="1600" b="1">
                <a:solidFill>
                  <a:srgbClr val="178037"/>
                </a:solidFill>
                <a:latin typeface="Courier New"/>
                <a:cs typeface="Courier New"/>
              </a:rPr>
              <a:t>"</a:t>
            </a:r>
            <a:r>
              <a:rPr dirty="0" sz="1600" b="1">
                <a:latin typeface="Times New Roman"/>
                <a:cs typeface="Times New Roman"/>
              </a:rPr>
              <a:t>echo</a:t>
            </a:r>
            <a:r>
              <a:rPr dirty="0" sz="1600" spc="-2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enter</a:t>
            </a:r>
            <a:r>
              <a:rPr dirty="0" sz="1600" spc="-2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your</a:t>
            </a:r>
            <a:r>
              <a:rPr dirty="0" sz="1600" spc="-25" b="1">
                <a:latin typeface="Times New Roman"/>
                <a:cs typeface="Times New Roman"/>
              </a:rPr>
              <a:t> </a:t>
            </a:r>
            <a:r>
              <a:rPr dirty="0" sz="1600" spc="-20" b="1">
                <a:latin typeface="Times New Roman"/>
                <a:cs typeface="Times New Roman"/>
              </a:rPr>
              <a:t>name</a:t>
            </a:r>
            <a:r>
              <a:rPr dirty="0" sz="1600" spc="-20" b="1">
                <a:solidFill>
                  <a:srgbClr val="178037"/>
                </a:solidFill>
                <a:latin typeface="Courier New"/>
                <a:cs typeface="Courier New"/>
              </a:rPr>
              <a:t>"</a:t>
            </a:r>
            <a:r>
              <a:rPr dirty="0" sz="1600" spc="-565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fullname</a:t>
            </a: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555"/>
              </a:spcBef>
            </a:pPr>
            <a:r>
              <a:rPr dirty="0" sz="1600" b="1">
                <a:latin typeface="Times New Roman"/>
                <a:cs typeface="Times New Roman"/>
              </a:rPr>
              <a:t>echo</a:t>
            </a:r>
            <a:r>
              <a:rPr dirty="0" sz="1600" spc="325" b="1">
                <a:latin typeface="Times New Roman"/>
                <a:cs typeface="Times New Roman"/>
              </a:rPr>
              <a:t> </a:t>
            </a:r>
            <a:r>
              <a:rPr dirty="0" sz="1600" b="1">
                <a:solidFill>
                  <a:srgbClr val="178037"/>
                </a:solidFill>
                <a:latin typeface="Courier New"/>
                <a:cs typeface="Courier New"/>
              </a:rPr>
              <a:t>"</a:t>
            </a:r>
            <a:r>
              <a:rPr dirty="0" sz="1600" b="1">
                <a:latin typeface="Times New Roman"/>
                <a:cs typeface="Times New Roman"/>
              </a:rPr>
              <a:t>YOur</a:t>
            </a:r>
            <a:r>
              <a:rPr dirty="0" sz="1600" spc="-2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Name</a:t>
            </a:r>
            <a:r>
              <a:rPr dirty="0" sz="1600" spc="-25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IS</a:t>
            </a:r>
            <a:r>
              <a:rPr dirty="0" sz="1600" spc="-10" b="1">
                <a:solidFill>
                  <a:srgbClr val="178037"/>
                </a:solidFill>
                <a:latin typeface="Courier New"/>
                <a:cs typeface="Courier New"/>
              </a:rPr>
              <a:t>"</a:t>
            </a:r>
            <a:r>
              <a:rPr dirty="0" sz="1600" spc="-565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$fullname</a:t>
            </a: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375"/>
              </a:spcBef>
            </a:pPr>
            <a:r>
              <a:rPr dirty="0" sz="1600" b="1">
                <a:latin typeface="Times New Roman"/>
                <a:cs typeface="Times New Roman"/>
              </a:rPr>
              <a:t>Lab: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User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Input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&amp;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Basic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Scripting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in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spc="-20" b="1">
                <a:latin typeface="Times New Roman"/>
                <a:cs typeface="Times New Roman"/>
              </a:rPr>
              <a:t>Bash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70"/>
              </a:spcBef>
            </a:pP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900" spc="1140">
                <a:latin typeface="Cambria"/>
                <a:cs typeface="Cambria"/>
              </a:rPr>
              <a:t>🎯</a:t>
            </a:r>
            <a:r>
              <a:rPr dirty="0" sz="1900" spc="-20">
                <a:latin typeface="Cambria"/>
                <a:cs typeface="Cambria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Objective:</a:t>
            </a:r>
            <a:endParaRPr sz="1600">
              <a:latin typeface="Times New Roman"/>
              <a:cs typeface="Times New Roman"/>
            </a:endParaRPr>
          </a:p>
          <a:p>
            <a:pPr marL="12700" marR="5080" indent="50165">
              <a:lnSpc>
                <a:spcPct val="106300"/>
              </a:lnSpc>
              <a:spcBef>
                <a:spcPts val="70"/>
              </a:spcBef>
            </a:pPr>
            <a:r>
              <a:rPr dirty="0" sz="1600" b="1">
                <a:latin typeface="Times New Roman"/>
                <a:cs typeface="Times New Roman"/>
              </a:rPr>
              <a:t>Learn</a:t>
            </a:r>
            <a:r>
              <a:rPr dirty="0" sz="1600" spc="-6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to</a:t>
            </a:r>
            <a:r>
              <a:rPr dirty="0" sz="1600" spc="-2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use</a:t>
            </a:r>
            <a:r>
              <a:rPr dirty="0" sz="1600" spc="-2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the</a:t>
            </a:r>
            <a:r>
              <a:rPr dirty="0" sz="1600" spc="-25" b="1">
                <a:latin typeface="Times New Roman"/>
                <a:cs typeface="Times New Roman"/>
              </a:rPr>
              <a:t> </a:t>
            </a:r>
            <a:r>
              <a:rPr dirty="0" sz="1600" spc="-20" b="1">
                <a:solidFill>
                  <a:srgbClr val="178037"/>
                </a:solidFill>
                <a:latin typeface="Courier New"/>
                <a:cs typeface="Courier New"/>
              </a:rPr>
              <a:t>echo</a:t>
            </a:r>
            <a:r>
              <a:rPr dirty="0" sz="1600" spc="-565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and</a:t>
            </a:r>
            <a:r>
              <a:rPr dirty="0" sz="1600" spc="-25" b="1">
                <a:latin typeface="Times New Roman"/>
                <a:cs typeface="Times New Roman"/>
              </a:rPr>
              <a:t> </a:t>
            </a:r>
            <a:r>
              <a:rPr dirty="0" sz="1600" spc="-20" b="1">
                <a:solidFill>
                  <a:srgbClr val="178037"/>
                </a:solidFill>
                <a:latin typeface="Courier New"/>
                <a:cs typeface="Courier New"/>
              </a:rPr>
              <a:t>read</a:t>
            </a:r>
            <a:r>
              <a:rPr dirty="0" sz="1600" spc="-565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commands</a:t>
            </a:r>
            <a:r>
              <a:rPr dirty="0" sz="1600" spc="-2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in</a:t>
            </a:r>
            <a:r>
              <a:rPr dirty="0" sz="1600" spc="-2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Linux</a:t>
            </a:r>
            <a:r>
              <a:rPr dirty="0" sz="1600" spc="-2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shell</a:t>
            </a:r>
            <a:r>
              <a:rPr dirty="0" sz="1600" spc="-25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scripting. </a:t>
            </a:r>
            <a:r>
              <a:rPr dirty="0" sz="1600" b="1">
                <a:latin typeface="Times New Roman"/>
                <a:cs typeface="Times New Roman"/>
              </a:rPr>
              <a:t>Understand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different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ways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to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take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input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and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display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output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using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variables. </a:t>
            </a:r>
            <a:r>
              <a:rPr dirty="0" sz="1600" b="1">
                <a:latin typeface="Times New Roman"/>
                <a:cs typeface="Times New Roman"/>
              </a:rPr>
              <a:t>Design</a:t>
            </a:r>
            <a:r>
              <a:rPr dirty="0" sz="1600" spc="-4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basic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banners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and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menus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in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scripts.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650"/>
              </a:spcBef>
            </a:pP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900" spc="1140">
                <a:latin typeface="Cambria"/>
                <a:cs typeface="Cambria"/>
              </a:rPr>
              <a:t>🛠</a:t>
            </a:r>
            <a:r>
              <a:rPr dirty="0" sz="1900" spc="-35">
                <a:latin typeface="Cambria"/>
                <a:cs typeface="Cambria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1.</a:t>
            </a:r>
            <a:r>
              <a:rPr dirty="0" sz="1600" spc="-1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Using</a:t>
            </a:r>
            <a:r>
              <a:rPr dirty="0" sz="1600" spc="-1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the</a:t>
            </a:r>
            <a:r>
              <a:rPr dirty="0" sz="1600" spc="-15" b="1">
                <a:latin typeface="Times New Roman"/>
                <a:cs typeface="Times New Roman"/>
              </a:rPr>
              <a:t> </a:t>
            </a:r>
            <a:r>
              <a:rPr dirty="0" sz="1600" spc="-20" b="1">
                <a:solidFill>
                  <a:srgbClr val="178037"/>
                </a:solidFill>
                <a:latin typeface="Courier New"/>
                <a:cs typeface="Courier New"/>
              </a:rPr>
              <a:t>echo</a:t>
            </a:r>
            <a:r>
              <a:rPr dirty="0" sz="1600" spc="-565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Command</a:t>
            </a:r>
            <a:endParaRPr sz="1600">
              <a:latin typeface="Times New Roman"/>
              <a:cs typeface="Times New Roman"/>
            </a:endParaRPr>
          </a:p>
          <a:p>
            <a:pPr marL="12700" marR="2815590">
              <a:lnSpc>
                <a:spcPct val="171600"/>
              </a:lnSpc>
              <a:spcBef>
                <a:spcPts val="125"/>
              </a:spcBef>
            </a:pPr>
            <a:r>
              <a:rPr dirty="0" sz="1600" b="1">
                <a:latin typeface="Times New Roman"/>
                <a:cs typeface="Times New Roman"/>
              </a:rPr>
              <a:t>The</a:t>
            </a:r>
            <a:r>
              <a:rPr dirty="0" sz="1600" spc="-55" b="1">
                <a:latin typeface="Times New Roman"/>
                <a:cs typeface="Times New Roman"/>
              </a:rPr>
              <a:t> </a:t>
            </a:r>
            <a:r>
              <a:rPr dirty="0" sz="1600" spc="-20" b="1">
                <a:solidFill>
                  <a:srgbClr val="178037"/>
                </a:solidFill>
                <a:latin typeface="Courier New"/>
                <a:cs typeface="Courier New"/>
              </a:rPr>
              <a:t>echo</a:t>
            </a:r>
            <a:r>
              <a:rPr dirty="0" sz="1600" spc="-565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command</a:t>
            </a:r>
            <a:r>
              <a:rPr dirty="0" sz="1600" spc="-3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is</a:t>
            </a:r>
            <a:r>
              <a:rPr dirty="0" sz="1600" spc="-3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used</a:t>
            </a:r>
            <a:r>
              <a:rPr dirty="0" sz="1600" spc="-2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to</a:t>
            </a:r>
            <a:r>
              <a:rPr dirty="0" sz="1600" spc="-3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display</a:t>
            </a:r>
            <a:r>
              <a:rPr dirty="0" sz="1600" spc="-30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text. </a:t>
            </a:r>
            <a:r>
              <a:rPr dirty="0" sz="1600" spc="-20" b="1">
                <a:latin typeface="Times New Roman"/>
                <a:cs typeface="Times New Roman"/>
              </a:rPr>
              <a:t>bash</a:t>
            </a: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265"/>
              </a:spcBef>
            </a:pPr>
            <a:r>
              <a:rPr dirty="0" sz="1600" spc="-10" b="1">
                <a:latin typeface="Times New Roman"/>
                <a:cs typeface="Times New Roman"/>
              </a:rPr>
              <a:t>CopyEdit</a:t>
            </a:r>
            <a:endParaRPr sz="1600">
              <a:latin typeface="Times New Roman"/>
              <a:cs typeface="Times New Roman"/>
            </a:endParaRPr>
          </a:p>
          <a:p>
            <a:pPr marL="12700" marR="4359275">
              <a:lnSpc>
                <a:spcPts val="3479"/>
              </a:lnSpc>
              <a:spcBef>
                <a:spcPts val="265"/>
              </a:spcBef>
            </a:pPr>
            <a:r>
              <a:rPr dirty="0" sz="1600" b="1">
                <a:solidFill>
                  <a:srgbClr val="178037"/>
                </a:solidFill>
                <a:latin typeface="Courier New"/>
                <a:cs typeface="Courier New"/>
              </a:rPr>
              <a:t>echo</a:t>
            </a:r>
            <a:r>
              <a:rPr dirty="0" sz="1600" spc="-70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600" b="1">
                <a:solidFill>
                  <a:srgbClr val="178037"/>
                </a:solidFill>
                <a:latin typeface="Courier New"/>
                <a:cs typeface="Courier New"/>
              </a:rPr>
              <a:t>hello</a:t>
            </a:r>
            <a:r>
              <a:rPr dirty="0" sz="1600" spc="-65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600" spc="-10" b="1">
                <a:solidFill>
                  <a:srgbClr val="178037"/>
                </a:solidFill>
                <a:latin typeface="Courier New"/>
                <a:cs typeface="Courier New"/>
              </a:rPr>
              <a:t>world </a:t>
            </a:r>
            <a:r>
              <a:rPr dirty="0" sz="1600" b="1">
                <a:solidFill>
                  <a:srgbClr val="178037"/>
                </a:solidFill>
                <a:latin typeface="Courier New"/>
                <a:cs typeface="Courier New"/>
              </a:rPr>
              <a:t>echo</a:t>
            </a:r>
            <a:r>
              <a:rPr dirty="0" sz="1600" spc="-75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600" b="1">
                <a:solidFill>
                  <a:srgbClr val="178037"/>
                </a:solidFill>
                <a:latin typeface="Courier New"/>
                <a:cs typeface="Courier New"/>
              </a:rPr>
              <a:t>"hello</a:t>
            </a:r>
            <a:r>
              <a:rPr dirty="0" sz="1600" spc="-75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600" spc="-10" b="1">
                <a:solidFill>
                  <a:srgbClr val="178037"/>
                </a:solidFill>
                <a:latin typeface="Courier New"/>
                <a:cs typeface="Courier New"/>
              </a:rPr>
              <a:t>world" </a:t>
            </a:r>
            <a:r>
              <a:rPr dirty="0" sz="1600" b="1">
                <a:solidFill>
                  <a:srgbClr val="178037"/>
                </a:solidFill>
                <a:latin typeface="Courier New"/>
                <a:cs typeface="Courier New"/>
              </a:rPr>
              <a:t>echo</a:t>
            </a:r>
            <a:r>
              <a:rPr dirty="0" sz="1600" spc="-75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600" b="1">
                <a:solidFill>
                  <a:srgbClr val="178037"/>
                </a:solidFill>
                <a:latin typeface="Courier New"/>
                <a:cs typeface="Courier New"/>
              </a:rPr>
              <a:t>'hello</a:t>
            </a:r>
            <a:r>
              <a:rPr dirty="0" sz="1600" spc="-75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600" spc="-10" b="1">
                <a:solidFill>
                  <a:srgbClr val="178037"/>
                </a:solidFill>
                <a:latin typeface="Courier New"/>
                <a:cs typeface="Courier New"/>
              </a:rPr>
              <a:t>world'</a:t>
            </a:r>
            <a:endParaRPr sz="1600">
              <a:latin typeface="Courier New"/>
              <a:cs typeface="Courier New"/>
            </a:endParaRPr>
          </a:p>
          <a:p>
            <a:pPr>
              <a:lnSpc>
                <a:spcPct val="100000"/>
              </a:lnSpc>
            </a:pPr>
            <a:endParaRPr sz="1600">
              <a:latin typeface="Courier New"/>
              <a:cs typeface="Courier New"/>
            </a:endParaRPr>
          </a:p>
          <a:p>
            <a:pPr>
              <a:lnSpc>
                <a:spcPct val="100000"/>
              </a:lnSpc>
              <a:spcBef>
                <a:spcPts val="550"/>
              </a:spcBef>
            </a:pPr>
            <a:endParaRPr sz="1600">
              <a:latin typeface="Courier New"/>
              <a:cs typeface="Courier New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600" b="1">
                <a:latin typeface="Times New Roman"/>
                <a:cs typeface="Times New Roman"/>
              </a:rPr>
              <a:t>Note:</a:t>
            </a:r>
            <a:r>
              <a:rPr dirty="0" sz="1600" spc="-4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Quotes</a:t>
            </a:r>
            <a:r>
              <a:rPr dirty="0" sz="1600" spc="-4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help</a:t>
            </a:r>
            <a:r>
              <a:rPr dirty="0" sz="1600" spc="-45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preserve</a:t>
            </a:r>
            <a:r>
              <a:rPr dirty="0" sz="1600" spc="-4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spacing</a:t>
            </a:r>
            <a:r>
              <a:rPr dirty="0" sz="1600" spc="-4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and</a:t>
            </a:r>
            <a:r>
              <a:rPr dirty="0" sz="1600" spc="-4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special</a:t>
            </a:r>
            <a:r>
              <a:rPr dirty="0" sz="1600" spc="-45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characters.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100"/>
              </a:spcBef>
            </a:pPr>
            <a:endParaRPr sz="1600">
              <a:latin typeface="Times New Roman"/>
              <a:cs typeface="Times New Roman"/>
            </a:endParaRPr>
          </a:p>
          <a:p>
            <a:pPr marL="12700" marR="4457065">
              <a:lnSpc>
                <a:spcPct val="152900"/>
              </a:lnSpc>
              <a:spcBef>
                <a:spcPts val="5"/>
              </a:spcBef>
            </a:pPr>
            <a:r>
              <a:rPr dirty="0" sz="1900" spc="1140">
                <a:latin typeface="Cambria"/>
                <a:cs typeface="Cambria"/>
              </a:rPr>
              <a:t>🛠</a:t>
            </a:r>
            <a:r>
              <a:rPr dirty="0" sz="1900" spc="-45">
                <a:latin typeface="Cambria"/>
                <a:cs typeface="Cambria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2.</a:t>
            </a:r>
            <a:r>
              <a:rPr dirty="0" sz="1600" spc="-3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Printing</a:t>
            </a:r>
            <a:r>
              <a:rPr dirty="0" sz="1600" spc="-30" b="1">
                <a:latin typeface="Times New Roman"/>
                <a:cs typeface="Times New Roman"/>
              </a:rPr>
              <a:t> </a:t>
            </a:r>
            <a:r>
              <a:rPr dirty="0" sz="1600" spc="-135" b="1">
                <a:latin typeface="Times New Roman"/>
                <a:cs typeface="Times New Roman"/>
              </a:rPr>
              <a:t>Variables </a:t>
            </a:r>
            <a:r>
              <a:rPr dirty="0" sz="1600" b="1">
                <a:latin typeface="Times New Roman"/>
                <a:cs typeface="Times New Roman"/>
              </a:rPr>
              <a:t>String</a:t>
            </a:r>
            <a:r>
              <a:rPr dirty="0" sz="1600" spc="-55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Variable: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6" name="object 6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25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/>
              <a:t>Md.</a:t>
            </a:r>
            <a:r>
              <a:rPr dirty="0" spc="55"/>
              <a:t> </a:t>
            </a:r>
            <a:r>
              <a:rPr dirty="0" spc="-25"/>
              <a:t>Tariqul</a:t>
            </a:r>
            <a:r>
              <a:rPr dirty="0" spc="60"/>
              <a:t> </a:t>
            </a:r>
            <a:r>
              <a:rPr dirty="0"/>
              <a:t>Islam,</a:t>
            </a:r>
            <a:r>
              <a:rPr dirty="0" spc="55"/>
              <a:t> </a:t>
            </a:r>
            <a:r>
              <a:rPr dirty="0" spc="-30"/>
              <a:t>Lecturer,</a:t>
            </a:r>
            <a:r>
              <a:rPr dirty="0" spc="60"/>
              <a:t> </a:t>
            </a:r>
            <a:r>
              <a:rPr dirty="0" spc="-20"/>
              <a:t>Department</a:t>
            </a:r>
            <a:r>
              <a:rPr dirty="0" spc="55"/>
              <a:t> </a:t>
            </a:r>
            <a:r>
              <a:rPr dirty="0"/>
              <a:t>of</a:t>
            </a:r>
            <a:r>
              <a:rPr dirty="0" spc="60"/>
              <a:t> CSE,</a:t>
            </a:r>
            <a:r>
              <a:rPr dirty="0" spc="55"/>
              <a:t> </a:t>
            </a:r>
            <a:r>
              <a:rPr dirty="0"/>
              <a:t>University</a:t>
            </a:r>
            <a:r>
              <a:rPr dirty="0" spc="60"/>
              <a:t> </a:t>
            </a:r>
            <a:r>
              <a:rPr dirty="0"/>
              <a:t>of</a:t>
            </a:r>
            <a:r>
              <a:rPr dirty="0" spc="60"/>
              <a:t> </a:t>
            </a:r>
            <a:r>
              <a:rPr dirty="0"/>
              <a:t>Global</a:t>
            </a:r>
            <a:r>
              <a:rPr dirty="0" spc="55"/>
              <a:t> </a:t>
            </a:r>
            <a:r>
              <a:rPr dirty="0"/>
              <a:t>Village</a:t>
            </a:r>
            <a:r>
              <a:rPr dirty="0" spc="60"/>
              <a:t> </a:t>
            </a:r>
            <a:r>
              <a:rPr dirty="0" spc="-10"/>
              <a:t>(UGV)</a:t>
            </a:r>
          </a:p>
        </p:txBody>
      </p:sp>
      <p:sp>
        <p:nvSpPr>
          <p:cNvPr id="7" name="object 7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25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 spc="-20"/>
              <a:t>Page:</a:t>
            </a:r>
            <a:r>
              <a:rPr dirty="0" spc="-10"/>
              <a:t> </a:t>
            </a:r>
            <a:r>
              <a:rPr dirty="0" spc="-40"/>
              <a:t>64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444500" y="888206"/>
            <a:ext cx="3195320" cy="40449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600" spc="-20" b="1">
                <a:latin typeface="Times New Roman"/>
                <a:cs typeface="Times New Roman"/>
              </a:rPr>
              <a:t>bash</a:t>
            </a: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265"/>
              </a:spcBef>
            </a:pPr>
            <a:r>
              <a:rPr dirty="0" sz="1600" spc="-10" b="1">
                <a:latin typeface="Times New Roman"/>
                <a:cs typeface="Times New Roman"/>
              </a:rPr>
              <a:t>CopyEdit</a:t>
            </a: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445"/>
              </a:spcBef>
            </a:pPr>
            <a:r>
              <a:rPr dirty="0" sz="1600" b="1">
                <a:solidFill>
                  <a:srgbClr val="178037"/>
                </a:solidFill>
                <a:latin typeface="Courier New"/>
                <a:cs typeface="Courier New"/>
              </a:rPr>
              <a:t>name="Nujao</a:t>
            </a:r>
            <a:r>
              <a:rPr dirty="0" sz="1600" spc="-165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600" spc="-20" b="1">
                <a:solidFill>
                  <a:srgbClr val="178037"/>
                </a:solidFill>
                <a:latin typeface="Courier New"/>
                <a:cs typeface="Courier New"/>
              </a:rPr>
              <a:t>Mia"</a:t>
            </a:r>
            <a:endParaRPr sz="1600">
              <a:latin typeface="Courier New"/>
              <a:cs typeface="Courier New"/>
            </a:endParaRPr>
          </a:p>
          <a:p>
            <a:pPr marL="12700">
              <a:lnSpc>
                <a:spcPct val="100000"/>
              </a:lnSpc>
              <a:spcBef>
                <a:spcPts val="1560"/>
              </a:spcBef>
            </a:pPr>
            <a:r>
              <a:rPr dirty="0" sz="1600" b="1">
                <a:solidFill>
                  <a:srgbClr val="178037"/>
                </a:solidFill>
                <a:latin typeface="Courier New"/>
                <a:cs typeface="Courier New"/>
              </a:rPr>
              <a:t>echo</a:t>
            </a:r>
            <a:r>
              <a:rPr dirty="0" sz="1600" spc="-50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600" b="1">
                <a:solidFill>
                  <a:srgbClr val="178037"/>
                </a:solidFill>
                <a:latin typeface="Courier New"/>
                <a:cs typeface="Courier New"/>
              </a:rPr>
              <a:t>"My</a:t>
            </a:r>
            <a:r>
              <a:rPr dirty="0" sz="1600" spc="-50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600" b="1">
                <a:solidFill>
                  <a:srgbClr val="178037"/>
                </a:solidFill>
                <a:latin typeface="Courier New"/>
                <a:cs typeface="Courier New"/>
              </a:rPr>
              <a:t>name</a:t>
            </a:r>
            <a:r>
              <a:rPr dirty="0" sz="1600" spc="-45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600" b="1">
                <a:solidFill>
                  <a:srgbClr val="178037"/>
                </a:solidFill>
                <a:latin typeface="Courier New"/>
                <a:cs typeface="Courier New"/>
              </a:rPr>
              <a:t>is</a:t>
            </a:r>
            <a:r>
              <a:rPr dirty="0" sz="1600" spc="-50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600" spc="-10" b="1">
                <a:solidFill>
                  <a:srgbClr val="178037"/>
                </a:solidFill>
                <a:latin typeface="Courier New"/>
                <a:cs typeface="Courier New"/>
              </a:rPr>
              <a:t>$name"</a:t>
            </a:r>
            <a:endParaRPr sz="1600">
              <a:latin typeface="Courier New"/>
              <a:cs typeface="Courier New"/>
            </a:endParaRPr>
          </a:p>
          <a:p>
            <a:pPr>
              <a:lnSpc>
                <a:spcPct val="100000"/>
              </a:lnSpc>
            </a:pPr>
            <a:endParaRPr sz="1600">
              <a:latin typeface="Courier New"/>
              <a:cs typeface="Courier New"/>
            </a:endParaRPr>
          </a:p>
          <a:p>
            <a:pPr>
              <a:lnSpc>
                <a:spcPct val="100000"/>
              </a:lnSpc>
              <a:spcBef>
                <a:spcPts val="935"/>
              </a:spcBef>
            </a:pPr>
            <a:endParaRPr sz="1600">
              <a:latin typeface="Courier New"/>
              <a:cs typeface="Courier New"/>
            </a:endParaRPr>
          </a:p>
          <a:p>
            <a:pPr marL="12700">
              <a:lnSpc>
                <a:spcPct val="100000"/>
              </a:lnSpc>
            </a:pPr>
            <a:r>
              <a:rPr dirty="0" sz="1600" b="1">
                <a:latin typeface="Times New Roman"/>
                <a:cs typeface="Times New Roman"/>
              </a:rPr>
              <a:t>Integer</a:t>
            </a:r>
            <a:r>
              <a:rPr dirty="0" sz="1600" spc="-70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Variable:</a:t>
            </a:r>
            <a:endParaRPr sz="1600">
              <a:latin typeface="Times New Roman"/>
              <a:cs typeface="Times New Roman"/>
            </a:endParaRPr>
          </a:p>
          <a:p>
            <a:pPr marL="12700" marR="2339340">
              <a:lnSpc>
                <a:spcPct val="165900"/>
              </a:lnSpc>
            </a:pPr>
            <a:r>
              <a:rPr dirty="0" sz="1600" spc="-20" b="1">
                <a:latin typeface="Times New Roman"/>
                <a:cs typeface="Times New Roman"/>
              </a:rPr>
              <a:t>bash </a:t>
            </a:r>
            <a:r>
              <a:rPr dirty="0" sz="1600" spc="-10" b="1">
                <a:latin typeface="Times New Roman"/>
                <a:cs typeface="Times New Roman"/>
              </a:rPr>
              <a:t>CopyEdit</a:t>
            </a: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445"/>
              </a:spcBef>
            </a:pPr>
            <a:r>
              <a:rPr dirty="0" sz="1600" spc="-10" b="1">
                <a:solidFill>
                  <a:srgbClr val="178037"/>
                </a:solidFill>
                <a:latin typeface="Courier New"/>
                <a:cs typeface="Courier New"/>
              </a:rPr>
              <a:t>age=25</a:t>
            </a:r>
            <a:endParaRPr sz="1600">
              <a:latin typeface="Courier New"/>
              <a:cs typeface="Courier New"/>
            </a:endParaRPr>
          </a:p>
          <a:p>
            <a:pPr marL="12700">
              <a:lnSpc>
                <a:spcPct val="100000"/>
              </a:lnSpc>
              <a:spcBef>
                <a:spcPts val="1560"/>
              </a:spcBef>
            </a:pPr>
            <a:r>
              <a:rPr dirty="0" sz="1600" b="1">
                <a:solidFill>
                  <a:srgbClr val="178037"/>
                </a:solidFill>
                <a:latin typeface="Courier New"/>
                <a:cs typeface="Courier New"/>
              </a:rPr>
              <a:t>echo</a:t>
            </a:r>
            <a:r>
              <a:rPr dirty="0" sz="1600" spc="-50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600" b="1">
                <a:solidFill>
                  <a:srgbClr val="178037"/>
                </a:solidFill>
                <a:latin typeface="Courier New"/>
                <a:cs typeface="Courier New"/>
              </a:rPr>
              <a:t>"I</a:t>
            </a:r>
            <a:r>
              <a:rPr dirty="0" sz="1600" spc="-50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600" b="1">
                <a:solidFill>
                  <a:srgbClr val="178037"/>
                </a:solidFill>
                <a:latin typeface="Courier New"/>
                <a:cs typeface="Courier New"/>
              </a:rPr>
              <a:t>am</a:t>
            </a:r>
            <a:r>
              <a:rPr dirty="0" sz="1600" spc="-50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600" b="1">
                <a:solidFill>
                  <a:srgbClr val="178037"/>
                </a:solidFill>
                <a:latin typeface="Courier New"/>
                <a:cs typeface="Courier New"/>
              </a:rPr>
              <a:t>$age</a:t>
            </a:r>
            <a:r>
              <a:rPr dirty="0" sz="1600" spc="-50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600" b="1">
                <a:solidFill>
                  <a:srgbClr val="178037"/>
                </a:solidFill>
                <a:latin typeface="Courier New"/>
                <a:cs typeface="Courier New"/>
              </a:rPr>
              <a:t>years</a:t>
            </a:r>
            <a:r>
              <a:rPr dirty="0" sz="1600" spc="-50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600" spc="-20" b="1">
                <a:solidFill>
                  <a:srgbClr val="178037"/>
                </a:solidFill>
                <a:latin typeface="Courier New"/>
                <a:cs typeface="Courier New"/>
              </a:rPr>
              <a:t>old"</a:t>
            </a:r>
            <a:endParaRPr sz="1600">
              <a:latin typeface="Courier New"/>
              <a:cs typeface="Courier New"/>
            </a:endParaRPr>
          </a:p>
        </p:txBody>
      </p:sp>
      <p:sp>
        <p:nvSpPr>
          <p:cNvPr id="3" name="object 3" descr=""/>
          <p:cNvSpPr/>
          <p:nvPr/>
        </p:nvSpPr>
        <p:spPr>
          <a:xfrm>
            <a:off x="495300" y="5683212"/>
            <a:ext cx="6502400" cy="0"/>
          </a:xfrm>
          <a:custGeom>
            <a:avLst/>
            <a:gdLst/>
            <a:ahLst/>
            <a:cxnLst/>
            <a:rect l="l" t="t" r="r" b="b"/>
            <a:pathLst>
              <a:path w="6502400" h="0">
                <a:moveTo>
                  <a:pt x="0" y="0"/>
                </a:moveTo>
                <a:lnTo>
                  <a:pt x="6502400" y="0"/>
                </a:lnTo>
              </a:path>
            </a:pathLst>
          </a:custGeom>
          <a:ln w="12700">
            <a:solidFill>
              <a:srgbClr val="87878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 txBox="1"/>
          <p:nvPr/>
        </p:nvSpPr>
        <p:spPr>
          <a:xfrm>
            <a:off x="444500" y="5876180"/>
            <a:ext cx="3195320" cy="37058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900" spc="1140">
                <a:latin typeface="Cambria"/>
                <a:cs typeface="Cambria"/>
              </a:rPr>
              <a:t>🛠</a:t>
            </a:r>
            <a:r>
              <a:rPr dirty="0" sz="1900" spc="-45">
                <a:latin typeface="Cambria"/>
                <a:cs typeface="Cambria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3.</a:t>
            </a:r>
            <a:r>
              <a:rPr dirty="0" sz="1600" spc="-2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User</a:t>
            </a:r>
            <a:r>
              <a:rPr dirty="0" sz="1600" spc="-2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Input</a:t>
            </a:r>
            <a:r>
              <a:rPr dirty="0" sz="1600" spc="-2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with</a:t>
            </a:r>
            <a:r>
              <a:rPr dirty="0" sz="1600" spc="-25" b="1">
                <a:latin typeface="Times New Roman"/>
                <a:cs typeface="Times New Roman"/>
              </a:rPr>
              <a:t> </a:t>
            </a:r>
            <a:r>
              <a:rPr dirty="0" sz="1600" spc="-20" b="1">
                <a:solidFill>
                  <a:srgbClr val="178037"/>
                </a:solidFill>
                <a:latin typeface="Courier New"/>
                <a:cs typeface="Courier New"/>
              </a:rPr>
              <a:t>read</a:t>
            </a:r>
            <a:endParaRPr sz="1600">
              <a:latin typeface="Courier New"/>
              <a:cs typeface="Courier New"/>
            </a:endParaRPr>
          </a:p>
          <a:p>
            <a:pPr marL="12700">
              <a:lnSpc>
                <a:spcPct val="100000"/>
              </a:lnSpc>
              <a:spcBef>
                <a:spcPts val="1495"/>
              </a:spcBef>
            </a:pPr>
            <a:r>
              <a:rPr dirty="0" sz="1600" b="1">
                <a:latin typeface="Times New Roman"/>
                <a:cs typeface="Times New Roman"/>
              </a:rPr>
              <a:t>Using</a:t>
            </a:r>
            <a:r>
              <a:rPr dirty="0" sz="1600" spc="-5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default</a:t>
            </a:r>
            <a:r>
              <a:rPr dirty="0" sz="1600" spc="-50" b="1">
                <a:latin typeface="Times New Roman"/>
                <a:cs typeface="Times New Roman"/>
              </a:rPr>
              <a:t> </a:t>
            </a:r>
            <a:r>
              <a:rPr dirty="0" sz="1600" spc="-10" b="1">
                <a:solidFill>
                  <a:srgbClr val="178037"/>
                </a:solidFill>
                <a:latin typeface="Courier New"/>
                <a:cs typeface="Courier New"/>
              </a:rPr>
              <a:t>$REPLY</a:t>
            </a:r>
            <a:r>
              <a:rPr dirty="0" sz="1600" spc="-10" b="1">
                <a:latin typeface="Times New Roman"/>
                <a:cs typeface="Times New Roman"/>
              </a:rPr>
              <a:t>:</a:t>
            </a:r>
            <a:endParaRPr sz="1600">
              <a:latin typeface="Times New Roman"/>
              <a:cs typeface="Times New Roman"/>
            </a:endParaRPr>
          </a:p>
          <a:p>
            <a:pPr marL="12700" marR="2339340">
              <a:lnSpc>
                <a:spcPct val="165900"/>
              </a:lnSpc>
              <a:spcBef>
                <a:spcPts val="110"/>
              </a:spcBef>
            </a:pPr>
            <a:r>
              <a:rPr dirty="0" sz="1600" spc="-20" b="1">
                <a:latin typeface="Times New Roman"/>
                <a:cs typeface="Times New Roman"/>
              </a:rPr>
              <a:t>bash </a:t>
            </a:r>
            <a:r>
              <a:rPr dirty="0" sz="1600" spc="-10" b="1">
                <a:latin typeface="Times New Roman"/>
                <a:cs typeface="Times New Roman"/>
              </a:rPr>
              <a:t>CopyEdit</a:t>
            </a:r>
            <a:endParaRPr sz="1600">
              <a:latin typeface="Times New Roman"/>
              <a:cs typeface="Times New Roman"/>
            </a:endParaRPr>
          </a:p>
          <a:p>
            <a:pPr marL="12700" marR="492125">
              <a:lnSpc>
                <a:spcPts val="3479"/>
              </a:lnSpc>
              <a:spcBef>
                <a:spcPts val="265"/>
              </a:spcBef>
            </a:pPr>
            <a:r>
              <a:rPr dirty="0" sz="1600" b="1">
                <a:solidFill>
                  <a:srgbClr val="178037"/>
                </a:solidFill>
                <a:latin typeface="Courier New"/>
                <a:cs typeface="Courier New"/>
              </a:rPr>
              <a:t>echo</a:t>
            </a:r>
            <a:r>
              <a:rPr dirty="0" sz="1600" spc="-70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600" b="1">
                <a:solidFill>
                  <a:srgbClr val="178037"/>
                </a:solidFill>
                <a:latin typeface="Courier New"/>
                <a:cs typeface="Courier New"/>
              </a:rPr>
              <a:t>"Enter</a:t>
            </a:r>
            <a:r>
              <a:rPr dirty="0" sz="1600" spc="-70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600" b="1">
                <a:solidFill>
                  <a:srgbClr val="178037"/>
                </a:solidFill>
                <a:latin typeface="Courier New"/>
                <a:cs typeface="Courier New"/>
              </a:rPr>
              <a:t>your</a:t>
            </a:r>
            <a:r>
              <a:rPr dirty="0" sz="1600" spc="-65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600" spc="-10" b="1">
                <a:solidFill>
                  <a:srgbClr val="178037"/>
                </a:solidFill>
                <a:latin typeface="Courier New"/>
                <a:cs typeface="Courier New"/>
              </a:rPr>
              <a:t>name" </a:t>
            </a:r>
            <a:r>
              <a:rPr dirty="0" sz="1600" spc="-20" b="1">
                <a:solidFill>
                  <a:srgbClr val="178037"/>
                </a:solidFill>
                <a:latin typeface="Courier New"/>
                <a:cs typeface="Courier New"/>
              </a:rPr>
              <a:t>read</a:t>
            </a:r>
            <a:endParaRPr sz="1600">
              <a:latin typeface="Courier New"/>
              <a:cs typeface="Courier New"/>
            </a:endParaRPr>
          </a:p>
          <a:p>
            <a:pPr marL="12700">
              <a:lnSpc>
                <a:spcPct val="100000"/>
              </a:lnSpc>
              <a:spcBef>
                <a:spcPts val="1175"/>
              </a:spcBef>
            </a:pPr>
            <a:r>
              <a:rPr dirty="0" sz="1600" b="1">
                <a:solidFill>
                  <a:srgbClr val="178037"/>
                </a:solidFill>
                <a:latin typeface="Courier New"/>
                <a:cs typeface="Courier New"/>
              </a:rPr>
              <a:t>echo</a:t>
            </a:r>
            <a:r>
              <a:rPr dirty="0" sz="1600" spc="-55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600" b="1">
                <a:solidFill>
                  <a:srgbClr val="178037"/>
                </a:solidFill>
                <a:latin typeface="Courier New"/>
                <a:cs typeface="Courier New"/>
              </a:rPr>
              <a:t>"Your</a:t>
            </a:r>
            <a:r>
              <a:rPr dirty="0" sz="1600" spc="-55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600" b="1">
                <a:solidFill>
                  <a:srgbClr val="178037"/>
                </a:solidFill>
                <a:latin typeface="Courier New"/>
                <a:cs typeface="Courier New"/>
              </a:rPr>
              <a:t>Name</a:t>
            </a:r>
            <a:r>
              <a:rPr dirty="0" sz="1600" spc="-55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600" b="1">
                <a:solidFill>
                  <a:srgbClr val="178037"/>
                </a:solidFill>
                <a:latin typeface="Courier New"/>
                <a:cs typeface="Courier New"/>
              </a:rPr>
              <a:t>Is</a:t>
            </a:r>
            <a:r>
              <a:rPr dirty="0" sz="1600" spc="-55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600" spc="-10" b="1">
                <a:solidFill>
                  <a:srgbClr val="178037"/>
                </a:solidFill>
                <a:latin typeface="Courier New"/>
                <a:cs typeface="Courier New"/>
              </a:rPr>
              <a:t>$REPLY"</a:t>
            </a:r>
            <a:endParaRPr sz="1600">
              <a:latin typeface="Courier New"/>
              <a:cs typeface="Courier New"/>
            </a:endParaRPr>
          </a:p>
          <a:p>
            <a:pPr>
              <a:lnSpc>
                <a:spcPct val="100000"/>
              </a:lnSpc>
            </a:pPr>
            <a:endParaRPr sz="1600">
              <a:latin typeface="Courier New"/>
              <a:cs typeface="Courier New"/>
            </a:endParaRPr>
          </a:p>
          <a:p>
            <a:pPr>
              <a:lnSpc>
                <a:spcPct val="100000"/>
              </a:lnSpc>
              <a:spcBef>
                <a:spcPts val="935"/>
              </a:spcBef>
            </a:pPr>
            <a:endParaRPr sz="1600">
              <a:latin typeface="Courier New"/>
              <a:cs typeface="Courier New"/>
            </a:endParaRPr>
          </a:p>
          <a:p>
            <a:pPr marL="12700">
              <a:lnSpc>
                <a:spcPct val="100000"/>
              </a:lnSpc>
            </a:pPr>
            <a:r>
              <a:rPr dirty="0" sz="1600" b="1">
                <a:latin typeface="Times New Roman"/>
                <a:cs typeface="Times New Roman"/>
              </a:rPr>
              <a:t>Using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a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custom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variable: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5" name="object 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25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/>
              <a:t>Md.</a:t>
            </a:r>
            <a:r>
              <a:rPr dirty="0" spc="55"/>
              <a:t> </a:t>
            </a:r>
            <a:r>
              <a:rPr dirty="0" spc="-25"/>
              <a:t>Tariqul</a:t>
            </a:r>
            <a:r>
              <a:rPr dirty="0" spc="60"/>
              <a:t> </a:t>
            </a:r>
            <a:r>
              <a:rPr dirty="0"/>
              <a:t>Islam,</a:t>
            </a:r>
            <a:r>
              <a:rPr dirty="0" spc="55"/>
              <a:t> </a:t>
            </a:r>
            <a:r>
              <a:rPr dirty="0" spc="-30"/>
              <a:t>Lecturer,</a:t>
            </a:r>
            <a:r>
              <a:rPr dirty="0" spc="60"/>
              <a:t> </a:t>
            </a:r>
            <a:r>
              <a:rPr dirty="0" spc="-20"/>
              <a:t>Department</a:t>
            </a:r>
            <a:r>
              <a:rPr dirty="0" spc="55"/>
              <a:t> </a:t>
            </a:r>
            <a:r>
              <a:rPr dirty="0"/>
              <a:t>of</a:t>
            </a:r>
            <a:r>
              <a:rPr dirty="0" spc="60"/>
              <a:t> CSE,</a:t>
            </a:r>
            <a:r>
              <a:rPr dirty="0" spc="55"/>
              <a:t> </a:t>
            </a:r>
            <a:r>
              <a:rPr dirty="0"/>
              <a:t>University</a:t>
            </a:r>
            <a:r>
              <a:rPr dirty="0" spc="60"/>
              <a:t> </a:t>
            </a:r>
            <a:r>
              <a:rPr dirty="0"/>
              <a:t>of</a:t>
            </a:r>
            <a:r>
              <a:rPr dirty="0" spc="60"/>
              <a:t> </a:t>
            </a:r>
            <a:r>
              <a:rPr dirty="0"/>
              <a:t>Global</a:t>
            </a:r>
            <a:r>
              <a:rPr dirty="0" spc="55"/>
              <a:t> </a:t>
            </a:r>
            <a:r>
              <a:rPr dirty="0"/>
              <a:t>Village</a:t>
            </a:r>
            <a:r>
              <a:rPr dirty="0" spc="60"/>
              <a:t> </a:t>
            </a:r>
            <a:r>
              <a:rPr dirty="0" spc="-10"/>
              <a:t>(UGV)</a:t>
            </a:r>
          </a:p>
        </p:txBody>
      </p:sp>
      <p:sp>
        <p:nvSpPr>
          <p:cNvPr id="6" name="object 6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25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 spc="-20"/>
              <a:t>Page:</a:t>
            </a:r>
            <a:r>
              <a:rPr dirty="0" spc="-10"/>
              <a:t> </a:t>
            </a:r>
            <a:r>
              <a:rPr dirty="0" spc="-40"/>
              <a:t>65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444500" y="888206"/>
            <a:ext cx="4414520" cy="45237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600" spc="-20" b="1">
                <a:latin typeface="Times New Roman"/>
                <a:cs typeface="Times New Roman"/>
              </a:rPr>
              <a:t>bash</a:t>
            </a: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265"/>
              </a:spcBef>
            </a:pPr>
            <a:r>
              <a:rPr dirty="0" sz="1600" spc="-10" b="1">
                <a:latin typeface="Times New Roman"/>
                <a:cs typeface="Times New Roman"/>
              </a:rPr>
              <a:t>CopyEdit</a:t>
            </a:r>
            <a:endParaRPr sz="1600">
              <a:latin typeface="Times New Roman"/>
              <a:cs typeface="Times New Roman"/>
            </a:endParaRPr>
          </a:p>
          <a:p>
            <a:pPr marL="12700" marR="1711325">
              <a:lnSpc>
                <a:spcPts val="3479"/>
              </a:lnSpc>
              <a:spcBef>
                <a:spcPts val="265"/>
              </a:spcBef>
            </a:pPr>
            <a:r>
              <a:rPr dirty="0" sz="1600" b="1">
                <a:solidFill>
                  <a:srgbClr val="178037"/>
                </a:solidFill>
                <a:latin typeface="Courier New"/>
                <a:cs typeface="Courier New"/>
              </a:rPr>
              <a:t>echo</a:t>
            </a:r>
            <a:r>
              <a:rPr dirty="0" sz="1600" spc="-70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600" b="1">
                <a:solidFill>
                  <a:srgbClr val="178037"/>
                </a:solidFill>
                <a:latin typeface="Courier New"/>
                <a:cs typeface="Courier New"/>
              </a:rPr>
              <a:t>"Enter</a:t>
            </a:r>
            <a:r>
              <a:rPr dirty="0" sz="1600" spc="-70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600" b="1">
                <a:solidFill>
                  <a:srgbClr val="178037"/>
                </a:solidFill>
                <a:latin typeface="Courier New"/>
                <a:cs typeface="Courier New"/>
              </a:rPr>
              <a:t>your</a:t>
            </a:r>
            <a:r>
              <a:rPr dirty="0" sz="1600" spc="-65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600" spc="-10" b="1">
                <a:solidFill>
                  <a:srgbClr val="178037"/>
                </a:solidFill>
                <a:latin typeface="Courier New"/>
                <a:cs typeface="Courier New"/>
              </a:rPr>
              <a:t>name" </a:t>
            </a:r>
            <a:r>
              <a:rPr dirty="0" sz="1600" b="1">
                <a:solidFill>
                  <a:srgbClr val="178037"/>
                </a:solidFill>
                <a:latin typeface="Courier New"/>
                <a:cs typeface="Courier New"/>
              </a:rPr>
              <a:t>read</a:t>
            </a:r>
            <a:r>
              <a:rPr dirty="0" sz="1600" spc="-60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600" spc="-20" b="1">
                <a:solidFill>
                  <a:srgbClr val="178037"/>
                </a:solidFill>
                <a:latin typeface="Courier New"/>
                <a:cs typeface="Courier New"/>
              </a:rPr>
              <a:t>name</a:t>
            </a:r>
            <a:endParaRPr sz="1600">
              <a:latin typeface="Courier New"/>
              <a:cs typeface="Courier New"/>
            </a:endParaRPr>
          </a:p>
          <a:p>
            <a:pPr marL="12700">
              <a:lnSpc>
                <a:spcPct val="100000"/>
              </a:lnSpc>
              <a:spcBef>
                <a:spcPts val="1175"/>
              </a:spcBef>
            </a:pPr>
            <a:r>
              <a:rPr dirty="0" sz="1600" b="1">
                <a:solidFill>
                  <a:srgbClr val="178037"/>
                </a:solidFill>
                <a:latin typeface="Courier New"/>
                <a:cs typeface="Courier New"/>
              </a:rPr>
              <a:t>echo</a:t>
            </a:r>
            <a:r>
              <a:rPr dirty="0" sz="1600" spc="-55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600" b="1">
                <a:solidFill>
                  <a:srgbClr val="178037"/>
                </a:solidFill>
                <a:latin typeface="Courier New"/>
                <a:cs typeface="Courier New"/>
              </a:rPr>
              <a:t>"Your</a:t>
            </a:r>
            <a:r>
              <a:rPr dirty="0" sz="1600" spc="-55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600" b="1">
                <a:solidFill>
                  <a:srgbClr val="178037"/>
                </a:solidFill>
                <a:latin typeface="Courier New"/>
                <a:cs typeface="Courier New"/>
              </a:rPr>
              <a:t>Name</a:t>
            </a:r>
            <a:r>
              <a:rPr dirty="0" sz="1600" spc="-55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600" b="1">
                <a:solidFill>
                  <a:srgbClr val="178037"/>
                </a:solidFill>
                <a:latin typeface="Courier New"/>
                <a:cs typeface="Courier New"/>
              </a:rPr>
              <a:t>Is</a:t>
            </a:r>
            <a:r>
              <a:rPr dirty="0" sz="1600" spc="-55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600" spc="-10" b="1">
                <a:solidFill>
                  <a:srgbClr val="178037"/>
                </a:solidFill>
                <a:latin typeface="Courier New"/>
                <a:cs typeface="Courier New"/>
              </a:rPr>
              <a:t>$name"</a:t>
            </a:r>
            <a:endParaRPr sz="1600">
              <a:latin typeface="Courier New"/>
              <a:cs typeface="Courier New"/>
            </a:endParaRPr>
          </a:p>
          <a:p>
            <a:pPr>
              <a:lnSpc>
                <a:spcPct val="100000"/>
              </a:lnSpc>
            </a:pPr>
            <a:endParaRPr sz="1600">
              <a:latin typeface="Courier New"/>
              <a:cs typeface="Courier New"/>
            </a:endParaRPr>
          </a:p>
          <a:p>
            <a:pPr>
              <a:lnSpc>
                <a:spcPct val="100000"/>
              </a:lnSpc>
              <a:spcBef>
                <a:spcPts val="1120"/>
              </a:spcBef>
            </a:pPr>
            <a:endParaRPr sz="1600">
              <a:latin typeface="Courier New"/>
              <a:cs typeface="Courier New"/>
            </a:endParaRPr>
          </a:p>
          <a:p>
            <a:pPr marL="12700">
              <a:lnSpc>
                <a:spcPct val="100000"/>
              </a:lnSpc>
            </a:pPr>
            <a:r>
              <a:rPr dirty="0" sz="1600" b="1">
                <a:latin typeface="Times New Roman"/>
                <a:cs typeface="Times New Roman"/>
              </a:rPr>
              <a:t>Using</a:t>
            </a:r>
            <a:r>
              <a:rPr dirty="0" sz="1600" spc="-65" b="1">
                <a:latin typeface="Times New Roman"/>
                <a:cs typeface="Times New Roman"/>
              </a:rPr>
              <a:t> </a:t>
            </a:r>
            <a:r>
              <a:rPr dirty="0" sz="1600" spc="-20" b="1">
                <a:solidFill>
                  <a:srgbClr val="178037"/>
                </a:solidFill>
                <a:latin typeface="Courier New"/>
                <a:cs typeface="Courier New"/>
              </a:rPr>
              <a:t>-</a:t>
            </a:r>
            <a:r>
              <a:rPr dirty="0" sz="1600" spc="-10" b="1">
                <a:solidFill>
                  <a:srgbClr val="178037"/>
                </a:solidFill>
                <a:latin typeface="Courier New"/>
                <a:cs typeface="Courier New"/>
              </a:rPr>
              <a:t>p</a:t>
            </a:r>
            <a:r>
              <a:rPr dirty="0" sz="1600" spc="-565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to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prompt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inline:</a:t>
            </a:r>
            <a:endParaRPr sz="1600">
              <a:latin typeface="Times New Roman"/>
              <a:cs typeface="Times New Roman"/>
            </a:endParaRPr>
          </a:p>
          <a:p>
            <a:pPr marL="12700" marR="3557904">
              <a:lnSpc>
                <a:spcPct val="165900"/>
              </a:lnSpc>
              <a:spcBef>
                <a:spcPts val="110"/>
              </a:spcBef>
            </a:pPr>
            <a:r>
              <a:rPr dirty="0" sz="1600" spc="-20" b="1">
                <a:latin typeface="Times New Roman"/>
                <a:cs typeface="Times New Roman"/>
              </a:rPr>
              <a:t>bash </a:t>
            </a:r>
            <a:r>
              <a:rPr dirty="0" sz="1600" spc="-10" b="1">
                <a:latin typeface="Times New Roman"/>
                <a:cs typeface="Times New Roman"/>
              </a:rPr>
              <a:t>CopyEdit</a:t>
            </a:r>
            <a:endParaRPr sz="1600">
              <a:latin typeface="Times New Roman"/>
              <a:cs typeface="Times New Roman"/>
            </a:endParaRPr>
          </a:p>
          <a:p>
            <a:pPr marL="12700" marR="5080">
              <a:lnSpc>
                <a:spcPts val="3479"/>
              </a:lnSpc>
              <a:spcBef>
                <a:spcPts val="65"/>
              </a:spcBef>
            </a:pPr>
            <a:r>
              <a:rPr dirty="0" sz="1600" b="1">
                <a:solidFill>
                  <a:srgbClr val="178037"/>
                </a:solidFill>
                <a:latin typeface="Courier New"/>
                <a:cs typeface="Courier New"/>
              </a:rPr>
              <a:t>read</a:t>
            </a:r>
            <a:r>
              <a:rPr dirty="0" sz="1600" spc="-55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600" spc="-20" b="1">
                <a:solidFill>
                  <a:srgbClr val="178037"/>
                </a:solidFill>
                <a:latin typeface="Courier New"/>
                <a:cs typeface="Courier New"/>
              </a:rPr>
              <a:t>-</a:t>
            </a:r>
            <a:r>
              <a:rPr dirty="0" sz="1600" b="1">
                <a:solidFill>
                  <a:srgbClr val="178037"/>
                </a:solidFill>
                <a:latin typeface="Courier New"/>
                <a:cs typeface="Courier New"/>
              </a:rPr>
              <a:t>p</a:t>
            </a:r>
            <a:r>
              <a:rPr dirty="0" sz="1600" spc="-50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600" b="1">
                <a:solidFill>
                  <a:srgbClr val="178037"/>
                </a:solidFill>
                <a:latin typeface="Courier New"/>
                <a:cs typeface="Courier New"/>
              </a:rPr>
              <a:t>"Enter</a:t>
            </a:r>
            <a:r>
              <a:rPr dirty="0" sz="1600" spc="-50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600" b="1">
                <a:solidFill>
                  <a:srgbClr val="178037"/>
                </a:solidFill>
                <a:latin typeface="Courier New"/>
                <a:cs typeface="Courier New"/>
              </a:rPr>
              <a:t>your</a:t>
            </a:r>
            <a:r>
              <a:rPr dirty="0" sz="1600" spc="-50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600" b="1">
                <a:solidFill>
                  <a:srgbClr val="178037"/>
                </a:solidFill>
                <a:latin typeface="Courier New"/>
                <a:cs typeface="Courier New"/>
              </a:rPr>
              <a:t>name:</a:t>
            </a:r>
            <a:r>
              <a:rPr dirty="0" sz="1600" spc="-50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600" b="1">
                <a:solidFill>
                  <a:srgbClr val="178037"/>
                </a:solidFill>
                <a:latin typeface="Courier New"/>
                <a:cs typeface="Courier New"/>
              </a:rPr>
              <a:t>"</a:t>
            </a:r>
            <a:r>
              <a:rPr dirty="0" sz="1600" spc="-50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600" spc="-10" b="1">
                <a:solidFill>
                  <a:srgbClr val="178037"/>
                </a:solidFill>
                <a:latin typeface="Courier New"/>
                <a:cs typeface="Courier New"/>
              </a:rPr>
              <a:t>fullname </a:t>
            </a:r>
            <a:r>
              <a:rPr dirty="0" sz="1600" b="1">
                <a:solidFill>
                  <a:srgbClr val="178037"/>
                </a:solidFill>
                <a:latin typeface="Courier New"/>
                <a:cs typeface="Courier New"/>
              </a:rPr>
              <a:t>echo</a:t>
            </a:r>
            <a:r>
              <a:rPr dirty="0" sz="1600" spc="-55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600" b="1">
                <a:solidFill>
                  <a:srgbClr val="178037"/>
                </a:solidFill>
                <a:latin typeface="Courier New"/>
                <a:cs typeface="Courier New"/>
              </a:rPr>
              <a:t>"Your</a:t>
            </a:r>
            <a:r>
              <a:rPr dirty="0" sz="1600" spc="-55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600" b="1">
                <a:solidFill>
                  <a:srgbClr val="178037"/>
                </a:solidFill>
                <a:latin typeface="Courier New"/>
                <a:cs typeface="Courier New"/>
              </a:rPr>
              <a:t>Name</a:t>
            </a:r>
            <a:r>
              <a:rPr dirty="0" sz="1600" spc="-55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600" b="1">
                <a:solidFill>
                  <a:srgbClr val="178037"/>
                </a:solidFill>
                <a:latin typeface="Courier New"/>
                <a:cs typeface="Courier New"/>
              </a:rPr>
              <a:t>Is</a:t>
            </a:r>
            <a:r>
              <a:rPr dirty="0" sz="1600" spc="-55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600" spc="-10" b="1">
                <a:solidFill>
                  <a:srgbClr val="178037"/>
                </a:solidFill>
                <a:latin typeface="Courier New"/>
                <a:cs typeface="Courier New"/>
              </a:rPr>
              <a:t>$fullname"</a:t>
            </a:r>
            <a:endParaRPr sz="1600">
              <a:latin typeface="Courier New"/>
              <a:cs typeface="Courier New"/>
            </a:endParaRPr>
          </a:p>
        </p:txBody>
      </p:sp>
      <p:sp>
        <p:nvSpPr>
          <p:cNvPr id="3" name="object 3" descr=""/>
          <p:cNvSpPr/>
          <p:nvPr/>
        </p:nvSpPr>
        <p:spPr>
          <a:xfrm>
            <a:off x="495300" y="6165790"/>
            <a:ext cx="6502400" cy="0"/>
          </a:xfrm>
          <a:custGeom>
            <a:avLst/>
            <a:gdLst/>
            <a:ahLst/>
            <a:cxnLst/>
            <a:rect l="l" t="t" r="r" b="b"/>
            <a:pathLst>
              <a:path w="6502400" h="0">
                <a:moveTo>
                  <a:pt x="0" y="0"/>
                </a:moveTo>
                <a:lnTo>
                  <a:pt x="6502400" y="0"/>
                </a:lnTo>
              </a:path>
            </a:pathLst>
          </a:custGeom>
          <a:ln w="12700">
            <a:solidFill>
              <a:srgbClr val="87878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 txBox="1"/>
          <p:nvPr/>
        </p:nvSpPr>
        <p:spPr>
          <a:xfrm>
            <a:off x="444500" y="6331644"/>
            <a:ext cx="4170679" cy="1948814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900" spc="1140">
                <a:latin typeface="Cambria"/>
                <a:cs typeface="Cambria"/>
              </a:rPr>
              <a:t>🛠</a:t>
            </a:r>
            <a:r>
              <a:rPr dirty="0" sz="1900" spc="-40">
                <a:latin typeface="Cambria"/>
                <a:cs typeface="Cambria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4.</a:t>
            </a:r>
            <a:r>
              <a:rPr dirty="0" sz="1600" spc="-2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Designing</a:t>
            </a:r>
            <a:r>
              <a:rPr dirty="0" sz="1600" spc="-2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a</a:t>
            </a:r>
            <a:r>
              <a:rPr dirty="0" sz="1600" spc="-25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Banner</a:t>
            </a:r>
            <a:endParaRPr sz="1600">
              <a:latin typeface="Times New Roman"/>
              <a:cs typeface="Times New Roman"/>
            </a:endParaRPr>
          </a:p>
          <a:p>
            <a:pPr marL="12700" marR="1068070">
              <a:lnSpc>
                <a:spcPts val="3190"/>
              </a:lnSpc>
              <a:spcBef>
                <a:spcPts val="250"/>
              </a:spcBef>
            </a:pPr>
            <a:r>
              <a:rPr dirty="0" sz="1600" spc="-10" b="1">
                <a:latin typeface="Times New Roman"/>
                <a:cs typeface="Times New Roman"/>
              </a:rPr>
              <a:t>Single-</a:t>
            </a:r>
            <a:r>
              <a:rPr dirty="0" sz="1600" b="1">
                <a:latin typeface="Times New Roman"/>
                <a:cs typeface="Times New Roman"/>
              </a:rPr>
              <a:t>line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banner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using</a:t>
            </a:r>
            <a:r>
              <a:rPr dirty="0" sz="1600" spc="-3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a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variable: </a:t>
            </a:r>
            <a:r>
              <a:rPr dirty="0" sz="1600" spc="-20" b="1">
                <a:latin typeface="Times New Roman"/>
                <a:cs typeface="Times New Roman"/>
              </a:rPr>
              <a:t>bash</a:t>
            </a: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944"/>
              </a:spcBef>
            </a:pPr>
            <a:r>
              <a:rPr dirty="0" sz="1600" spc="-10" b="1">
                <a:latin typeface="Times New Roman"/>
                <a:cs typeface="Times New Roman"/>
              </a:rPr>
              <a:t>CopyEdit</a:t>
            </a: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450"/>
              </a:spcBef>
            </a:pPr>
            <a:r>
              <a:rPr dirty="0" sz="1600" spc="-10" b="1">
                <a:solidFill>
                  <a:srgbClr val="178037"/>
                </a:solidFill>
                <a:latin typeface="Courier New"/>
                <a:cs typeface="Courier New"/>
              </a:rPr>
              <a:t>banner_text="Welcome</a:t>
            </a:r>
            <a:r>
              <a:rPr dirty="0" sz="1600" spc="-65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600" b="1">
                <a:solidFill>
                  <a:srgbClr val="178037"/>
                </a:solidFill>
                <a:latin typeface="Courier New"/>
                <a:cs typeface="Courier New"/>
              </a:rPr>
              <a:t>to</a:t>
            </a:r>
            <a:r>
              <a:rPr dirty="0" sz="1600" spc="-65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600" b="1">
                <a:solidFill>
                  <a:srgbClr val="178037"/>
                </a:solidFill>
                <a:latin typeface="Courier New"/>
                <a:cs typeface="Courier New"/>
              </a:rPr>
              <a:t>Linux</a:t>
            </a:r>
            <a:r>
              <a:rPr dirty="0" sz="1600" spc="-65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600" spc="-20" b="1">
                <a:solidFill>
                  <a:srgbClr val="178037"/>
                </a:solidFill>
                <a:latin typeface="Courier New"/>
                <a:cs typeface="Courier New"/>
              </a:rPr>
              <a:t>Lab"</a:t>
            </a:r>
            <a:endParaRPr sz="1600">
              <a:latin typeface="Courier New"/>
              <a:cs typeface="Courier New"/>
            </a:endParaRPr>
          </a:p>
        </p:txBody>
      </p:sp>
      <p:sp>
        <p:nvSpPr>
          <p:cNvPr id="6" name="object 6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25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/>
              <a:t>Md.</a:t>
            </a:r>
            <a:r>
              <a:rPr dirty="0" spc="55"/>
              <a:t> </a:t>
            </a:r>
            <a:r>
              <a:rPr dirty="0" spc="-25"/>
              <a:t>Tariqul</a:t>
            </a:r>
            <a:r>
              <a:rPr dirty="0" spc="60"/>
              <a:t> </a:t>
            </a:r>
            <a:r>
              <a:rPr dirty="0"/>
              <a:t>Islam,</a:t>
            </a:r>
            <a:r>
              <a:rPr dirty="0" spc="55"/>
              <a:t> </a:t>
            </a:r>
            <a:r>
              <a:rPr dirty="0" spc="-30"/>
              <a:t>Lecturer,</a:t>
            </a:r>
            <a:r>
              <a:rPr dirty="0" spc="60"/>
              <a:t> </a:t>
            </a:r>
            <a:r>
              <a:rPr dirty="0" spc="-20"/>
              <a:t>Department</a:t>
            </a:r>
            <a:r>
              <a:rPr dirty="0" spc="55"/>
              <a:t> </a:t>
            </a:r>
            <a:r>
              <a:rPr dirty="0"/>
              <a:t>of</a:t>
            </a:r>
            <a:r>
              <a:rPr dirty="0" spc="60"/>
              <a:t> CSE,</a:t>
            </a:r>
            <a:r>
              <a:rPr dirty="0" spc="55"/>
              <a:t> </a:t>
            </a:r>
            <a:r>
              <a:rPr dirty="0"/>
              <a:t>University</a:t>
            </a:r>
            <a:r>
              <a:rPr dirty="0" spc="60"/>
              <a:t> </a:t>
            </a:r>
            <a:r>
              <a:rPr dirty="0"/>
              <a:t>of</a:t>
            </a:r>
            <a:r>
              <a:rPr dirty="0" spc="60"/>
              <a:t> </a:t>
            </a:r>
            <a:r>
              <a:rPr dirty="0"/>
              <a:t>Global</a:t>
            </a:r>
            <a:r>
              <a:rPr dirty="0" spc="55"/>
              <a:t> </a:t>
            </a:r>
            <a:r>
              <a:rPr dirty="0"/>
              <a:t>Village</a:t>
            </a:r>
            <a:r>
              <a:rPr dirty="0" spc="60"/>
              <a:t> </a:t>
            </a:r>
            <a:r>
              <a:rPr dirty="0" spc="-10"/>
              <a:t>(UGV)</a:t>
            </a:r>
          </a:p>
        </p:txBody>
      </p:sp>
      <p:sp>
        <p:nvSpPr>
          <p:cNvPr id="7" name="object 7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25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 spc="-20"/>
              <a:t>Page:</a:t>
            </a:r>
            <a:r>
              <a:rPr dirty="0" spc="-10"/>
              <a:t> </a:t>
            </a:r>
            <a:r>
              <a:rPr dirty="0" spc="-40"/>
              <a:t>66</a:t>
            </a:r>
          </a:p>
        </p:txBody>
      </p:sp>
      <p:sp>
        <p:nvSpPr>
          <p:cNvPr id="5" name="object 5" descr=""/>
          <p:cNvSpPr txBox="1"/>
          <p:nvPr/>
        </p:nvSpPr>
        <p:spPr>
          <a:xfrm>
            <a:off x="444500" y="8894415"/>
            <a:ext cx="4414520" cy="7112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600" b="1">
                <a:solidFill>
                  <a:srgbClr val="178037"/>
                </a:solidFill>
                <a:latin typeface="Courier New"/>
                <a:cs typeface="Courier New"/>
              </a:rPr>
              <a:t>echo</a:t>
            </a:r>
            <a:r>
              <a:rPr dirty="0" sz="1600" spc="-60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600" spc="-10" b="1">
                <a:solidFill>
                  <a:srgbClr val="178037"/>
                </a:solidFill>
                <a:latin typeface="Courier New"/>
                <a:cs typeface="Courier New"/>
              </a:rPr>
              <a:t>"============================="</a:t>
            </a:r>
            <a:endParaRPr sz="1600">
              <a:latin typeface="Courier New"/>
              <a:cs typeface="Courier New"/>
            </a:endParaRPr>
          </a:p>
          <a:p>
            <a:pPr marL="12700">
              <a:lnSpc>
                <a:spcPct val="100000"/>
              </a:lnSpc>
              <a:spcBef>
                <a:spcPts val="1555"/>
              </a:spcBef>
              <a:tabLst>
                <a:tab pos="1353185" algn="l"/>
                <a:tab pos="3425825" algn="l"/>
              </a:tabLst>
            </a:pPr>
            <a:r>
              <a:rPr dirty="0" sz="1600" b="1">
                <a:solidFill>
                  <a:srgbClr val="178037"/>
                </a:solidFill>
                <a:latin typeface="Courier New"/>
                <a:cs typeface="Courier New"/>
              </a:rPr>
              <a:t>echo</a:t>
            </a:r>
            <a:r>
              <a:rPr dirty="0" sz="1600" spc="-60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600" spc="-50" b="1">
                <a:solidFill>
                  <a:srgbClr val="178037"/>
                </a:solidFill>
                <a:latin typeface="Courier New"/>
                <a:cs typeface="Courier New"/>
              </a:rPr>
              <a:t>"</a:t>
            </a:r>
            <a:r>
              <a:rPr dirty="0" sz="1600" b="1">
                <a:solidFill>
                  <a:srgbClr val="178037"/>
                </a:solidFill>
                <a:latin typeface="Courier New"/>
                <a:cs typeface="Courier New"/>
              </a:rPr>
              <a:t>	</a:t>
            </a:r>
            <a:r>
              <a:rPr dirty="0" sz="1600" spc="-10" b="1">
                <a:solidFill>
                  <a:srgbClr val="178037"/>
                </a:solidFill>
                <a:latin typeface="Courier New"/>
                <a:cs typeface="Courier New"/>
              </a:rPr>
              <a:t>$banner_text</a:t>
            </a:r>
            <a:r>
              <a:rPr dirty="0" sz="1600" b="1">
                <a:solidFill>
                  <a:srgbClr val="178037"/>
                </a:solidFill>
                <a:latin typeface="Courier New"/>
                <a:cs typeface="Courier New"/>
              </a:rPr>
              <a:t>	</a:t>
            </a:r>
            <a:r>
              <a:rPr dirty="0" sz="1600" spc="-50" b="1">
                <a:solidFill>
                  <a:srgbClr val="178037"/>
                </a:solidFill>
                <a:latin typeface="Courier New"/>
                <a:cs typeface="Courier New"/>
              </a:rPr>
              <a:t>"</a:t>
            </a:r>
            <a:endParaRPr sz="1600">
              <a:latin typeface="Courier New"/>
              <a:cs typeface="Courier New"/>
            </a:endParaRP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444500" y="911423"/>
            <a:ext cx="4414520" cy="27711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600" b="1">
                <a:solidFill>
                  <a:srgbClr val="178037"/>
                </a:solidFill>
                <a:latin typeface="Courier New"/>
                <a:cs typeface="Courier New"/>
              </a:rPr>
              <a:t>echo</a:t>
            </a:r>
            <a:r>
              <a:rPr dirty="0" sz="1600" spc="-60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600" spc="-10" b="1">
                <a:solidFill>
                  <a:srgbClr val="178037"/>
                </a:solidFill>
                <a:latin typeface="Courier New"/>
                <a:cs typeface="Courier New"/>
              </a:rPr>
              <a:t>"============================="</a:t>
            </a:r>
            <a:endParaRPr sz="1600">
              <a:latin typeface="Courier New"/>
              <a:cs typeface="Courier New"/>
            </a:endParaRPr>
          </a:p>
          <a:p>
            <a:pPr>
              <a:lnSpc>
                <a:spcPct val="100000"/>
              </a:lnSpc>
            </a:pPr>
            <a:endParaRPr sz="1600">
              <a:latin typeface="Courier New"/>
              <a:cs typeface="Courier New"/>
            </a:endParaRPr>
          </a:p>
          <a:p>
            <a:pPr>
              <a:lnSpc>
                <a:spcPct val="100000"/>
              </a:lnSpc>
              <a:spcBef>
                <a:spcPts val="930"/>
              </a:spcBef>
            </a:pPr>
            <a:endParaRPr sz="1600">
              <a:latin typeface="Courier New"/>
              <a:cs typeface="Courier New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600" spc="-10" b="1">
                <a:latin typeface="Times New Roman"/>
                <a:cs typeface="Times New Roman"/>
              </a:rPr>
              <a:t>Multiline</a:t>
            </a:r>
            <a:r>
              <a:rPr dirty="0" sz="1600" spc="-20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banner:</a:t>
            </a:r>
            <a:endParaRPr sz="1600">
              <a:latin typeface="Times New Roman"/>
              <a:cs typeface="Times New Roman"/>
            </a:endParaRPr>
          </a:p>
          <a:p>
            <a:pPr marL="12700" marR="3445510">
              <a:lnSpc>
                <a:spcPct val="165900"/>
              </a:lnSpc>
            </a:pPr>
            <a:r>
              <a:rPr dirty="0" sz="1600" spc="-10" b="1">
                <a:latin typeface="Times New Roman"/>
                <a:cs typeface="Times New Roman"/>
              </a:rPr>
              <a:t>markdown CopyEdit</a:t>
            </a: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450"/>
              </a:spcBef>
            </a:pPr>
            <a:r>
              <a:rPr dirty="0" sz="1600" b="1">
                <a:solidFill>
                  <a:srgbClr val="178037"/>
                </a:solidFill>
                <a:latin typeface="Courier New"/>
                <a:cs typeface="Courier New"/>
              </a:rPr>
              <a:t>echo</a:t>
            </a:r>
            <a:r>
              <a:rPr dirty="0" sz="1600" spc="-60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600" spc="-50" b="1">
                <a:solidFill>
                  <a:srgbClr val="178037"/>
                </a:solidFill>
                <a:latin typeface="Courier New"/>
                <a:cs typeface="Courier New"/>
              </a:rPr>
              <a:t>"</a:t>
            </a:r>
            <a:endParaRPr sz="1600">
              <a:latin typeface="Courier New"/>
              <a:cs typeface="Courier New"/>
            </a:endParaRPr>
          </a:p>
          <a:p>
            <a:pPr marL="12700">
              <a:lnSpc>
                <a:spcPct val="100000"/>
              </a:lnSpc>
              <a:spcBef>
                <a:spcPts val="1555"/>
              </a:spcBef>
            </a:pPr>
            <a:r>
              <a:rPr dirty="0" sz="1600" spc="-10" b="1">
                <a:solidFill>
                  <a:srgbClr val="178037"/>
                </a:solidFill>
                <a:latin typeface="Courier New"/>
                <a:cs typeface="Courier New"/>
              </a:rPr>
              <a:t>*******************************</a:t>
            </a:r>
            <a:endParaRPr sz="1600">
              <a:latin typeface="Courier New"/>
              <a:cs typeface="Courier New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444500" y="3854499"/>
            <a:ext cx="3195320" cy="115252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600" spc="-50" b="1">
                <a:solidFill>
                  <a:srgbClr val="178037"/>
                </a:solidFill>
                <a:latin typeface="Courier New"/>
                <a:cs typeface="Courier New"/>
              </a:rPr>
              <a:t>*</a:t>
            </a:r>
            <a:endParaRPr sz="1600">
              <a:latin typeface="Courier New"/>
              <a:cs typeface="Courier New"/>
            </a:endParaRPr>
          </a:p>
          <a:p>
            <a:pPr marL="12700">
              <a:lnSpc>
                <a:spcPct val="100000"/>
              </a:lnSpc>
              <a:spcBef>
                <a:spcPts val="1555"/>
              </a:spcBef>
              <a:tabLst>
                <a:tab pos="743585" algn="l"/>
              </a:tabLst>
            </a:pPr>
            <a:r>
              <a:rPr dirty="0" sz="1600" spc="-50" b="1">
                <a:solidFill>
                  <a:srgbClr val="178037"/>
                </a:solidFill>
                <a:latin typeface="Courier New"/>
                <a:cs typeface="Courier New"/>
              </a:rPr>
              <a:t>*</a:t>
            </a:r>
            <a:r>
              <a:rPr dirty="0" sz="1600" b="1">
                <a:solidFill>
                  <a:srgbClr val="178037"/>
                </a:solidFill>
                <a:latin typeface="Courier New"/>
                <a:cs typeface="Courier New"/>
              </a:rPr>
              <a:t>	Welcome</a:t>
            </a:r>
            <a:r>
              <a:rPr dirty="0" sz="1600" spc="-70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600" b="1">
                <a:solidFill>
                  <a:srgbClr val="178037"/>
                </a:solidFill>
                <a:latin typeface="Courier New"/>
                <a:cs typeface="Courier New"/>
              </a:rPr>
              <a:t>to</a:t>
            </a:r>
            <a:r>
              <a:rPr dirty="0" sz="1600" spc="-70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600" b="1">
                <a:solidFill>
                  <a:srgbClr val="178037"/>
                </a:solidFill>
                <a:latin typeface="Courier New"/>
                <a:cs typeface="Courier New"/>
              </a:rPr>
              <a:t>Linux</a:t>
            </a:r>
            <a:r>
              <a:rPr dirty="0" sz="1600" spc="-65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600" spc="-25" b="1">
                <a:solidFill>
                  <a:srgbClr val="178037"/>
                </a:solidFill>
                <a:latin typeface="Courier New"/>
                <a:cs typeface="Courier New"/>
              </a:rPr>
              <a:t>Lab</a:t>
            </a:r>
            <a:endParaRPr sz="1600">
              <a:latin typeface="Courier New"/>
              <a:cs typeface="Courier New"/>
            </a:endParaRPr>
          </a:p>
          <a:p>
            <a:pPr marL="12700">
              <a:lnSpc>
                <a:spcPct val="100000"/>
              </a:lnSpc>
              <a:spcBef>
                <a:spcPts val="1560"/>
              </a:spcBef>
            </a:pPr>
            <a:r>
              <a:rPr dirty="0" sz="1600" spc="-50" b="1">
                <a:solidFill>
                  <a:srgbClr val="178037"/>
                </a:solidFill>
                <a:latin typeface="Courier New"/>
                <a:cs typeface="Courier New"/>
              </a:rPr>
              <a:t>*</a:t>
            </a:r>
            <a:endParaRPr sz="1600">
              <a:latin typeface="Courier New"/>
              <a:cs typeface="Courier New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4101802" y="3854499"/>
            <a:ext cx="147955" cy="115252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600" spc="-50" b="1">
                <a:solidFill>
                  <a:srgbClr val="178037"/>
                </a:solidFill>
                <a:latin typeface="Courier New"/>
                <a:cs typeface="Courier New"/>
              </a:rPr>
              <a:t>*</a:t>
            </a:r>
            <a:endParaRPr sz="1600">
              <a:latin typeface="Courier New"/>
              <a:cs typeface="Courier New"/>
            </a:endParaRPr>
          </a:p>
          <a:p>
            <a:pPr marL="12700">
              <a:lnSpc>
                <a:spcPct val="100000"/>
              </a:lnSpc>
              <a:spcBef>
                <a:spcPts val="1555"/>
              </a:spcBef>
            </a:pPr>
            <a:r>
              <a:rPr dirty="0" sz="1600" spc="-50" b="1">
                <a:solidFill>
                  <a:srgbClr val="178037"/>
                </a:solidFill>
                <a:latin typeface="Courier New"/>
                <a:cs typeface="Courier New"/>
              </a:rPr>
              <a:t>*</a:t>
            </a:r>
            <a:endParaRPr sz="1600">
              <a:latin typeface="Courier New"/>
              <a:cs typeface="Courier New"/>
            </a:endParaRPr>
          </a:p>
          <a:p>
            <a:pPr marL="12700">
              <a:lnSpc>
                <a:spcPct val="100000"/>
              </a:lnSpc>
              <a:spcBef>
                <a:spcPts val="1560"/>
              </a:spcBef>
            </a:pPr>
            <a:r>
              <a:rPr dirty="0" sz="1600" spc="-50" b="1">
                <a:solidFill>
                  <a:srgbClr val="178037"/>
                </a:solidFill>
                <a:latin typeface="Courier New"/>
                <a:cs typeface="Courier New"/>
              </a:rPr>
              <a:t>*</a:t>
            </a:r>
            <a:endParaRPr sz="1600">
              <a:latin typeface="Courier New"/>
              <a:cs typeface="Courier New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444500" y="5179317"/>
            <a:ext cx="3804920" cy="7112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600" spc="-10" b="1">
                <a:solidFill>
                  <a:srgbClr val="178037"/>
                </a:solidFill>
                <a:latin typeface="Courier New"/>
                <a:cs typeface="Courier New"/>
              </a:rPr>
              <a:t>*******************************</a:t>
            </a:r>
            <a:endParaRPr sz="1600">
              <a:latin typeface="Courier New"/>
              <a:cs typeface="Courier New"/>
            </a:endParaRPr>
          </a:p>
          <a:p>
            <a:pPr marL="12700">
              <a:lnSpc>
                <a:spcPct val="100000"/>
              </a:lnSpc>
              <a:spcBef>
                <a:spcPts val="1555"/>
              </a:spcBef>
            </a:pPr>
            <a:r>
              <a:rPr dirty="0" sz="1600" spc="-50" b="1">
                <a:solidFill>
                  <a:srgbClr val="178037"/>
                </a:solidFill>
                <a:latin typeface="Courier New"/>
                <a:cs typeface="Courier New"/>
              </a:rPr>
              <a:t>"</a:t>
            </a:r>
            <a:endParaRPr sz="1600">
              <a:latin typeface="Courier New"/>
              <a:cs typeface="Courier New"/>
            </a:endParaRPr>
          </a:p>
        </p:txBody>
      </p:sp>
      <p:sp>
        <p:nvSpPr>
          <p:cNvPr id="6" name="object 6" descr=""/>
          <p:cNvSpPr/>
          <p:nvPr/>
        </p:nvSpPr>
        <p:spPr>
          <a:xfrm>
            <a:off x="495300" y="6635767"/>
            <a:ext cx="6502400" cy="0"/>
          </a:xfrm>
          <a:custGeom>
            <a:avLst/>
            <a:gdLst/>
            <a:ahLst/>
            <a:cxnLst/>
            <a:rect l="l" t="t" r="r" b="b"/>
            <a:pathLst>
              <a:path w="6502400" h="0">
                <a:moveTo>
                  <a:pt x="0" y="0"/>
                </a:moveTo>
                <a:lnTo>
                  <a:pt x="6502400" y="0"/>
                </a:lnTo>
              </a:path>
            </a:pathLst>
          </a:custGeom>
          <a:ln w="12700">
            <a:solidFill>
              <a:srgbClr val="87878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 descr=""/>
          <p:cNvSpPr txBox="1"/>
          <p:nvPr/>
        </p:nvSpPr>
        <p:spPr>
          <a:xfrm>
            <a:off x="444500" y="6810275"/>
            <a:ext cx="3958590" cy="28930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900" spc="95">
                <a:latin typeface="MingLiU_HKSCS-ExtB"/>
                <a:cs typeface="MingLiU_HKSCS-ExtB"/>
              </a:rPr>
              <a:t>✅</a:t>
            </a:r>
            <a:r>
              <a:rPr dirty="0" sz="1900" spc="-555">
                <a:latin typeface="MingLiU_HKSCS-ExtB"/>
                <a:cs typeface="MingLiU_HKSCS-ExtB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Practice</a:t>
            </a:r>
            <a:r>
              <a:rPr dirty="0" sz="1600" spc="-85" b="1">
                <a:latin typeface="Times New Roman"/>
                <a:cs typeface="Times New Roman"/>
              </a:rPr>
              <a:t> </a:t>
            </a:r>
            <a:r>
              <a:rPr dirty="0" sz="1600" spc="-20" b="1">
                <a:latin typeface="Times New Roman"/>
                <a:cs typeface="Times New Roman"/>
              </a:rPr>
              <a:t>Task</a:t>
            </a: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385"/>
              </a:spcBef>
            </a:pPr>
            <a:r>
              <a:rPr dirty="0" sz="1600" b="1">
                <a:latin typeface="Times New Roman"/>
                <a:cs typeface="Times New Roman"/>
              </a:rPr>
              <a:t>Create</a:t>
            </a:r>
            <a:r>
              <a:rPr dirty="0" sz="1600" spc="-6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a</a:t>
            </a:r>
            <a:r>
              <a:rPr dirty="0" sz="1600" spc="-3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script</a:t>
            </a:r>
            <a:r>
              <a:rPr dirty="0" sz="1600" spc="-3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called</a:t>
            </a:r>
            <a:r>
              <a:rPr dirty="0" sz="1600" spc="-30" b="1">
                <a:latin typeface="Times New Roman"/>
                <a:cs typeface="Times New Roman"/>
              </a:rPr>
              <a:t> </a:t>
            </a:r>
            <a:r>
              <a:rPr dirty="0" sz="1600" spc="-20" b="1">
                <a:solidFill>
                  <a:srgbClr val="178037"/>
                </a:solidFill>
                <a:latin typeface="Courier New"/>
                <a:cs typeface="Courier New"/>
              </a:rPr>
              <a:t>userinfo.sh</a:t>
            </a:r>
            <a:r>
              <a:rPr dirty="0" sz="1600" spc="-565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that:</a:t>
            </a:r>
            <a:endParaRPr sz="1600">
              <a:latin typeface="Times New Roman"/>
              <a:cs typeface="Times New Roman"/>
            </a:endParaRPr>
          </a:p>
          <a:p>
            <a:pPr marL="469265" indent="-227965">
              <a:lnSpc>
                <a:spcPct val="100000"/>
              </a:lnSpc>
              <a:spcBef>
                <a:spcPts val="1375"/>
              </a:spcBef>
              <a:buAutoNum type="arabicPeriod"/>
              <a:tabLst>
                <a:tab pos="469265" algn="l"/>
              </a:tabLst>
            </a:pPr>
            <a:r>
              <a:rPr dirty="0" sz="1600" b="1">
                <a:latin typeface="Times New Roman"/>
                <a:cs typeface="Times New Roman"/>
              </a:rPr>
              <a:t>Displays</a:t>
            </a:r>
            <a:r>
              <a:rPr dirty="0" sz="1600" spc="-5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a</a:t>
            </a:r>
            <a:r>
              <a:rPr dirty="0" sz="1600" spc="-4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custom</a:t>
            </a:r>
            <a:r>
              <a:rPr dirty="0" sz="1600" spc="-45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banner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10"/>
              </a:spcBef>
              <a:buFont typeface="Times New Roman"/>
              <a:buAutoNum type="arabicPeriod"/>
            </a:pPr>
            <a:endParaRPr sz="1600">
              <a:latin typeface="Times New Roman"/>
              <a:cs typeface="Times New Roman"/>
            </a:endParaRPr>
          </a:p>
          <a:p>
            <a:pPr marL="469265" indent="-227965">
              <a:lnSpc>
                <a:spcPct val="100000"/>
              </a:lnSpc>
              <a:buAutoNum type="arabicPeriod"/>
              <a:tabLst>
                <a:tab pos="469265" algn="l"/>
              </a:tabLst>
            </a:pPr>
            <a:r>
              <a:rPr dirty="0" sz="1600" b="1">
                <a:latin typeface="Times New Roman"/>
                <a:cs typeface="Times New Roman"/>
              </a:rPr>
              <a:t>Asks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for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name,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age,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and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favorite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subject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95"/>
              </a:spcBef>
              <a:buFont typeface="Times New Roman"/>
              <a:buAutoNum type="arabicPeriod"/>
            </a:pPr>
            <a:endParaRPr sz="1600">
              <a:latin typeface="Times New Roman"/>
              <a:cs typeface="Times New Roman"/>
            </a:endParaRPr>
          </a:p>
          <a:p>
            <a:pPr marL="469265" indent="-227965">
              <a:lnSpc>
                <a:spcPct val="100000"/>
              </a:lnSpc>
              <a:buAutoNum type="arabicPeriod"/>
              <a:tabLst>
                <a:tab pos="469265" algn="l"/>
              </a:tabLst>
            </a:pPr>
            <a:r>
              <a:rPr dirty="0" sz="1600" b="1">
                <a:latin typeface="Times New Roman"/>
                <a:cs typeface="Times New Roman"/>
              </a:rPr>
              <a:t>Displays</a:t>
            </a:r>
            <a:r>
              <a:rPr dirty="0" sz="1600" spc="-6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the</a:t>
            </a:r>
            <a:r>
              <a:rPr dirty="0" sz="1600" spc="-5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result</a:t>
            </a:r>
            <a:r>
              <a:rPr dirty="0" sz="1600" spc="-6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using</a:t>
            </a:r>
            <a:r>
              <a:rPr dirty="0" sz="1600" spc="-55" b="1">
                <a:latin typeface="Times New Roman"/>
                <a:cs typeface="Times New Roman"/>
              </a:rPr>
              <a:t> </a:t>
            </a:r>
            <a:r>
              <a:rPr dirty="0" sz="1600" spc="-20" b="1">
                <a:solidFill>
                  <a:srgbClr val="178037"/>
                </a:solidFill>
                <a:latin typeface="Courier New"/>
                <a:cs typeface="Courier New"/>
              </a:rPr>
              <a:t>echo</a:t>
            </a:r>
            <a:endParaRPr sz="1600">
              <a:latin typeface="Courier New"/>
              <a:cs typeface="Courier New"/>
            </a:endParaRPr>
          </a:p>
          <a:p>
            <a:pPr>
              <a:lnSpc>
                <a:spcPct val="100000"/>
              </a:lnSpc>
            </a:pPr>
            <a:endParaRPr sz="1600">
              <a:latin typeface="Courier New"/>
              <a:cs typeface="Courier New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600">
              <a:latin typeface="Courier New"/>
              <a:cs typeface="Courier New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600" b="1">
                <a:latin typeface="Times New Roman"/>
                <a:cs typeface="Times New Roman"/>
              </a:rPr>
              <a:t>Run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your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script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using: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8" name="object 8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25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/>
              <a:t>Md.</a:t>
            </a:r>
            <a:r>
              <a:rPr dirty="0" spc="55"/>
              <a:t> </a:t>
            </a:r>
            <a:r>
              <a:rPr dirty="0" spc="-25"/>
              <a:t>Tariqul</a:t>
            </a:r>
            <a:r>
              <a:rPr dirty="0" spc="60"/>
              <a:t> </a:t>
            </a:r>
            <a:r>
              <a:rPr dirty="0"/>
              <a:t>Islam,</a:t>
            </a:r>
            <a:r>
              <a:rPr dirty="0" spc="55"/>
              <a:t> </a:t>
            </a:r>
            <a:r>
              <a:rPr dirty="0" spc="-30"/>
              <a:t>Lecturer,</a:t>
            </a:r>
            <a:r>
              <a:rPr dirty="0" spc="60"/>
              <a:t> </a:t>
            </a:r>
            <a:r>
              <a:rPr dirty="0" spc="-20"/>
              <a:t>Department</a:t>
            </a:r>
            <a:r>
              <a:rPr dirty="0" spc="55"/>
              <a:t> </a:t>
            </a:r>
            <a:r>
              <a:rPr dirty="0"/>
              <a:t>of</a:t>
            </a:r>
            <a:r>
              <a:rPr dirty="0" spc="60"/>
              <a:t> CSE,</a:t>
            </a:r>
            <a:r>
              <a:rPr dirty="0" spc="55"/>
              <a:t> </a:t>
            </a:r>
            <a:r>
              <a:rPr dirty="0"/>
              <a:t>University</a:t>
            </a:r>
            <a:r>
              <a:rPr dirty="0" spc="60"/>
              <a:t> </a:t>
            </a:r>
            <a:r>
              <a:rPr dirty="0"/>
              <a:t>of</a:t>
            </a:r>
            <a:r>
              <a:rPr dirty="0" spc="60"/>
              <a:t> </a:t>
            </a:r>
            <a:r>
              <a:rPr dirty="0"/>
              <a:t>Global</a:t>
            </a:r>
            <a:r>
              <a:rPr dirty="0" spc="55"/>
              <a:t> </a:t>
            </a:r>
            <a:r>
              <a:rPr dirty="0"/>
              <a:t>Village</a:t>
            </a:r>
            <a:r>
              <a:rPr dirty="0" spc="60"/>
              <a:t> </a:t>
            </a:r>
            <a:r>
              <a:rPr dirty="0" spc="-10"/>
              <a:t>(UGV)</a:t>
            </a:r>
          </a:p>
        </p:txBody>
      </p:sp>
      <p:sp>
        <p:nvSpPr>
          <p:cNvPr id="9" name="object 9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25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 spc="-20"/>
              <a:t>Page:</a:t>
            </a:r>
            <a:r>
              <a:rPr dirty="0" spc="-10"/>
              <a:t> </a:t>
            </a:r>
            <a:r>
              <a:rPr dirty="0" spc="-40"/>
              <a:t>67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444500" y="888206"/>
            <a:ext cx="1976120" cy="110172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600" spc="-10" b="1">
                <a:latin typeface="Times New Roman"/>
                <a:cs typeface="Times New Roman"/>
              </a:rPr>
              <a:t>nginx</a:t>
            </a: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265"/>
              </a:spcBef>
            </a:pPr>
            <a:r>
              <a:rPr dirty="0" sz="1600" spc="-10" b="1">
                <a:latin typeface="Times New Roman"/>
                <a:cs typeface="Times New Roman"/>
              </a:rPr>
              <a:t>CopyEdit</a:t>
            </a: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445"/>
              </a:spcBef>
            </a:pPr>
            <a:r>
              <a:rPr dirty="0" sz="1600" b="1">
                <a:solidFill>
                  <a:srgbClr val="178037"/>
                </a:solidFill>
                <a:latin typeface="Courier New"/>
                <a:cs typeface="Courier New"/>
              </a:rPr>
              <a:t>bash</a:t>
            </a:r>
            <a:r>
              <a:rPr dirty="0" sz="1600" spc="-60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600" spc="-10" b="1">
                <a:solidFill>
                  <a:srgbClr val="178037"/>
                </a:solidFill>
                <a:latin typeface="Courier New"/>
                <a:cs typeface="Courier New"/>
              </a:rPr>
              <a:t>userinfo.sh</a:t>
            </a:r>
            <a:endParaRPr sz="1600">
              <a:latin typeface="Courier New"/>
              <a:cs typeface="Courier New"/>
            </a:endParaRPr>
          </a:p>
        </p:txBody>
      </p:sp>
      <p:sp>
        <p:nvSpPr>
          <p:cNvPr id="3" name="object 3" descr=""/>
          <p:cNvSpPr/>
          <p:nvPr/>
        </p:nvSpPr>
        <p:spPr>
          <a:xfrm>
            <a:off x="495300" y="2736885"/>
            <a:ext cx="6502400" cy="0"/>
          </a:xfrm>
          <a:custGeom>
            <a:avLst/>
            <a:gdLst/>
            <a:ahLst/>
            <a:cxnLst/>
            <a:rect l="l" t="t" r="r" b="b"/>
            <a:pathLst>
              <a:path w="6502400" h="0">
                <a:moveTo>
                  <a:pt x="0" y="0"/>
                </a:moveTo>
                <a:lnTo>
                  <a:pt x="6502400" y="0"/>
                </a:lnTo>
              </a:path>
            </a:pathLst>
          </a:custGeom>
          <a:ln w="12700">
            <a:solidFill>
              <a:srgbClr val="87878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 txBox="1"/>
          <p:nvPr/>
        </p:nvSpPr>
        <p:spPr>
          <a:xfrm>
            <a:off x="444500" y="2909986"/>
            <a:ext cx="5184775" cy="1544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900" spc="1140">
                <a:latin typeface="Cambria"/>
                <a:cs typeface="Cambria"/>
              </a:rPr>
              <a:t>🖼</a:t>
            </a:r>
            <a:r>
              <a:rPr dirty="0" sz="1900" spc="-50">
                <a:latin typeface="Cambria"/>
                <a:cs typeface="Cambria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Final</a:t>
            </a:r>
            <a:r>
              <a:rPr dirty="0" sz="1600" spc="-3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Example</a:t>
            </a:r>
            <a:r>
              <a:rPr dirty="0" sz="1600" spc="-3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–</a:t>
            </a:r>
            <a:r>
              <a:rPr dirty="0" sz="1600" spc="-3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Code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from</a:t>
            </a:r>
            <a:r>
              <a:rPr dirty="0" sz="1600" spc="-3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Image</a:t>
            </a:r>
            <a:r>
              <a:rPr dirty="0" sz="1600" spc="-30" b="1">
                <a:latin typeface="Times New Roman"/>
                <a:cs typeface="Times New Roman"/>
              </a:rPr>
              <a:t> </a:t>
            </a:r>
            <a:r>
              <a:rPr dirty="0" sz="1600" spc="-20" b="1">
                <a:latin typeface="Times New Roman"/>
                <a:cs typeface="Times New Roman"/>
              </a:rPr>
              <a:t>(Menu-</a:t>
            </a:r>
            <a:r>
              <a:rPr dirty="0" sz="1600" b="1">
                <a:latin typeface="Times New Roman"/>
                <a:cs typeface="Times New Roman"/>
              </a:rPr>
              <a:t>Based</a:t>
            </a:r>
            <a:r>
              <a:rPr dirty="0" sz="1600" spc="-30" b="1">
                <a:latin typeface="Times New Roman"/>
                <a:cs typeface="Times New Roman"/>
              </a:rPr>
              <a:t> </a:t>
            </a:r>
            <a:r>
              <a:rPr dirty="0" sz="1600" spc="-110" b="1">
                <a:latin typeface="Times New Roman"/>
                <a:cs typeface="Times New Roman"/>
              </a:rPr>
              <a:t>Script)</a:t>
            </a:r>
            <a:endParaRPr sz="1600">
              <a:latin typeface="Times New Roman"/>
              <a:cs typeface="Times New Roman"/>
            </a:endParaRPr>
          </a:p>
          <a:p>
            <a:pPr marL="12700" marR="4328160">
              <a:lnSpc>
                <a:spcPts val="3190"/>
              </a:lnSpc>
              <a:spcBef>
                <a:spcPts val="250"/>
              </a:spcBef>
            </a:pPr>
            <a:r>
              <a:rPr dirty="0" sz="1600" spc="-20" b="1">
                <a:latin typeface="Times New Roman"/>
                <a:cs typeface="Times New Roman"/>
              </a:rPr>
              <a:t>bash </a:t>
            </a:r>
            <a:r>
              <a:rPr dirty="0" sz="1600" spc="-10" b="1">
                <a:latin typeface="Times New Roman"/>
                <a:cs typeface="Times New Roman"/>
              </a:rPr>
              <a:t>CopyEdit</a:t>
            </a: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130"/>
              </a:spcBef>
            </a:pPr>
            <a:r>
              <a:rPr dirty="0" sz="1600" spc="-10" b="1">
                <a:solidFill>
                  <a:srgbClr val="178037"/>
                </a:solidFill>
                <a:latin typeface="Courier New"/>
                <a:cs typeface="Courier New"/>
              </a:rPr>
              <a:t>#!/bin/bash</a:t>
            </a:r>
            <a:endParaRPr sz="1600">
              <a:latin typeface="Courier New"/>
              <a:cs typeface="Courier New"/>
            </a:endParaRPr>
          </a:p>
        </p:txBody>
      </p:sp>
      <p:sp>
        <p:nvSpPr>
          <p:cNvPr id="12" name="object 12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25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/>
              <a:t>Md.</a:t>
            </a:r>
            <a:r>
              <a:rPr dirty="0" spc="55"/>
              <a:t> </a:t>
            </a:r>
            <a:r>
              <a:rPr dirty="0" spc="-25"/>
              <a:t>Tariqul</a:t>
            </a:r>
            <a:r>
              <a:rPr dirty="0" spc="60"/>
              <a:t> </a:t>
            </a:r>
            <a:r>
              <a:rPr dirty="0"/>
              <a:t>Islam,</a:t>
            </a:r>
            <a:r>
              <a:rPr dirty="0" spc="55"/>
              <a:t> </a:t>
            </a:r>
            <a:r>
              <a:rPr dirty="0" spc="-30"/>
              <a:t>Lecturer,</a:t>
            </a:r>
            <a:r>
              <a:rPr dirty="0" spc="60"/>
              <a:t> </a:t>
            </a:r>
            <a:r>
              <a:rPr dirty="0" spc="-20"/>
              <a:t>Department</a:t>
            </a:r>
            <a:r>
              <a:rPr dirty="0" spc="55"/>
              <a:t> </a:t>
            </a:r>
            <a:r>
              <a:rPr dirty="0"/>
              <a:t>of</a:t>
            </a:r>
            <a:r>
              <a:rPr dirty="0" spc="60"/>
              <a:t> CSE,</a:t>
            </a:r>
            <a:r>
              <a:rPr dirty="0" spc="55"/>
              <a:t> </a:t>
            </a:r>
            <a:r>
              <a:rPr dirty="0"/>
              <a:t>University</a:t>
            </a:r>
            <a:r>
              <a:rPr dirty="0" spc="60"/>
              <a:t> </a:t>
            </a:r>
            <a:r>
              <a:rPr dirty="0"/>
              <a:t>of</a:t>
            </a:r>
            <a:r>
              <a:rPr dirty="0" spc="60"/>
              <a:t> </a:t>
            </a:r>
            <a:r>
              <a:rPr dirty="0"/>
              <a:t>Global</a:t>
            </a:r>
            <a:r>
              <a:rPr dirty="0" spc="55"/>
              <a:t> </a:t>
            </a:r>
            <a:r>
              <a:rPr dirty="0"/>
              <a:t>Village</a:t>
            </a:r>
            <a:r>
              <a:rPr dirty="0" spc="60"/>
              <a:t> </a:t>
            </a:r>
            <a:r>
              <a:rPr dirty="0" spc="-10"/>
              <a:t>(UGV)</a:t>
            </a:r>
          </a:p>
        </p:txBody>
      </p:sp>
      <p:sp>
        <p:nvSpPr>
          <p:cNvPr id="13" name="object 13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25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 spc="-20"/>
              <a:t>Page:</a:t>
            </a:r>
            <a:r>
              <a:rPr dirty="0" spc="-10"/>
              <a:t> </a:t>
            </a:r>
            <a:r>
              <a:rPr dirty="0" spc="-40"/>
              <a:t>68</a:t>
            </a:r>
          </a:p>
        </p:txBody>
      </p:sp>
      <p:sp>
        <p:nvSpPr>
          <p:cNvPr id="5" name="object 5" descr=""/>
          <p:cNvSpPr txBox="1"/>
          <p:nvPr/>
        </p:nvSpPr>
        <p:spPr>
          <a:xfrm>
            <a:off x="444500" y="5068093"/>
            <a:ext cx="5755640" cy="2692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600" b="1">
                <a:solidFill>
                  <a:srgbClr val="178037"/>
                </a:solidFill>
                <a:latin typeface="Courier New"/>
                <a:cs typeface="Courier New"/>
              </a:rPr>
              <a:t>echo</a:t>
            </a:r>
            <a:r>
              <a:rPr dirty="0" sz="1600" spc="-60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600" spc="-10" b="1">
                <a:solidFill>
                  <a:srgbClr val="178037"/>
                </a:solidFill>
                <a:latin typeface="Courier New"/>
                <a:cs typeface="Courier New"/>
              </a:rPr>
              <a:t>"########################################"</a:t>
            </a:r>
            <a:endParaRPr sz="1600">
              <a:latin typeface="Courier New"/>
              <a:cs typeface="Courier New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444500" y="5509766"/>
            <a:ext cx="878840" cy="115252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600" b="1">
                <a:solidFill>
                  <a:srgbClr val="178037"/>
                </a:solidFill>
                <a:latin typeface="Courier New"/>
                <a:cs typeface="Courier New"/>
              </a:rPr>
              <a:t>echo</a:t>
            </a:r>
            <a:r>
              <a:rPr dirty="0" sz="1600" spc="-60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600" spc="-25" b="1">
                <a:solidFill>
                  <a:srgbClr val="178037"/>
                </a:solidFill>
                <a:latin typeface="Courier New"/>
                <a:cs typeface="Courier New"/>
              </a:rPr>
              <a:t>"#</a:t>
            </a:r>
            <a:endParaRPr sz="1600">
              <a:latin typeface="Courier New"/>
              <a:cs typeface="Courier New"/>
            </a:endParaRPr>
          </a:p>
          <a:p>
            <a:pPr marL="12700" marR="5080">
              <a:lnSpc>
                <a:spcPct val="181100"/>
              </a:lnSpc>
            </a:pPr>
            <a:r>
              <a:rPr dirty="0" sz="1600" b="1">
                <a:solidFill>
                  <a:srgbClr val="178037"/>
                </a:solidFill>
                <a:latin typeface="Courier New"/>
                <a:cs typeface="Courier New"/>
              </a:rPr>
              <a:t>echo</a:t>
            </a:r>
            <a:r>
              <a:rPr dirty="0" sz="1600" spc="-60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600" spc="-25" b="1">
                <a:solidFill>
                  <a:srgbClr val="178037"/>
                </a:solidFill>
                <a:latin typeface="Courier New"/>
                <a:cs typeface="Courier New"/>
              </a:rPr>
              <a:t>"# </a:t>
            </a:r>
            <a:r>
              <a:rPr dirty="0" sz="1600" b="1">
                <a:solidFill>
                  <a:srgbClr val="178037"/>
                </a:solidFill>
                <a:latin typeface="Courier New"/>
                <a:cs typeface="Courier New"/>
              </a:rPr>
              <a:t>echo</a:t>
            </a:r>
            <a:r>
              <a:rPr dirty="0" sz="1600" spc="-60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600" spc="-25" b="1">
                <a:solidFill>
                  <a:srgbClr val="178037"/>
                </a:solidFill>
                <a:latin typeface="Courier New"/>
                <a:cs typeface="Courier New"/>
              </a:rPr>
              <a:t>"#</a:t>
            </a:r>
            <a:endParaRPr sz="1600">
              <a:latin typeface="Courier New"/>
              <a:cs typeface="Courier New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5930454" y="5509766"/>
            <a:ext cx="269875" cy="115252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600" spc="-25" b="1">
                <a:solidFill>
                  <a:srgbClr val="178037"/>
                </a:solidFill>
                <a:latin typeface="Courier New"/>
                <a:cs typeface="Courier New"/>
              </a:rPr>
              <a:t>#"</a:t>
            </a:r>
            <a:endParaRPr sz="1600">
              <a:latin typeface="Courier New"/>
              <a:cs typeface="Courier New"/>
            </a:endParaRPr>
          </a:p>
          <a:p>
            <a:pPr marL="12700">
              <a:lnSpc>
                <a:spcPct val="100000"/>
              </a:lnSpc>
              <a:spcBef>
                <a:spcPts val="1555"/>
              </a:spcBef>
            </a:pPr>
            <a:r>
              <a:rPr dirty="0" sz="1600" spc="-25" b="1">
                <a:solidFill>
                  <a:srgbClr val="178037"/>
                </a:solidFill>
                <a:latin typeface="Courier New"/>
                <a:cs typeface="Courier New"/>
              </a:rPr>
              <a:t>#"</a:t>
            </a:r>
            <a:endParaRPr sz="1600">
              <a:latin typeface="Courier New"/>
              <a:cs typeface="Courier New"/>
            </a:endParaRPr>
          </a:p>
          <a:p>
            <a:pPr marL="12700">
              <a:lnSpc>
                <a:spcPct val="100000"/>
              </a:lnSpc>
              <a:spcBef>
                <a:spcPts val="1560"/>
              </a:spcBef>
            </a:pPr>
            <a:r>
              <a:rPr dirty="0" sz="1600" spc="-25" b="1">
                <a:solidFill>
                  <a:srgbClr val="178037"/>
                </a:solidFill>
                <a:latin typeface="Courier New"/>
                <a:cs typeface="Courier New"/>
              </a:rPr>
              <a:t>#"</a:t>
            </a:r>
            <a:endParaRPr sz="1600">
              <a:latin typeface="Courier New"/>
              <a:cs typeface="Courier New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2395062" y="5951339"/>
            <a:ext cx="1854200" cy="2692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600" b="1">
                <a:solidFill>
                  <a:srgbClr val="178037"/>
                </a:solidFill>
                <a:latin typeface="Courier New"/>
                <a:cs typeface="Courier New"/>
              </a:rPr>
              <a:t>MY</a:t>
            </a:r>
            <a:r>
              <a:rPr dirty="0" sz="1600" spc="-55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600" b="1">
                <a:solidFill>
                  <a:srgbClr val="178037"/>
                </a:solidFill>
                <a:latin typeface="Courier New"/>
                <a:cs typeface="Courier New"/>
              </a:rPr>
              <a:t>FIRST</a:t>
            </a:r>
            <a:r>
              <a:rPr dirty="0" sz="1600" spc="-50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600" spc="-10" b="1">
                <a:solidFill>
                  <a:srgbClr val="178037"/>
                </a:solidFill>
                <a:latin typeface="Courier New"/>
                <a:cs typeface="Courier New"/>
              </a:rPr>
              <a:t>SCRIPT</a:t>
            </a:r>
            <a:endParaRPr sz="1600">
              <a:latin typeface="Courier New"/>
              <a:cs typeface="Courier New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444500" y="6834584"/>
            <a:ext cx="5755640" cy="2692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600" b="1">
                <a:solidFill>
                  <a:srgbClr val="178037"/>
                </a:solidFill>
                <a:latin typeface="Courier New"/>
                <a:cs typeface="Courier New"/>
              </a:rPr>
              <a:t>echo</a:t>
            </a:r>
            <a:r>
              <a:rPr dirty="0" sz="1600" spc="-60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600" spc="-10" b="1">
                <a:solidFill>
                  <a:srgbClr val="178037"/>
                </a:solidFill>
                <a:latin typeface="Courier New"/>
                <a:cs typeface="Courier New"/>
              </a:rPr>
              <a:t>"########################################"</a:t>
            </a:r>
            <a:endParaRPr sz="1600">
              <a:latin typeface="Courier New"/>
              <a:cs typeface="Courier New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444500" y="7717780"/>
            <a:ext cx="3195320" cy="7112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600" b="1">
                <a:solidFill>
                  <a:srgbClr val="178037"/>
                </a:solidFill>
                <a:latin typeface="Courier New"/>
                <a:cs typeface="Courier New"/>
              </a:rPr>
              <a:t>echo</a:t>
            </a:r>
            <a:r>
              <a:rPr dirty="0" sz="1600" spc="-50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600" b="1">
                <a:solidFill>
                  <a:srgbClr val="178037"/>
                </a:solidFill>
                <a:latin typeface="Courier New"/>
                <a:cs typeface="Courier New"/>
              </a:rPr>
              <a:t>"Enter</a:t>
            </a:r>
            <a:r>
              <a:rPr dirty="0" sz="1600" spc="-50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600" b="1">
                <a:solidFill>
                  <a:srgbClr val="178037"/>
                </a:solidFill>
                <a:latin typeface="Courier New"/>
                <a:cs typeface="Courier New"/>
              </a:rPr>
              <a:t>1</a:t>
            </a:r>
            <a:r>
              <a:rPr dirty="0" sz="1600" spc="-50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600" b="1">
                <a:solidFill>
                  <a:srgbClr val="178037"/>
                </a:solidFill>
                <a:latin typeface="Courier New"/>
                <a:cs typeface="Courier New"/>
              </a:rPr>
              <a:t>To</a:t>
            </a:r>
            <a:r>
              <a:rPr dirty="0" sz="1600" spc="-50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600" b="1">
                <a:solidFill>
                  <a:srgbClr val="178037"/>
                </a:solidFill>
                <a:latin typeface="Courier New"/>
                <a:cs typeface="Courier New"/>
              </a:rPr>
              <a:t>Show</a:t>
            </a:r>
            <a:r>
              <a:rPr dirty="0" sz="1600" spc="-50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600" spc="-25" b="1">
                <a:solidFill>
                  <a:srgbClr val="178037"/>
                </a:solidFill>
                <a:latin typeface="Courier New"/>
                <a:cs typeface="Courier New"/>
              </a:rPr>
              <a:t>IP"</a:t>
            </a:r>
            <a:endParaRPr sz="1600">
              <a:latin typeface="Courier New"/>
              <a:cs typeface="Courier New"/>
            </a:endParaRPr>
          </a:p>
          <a:p>
            <a:pPr marL="12700">
              <a:lnSpc>
                <a:spcPct val="100000"/>
              </a:lnSpc>
              <a:spcBef>
                <a:spcPts val="1555"/>
              </a:spcBef>
            </a:pPr>
            <a:r>
              <a:rPr dirty="0" sz="1600" b="1">
                <a:solidFill>
                  <a:srgbClr val="178037"/>
                </a:solidFill>
                <a:latin typeface="Courier New"/>
                <a:cs typeface="Courier New"/>
              </a:rPr>
              <a:t>echo</a:t>
            </a:r>
            <a:r>
              <a:rPr dirty="0" sz="1600" spc="-50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600" b="1">
                <a:solidFill>
                  <a:srgbClr val="178037"/>
                </a:solidFill>
                <a:latin typeface="Courier New"/>
                <a:cs typeface="Courier New"/>
              </a:rPr>
              <a:t>"Enter</a:t>
            </a:r>
            <a:r>
              <a:rPr dirty="0" sz="1600" spc="-50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600" b="1">
                <a:solidFill>
                  <a:srgbClr val="178037"/>
                </a:solidFill>
                <a:latin typeface="Courier New"/>
                <a:cs typeface="Courier New"/>
              </a:rPr>
              <a:t>2</a:t>
            </a:r>
            <a:r>
              <a:rPr dirty="0" sz="1600" spc="-50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600" b="1">
                <a:solidFill>
                  <a:srgbClr val="178037"/>
                </a:solidFill>
                <a:latin typeface="Courier New"/>
                <a:cs typeface="Courier New"/>
              </a:rPr>
              <a:t>To</a:t>
            </a:r>
            <a:r>
              <a:rPr dirty="0" sz="1600" spc="-50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600" b="1">
                <a:solidFill>
                  <a:srgbClr val="178037"/>
                </a:solidFill>
                <a:latin typeface="Courier New"/>
                <a:cs typeface="Courier New"/>
              </a:rPr>
              <a:t>Show</a:t>
            </a:r>
            <a:r>
              <a:rPr dirty="0" sz="1600" spc="-50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600" spc="-20" b="1">
                <a:solidFill>
                  <a:srgbClr val="178037"/>
                </a:solidFill>
                <a:latin typeface="Courier New"/>
                <a:cs typeface="Courier New"/>
              </a:rPr>
              <a:t>MAC"</a:t>
            </a:r>
            <a:endParaRPr sz="1600">
              <a:latin typeface="Courier New"/>
              <a:cs typeface="Courier New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444500" y="9042598"/>
            <a:ext cx="4536440" cy="7112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600" b="1">
                <a:solidFill>
                  <a:srgbClr val="178037"/>
                </a:solidFill>
                <a:latin typeface="Courier New"/>
                <a:cs typeface="Courier New"/>
              </a:rPr>
              <a:t>read</a:t>
            </a:r>
            <a:r>
              <a:rPr dirty="0" sz="1600" spc="-60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600" spc="-20" b="1">
                <a:solidFill>
                  <a:srgbClr val="178037"/>
                </a:solidFill>
                <a:latin typeface="Courier New"/>
                <a:cs typeface="Courier New"/>
              </a:rPr>
              <a:t>-</a:t>
            </a:r>
            <a:r>
              <a:rPr dirty="0" sz="1600" b="1">
                <a:solidFill>
                  <a:srgbClr val="178037"/>
                </a:solidFill>
                <a:latin typeface="Courier New"/>
                <a:cs typeface="Courier New"/>
              </a:rPr>
              <a:t>p</a:t>
            </a:r>
            <a:r>
              <a:rPr dirty="0" sz="1600" spc="-60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600" b="1">
                <a:solidFill>
                  <a:srgbClr val="178037"/>
                </a:solidFill>
                <a:latin typeface="Courier New"/>
                <a:cs typeface="Courier New"/>
              </a:rPr>
              <a:t>"Select</a:t>
            </a:r>
            <a:r>
              <a:rPr dirty="0" sz="1600" spc="-55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600" b="1">
                <a:solidFill>
                  <a:srgbClr val="178037"/>
                </a:solidFill>
                <a:latin typeface="Courier New"/>
                <a:cs typeface="Courier New"/>
              </a:rPr>
              <a:t>Your</a:t>
            </a:r>
            <a:r>
              <a:rPr dirty="0" sz="1600" spc="-60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600" b="1">
                <a:solidFill>
                  <a:srgbClr val="178037"/>
                </a:solidFill>
                <a:latin typeface="Courier New"/>
                <a:cs typeface="Courier New"/>
              </a:rPr>
              <a:t>Option:</a:t>
            </a:r>
            <a:r>
              <a:rPr dirty="0" sz="1600" spc="-55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600" b="1">
                <a:solidFill>
                  <a:srgbClr val="178037"/>
                </a:solidFill>
                <a:latin typeface="Courier New"/>
                <a:cs typeface="Courier New"/>
              </a:rPr>
              <a:t>"</a:t>
            </a:r>
            <a:r>
              <a:rPr dirty="0" sz="1600" spc="-60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600" spc="-10" b="1">
                <a:solidFill>
                  <a:srgbClr val="178037"/>
                </a:solidFill>
                <a:latin typeface="Courier New"/>
                <a:cs typeface="Courier New"/>
              </a:rPr>
              <a:t>option</a:t>
            </a:r>
            <a:endParaRPr sz="1600">
              <a:latin typeface="Courier New"/>
              <a:cs typeface="Courier New"/>
            </a:endParaRPr>
          </a:p>
          <a:p>
            <a:pPr marL="12700">
              <a:lnSpc>
                <a:spcPct val="100000"/>
              </a:lnSpc>
              <a:spcBef>
                <a:spcPts val="1555"/>
              </a:spcBef>
            </a:pPr>
            <a:r>
              <a:rPr dirty="0" sz="1600" b="1">
                <a:solidFill>
                  <a:srgbClr val="178037"/>
                </a:solidFill>
                <a:latin typeface="Courier New"/>
                <a:cs typeface="Courier New"/>
              </a:rPr>
              <a:t>echo</a:t>
            </a:r>
            <a:r>
              <a:rPr dirty="0" sz="1600" spc="-75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600" b="1">
                <a:solidFill>
                  <a:srgbClr val="178037"/>
                </a:solidFill>
                <a:latin typeface="Courier New"/>
                <a:cs typeface="Courier New"/>
              </a:rPr>
              <a:t>"You</a:t>
            </a:r>
            <a:r>
              <a:rPr dirty="0" sz="1600" spc="-75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600" b="1">
                <a:solidFill>
                  <a:srgbClr val="178037"/>
                </a:solidFill>
                <a:latin typeface="Courier New"/>
                <a:cs typeface="Courier New"/>
              </a:rPr>
              <a:t>Select</a:t>
            </a:r>
            <a:r>
              <a:rPr dirty="0" sz="1600" spc="-70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600" b="1">
                <a:solidFill>
                  <a:srgbClr val="178037"/>
                </a:solidFill>
                <a:latin typeface="Courier New"/>
                <a:cs typeface="Courier New"/>
              </a:rPr>
              <a:t>Option</a:t>
            </a:r>
            <a:r>
              <a:rPr dirty="0" sz="1600" spc="-75" b="1">
                <a:solidFill>
                  <a:srgbClr val="178037"/>
                </a:solidFill>
                <a:latin typeface="Courier New"/>
                <a:cs typeface="Courier New"/>
              </a:rPr>
              <a:t> </a:t>
            </a:r>
            <a:r>
              <a:rPr dirty="0" sz="1600" spc="-10" b="1">
                <a:solidFill>
                  <a:srgbClr val="178037"/>
                </a:solidFill>
                <a:latin typeface="Courier New"/>
                <a:cs typeface="Courier New"/>
              </a:rPr>
              <a:t>$option"</a:t>
            </a:r>
            <a:endParaRPr sz="1600">
              <a:latin typeface="Courier New"/>
              <a:cs typeface="Courier New"/>
            </a:endParaRP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25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/>
              <a:t>Md.</a:t>
            </a:r>
            <a:r>
              <a:rPr dirty="0" spc="55"/>
              <a:t> </a:t>
            </a:r>
            <a:r>
              <a:rPr dirty="0" spc="-25"/>
              <a:t>Tariqul</a:t>
            </a:r>
            <a:r>
              <a:rPr dirty="0" spc="60"/>
              <a:t> </a:t>
            </a:r>
            <a:r>
              <a:rPr dirty="0"/>
              <a:t>Islam,</a:t>
            </a:r>
            <a:r>
              <a:rPr dirty="0" spc="55"/>
              <a:t> </a:t>
            </a:r>
            <a:r>
              <a:rPr dirty="0" spc="-30"/>
              <a:t>Lecturer,</a:t>
            </a:r>
            <a:r>
              <a:rPr dirty="0" spc="60"/>
              <a:t> </a:t>
            </a:r>
            <a:r>
              <a:rPr dirty="0" spc="-20"/>
              <a:t>Department</a:t>
            </a:r>
            <a:r>
              <a:rPr dirty="0" spc="55"/>
              <a:t> </a:t>
            </a:r>
            <a:r>
              <a:rPr dirty="0"/>
              <a:t>of</a:t>
            </a:r>
            <a:r>
              <a:rPr dirty="0" spc="60"/>
              <a:t> CSE,</a:t>
            </a:r>
            <a:r>
              <a:rPr dirty="0" spc="55"/>
              <a:t> </a:t>
            </a:r>
            <a:r>
              <a:rPr dirty="0"/>
              <a:t>University</a:t>
            </a:r>
            <a:r>
              <a:rPr dirty="0" spc="60"/>
              <a:t> </a:t>
            </a:r>
            <a:r>
              <a:rPr dirty="0"/>
              <a:t>of</a:t>
            </a:r>
            <a:r>
              <a:rPr dirty="0" spc="60"/>
              <a:t> </a:t>
            </a:r>
            <a:r>
              <a:rPr dirty="0"/>
              <a:t>Global</a:t>
            </a:r>
            <a:r>
              <a:rPr dirty="0" spc="55"/>
              <a:t> </a:t>
            </a:r>
            <a:r>
              <a:rPr dirty="0"/>
              <a:t>Village</a:t>
            </a:r>
            <a:r>
              <a:rPr dirty="0" spc="60"/>
              <a:t> </a:t>
            </a:r>
            <a:r>
              <a:rPr dirty="0" spc="-10"/>
              <a:t>(UGV)</a:t>
            </a:r>
          </a:p>
        </p:txBody>
      </p:sp>
      <p:sp>
        <p:nvSpPr>
          <p:cNvPr id="3" name="object 3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25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 spc="-20"/>
              <a:t>Page:</a:t>
            </a:r>
            <a:r>
              <a:rPr dirty="0" spc="-10"/>
              <a:t> </a:t>
            </a:r>
            <a:r>
              <a:rPr dirty="0" spc="-40"/>
              <a:t>69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Unix/Linux-Based Operating System</dc:title>
  <dcterms:created xsi:type="dcterms:W3CDTF">2025-08-07T10:56:40Z</dcterms:created>
  <dcterms:modified xsi:type="dcterms:W3CDTF">2025-08-07T10:56:40Z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2025-08-07T00:00:00Z</vt:filetime>
  </property>
  <property fmtid="{D5CDD505-2E9C-101B-9397-08002B2CF9AE}" pid="3" name="Producer">
    <vt:lpwstr>Skia/PDF m140 Google Docs Renderer</vt:lpwstr>
  </property>
  <property fmtid="{D5CDD505-2E9C-101B-9397-08002B2CF9AE}" pid="4" name="LastSaved">
    <vt:filetime>2025-08-07T00:00:00Z</vt:filetime>
  </property>
</Properties>
</file>